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5"/>
  </p:notesMasterIdLst>
  <p:sldIdLst>
    <p:sldId id="256" r:id="rId2"/>
    <p:sldId id="309" r:id="rId3"/>
    <p:sldId id="310" r:id="rId4"/>
    <p:sldId id="311" r:id="rId5"/>
    <p:sldId id="312" r:id="rId6"/>
    <p:sldId id="314" r:id="rId7"/>
    <p:sldId id="313" r:id="rId8"/>
    <p:sldId id="315" r:id="rId9"/>
    <p:sldId id="317" r:id="rId10"/>
    <p:sldId id="316" r:id="rId11"/>
    <p:sldId id="318" r:id="rId12"/>
    <p:sldId id="319" r:id="rId13"/>
    <p:sldId id="306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BF02F9-C4A2-2E4A-A2D5-BCC7251A534B}">
          <p14:sldIdLst>
            <p14:sldId id="256"/>
            <p14:sldId id="309"/>
            <p14:sldId id="310"/>
            <p14:sldId id="311"/>
            <p14:sldId id="312"/>
            <p14:sldId id="314"/>
            <p14:sldId id="313"/>
            <p14:sldId id="315"/>
            <p14:sldId id="317"/>
            <p14:sldId id="316"/>
            <p14:sldId id="318"/>
            <p14:sldId id="3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3" autoAdjust="0"/>
  </p:normalViewPr>
  <p:slideViewPr>
    <p:cSldViewPr snapToGrid="0" snapToObjects="1">
      <p:cViewPr varScale="1">
        <p:scale>
          <a:sx n="52" d="100"/>
          <a:sy n="52" d="100"/>
        </p:scale>
        <p:origin x="17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1E3E-C5DC-4CFE-9F33-A5A893183F2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6D950-CD3B-45B5-AC58-AB73ABF1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技术配置数据、业务参数数据、权限数据等等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4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b="1" dirty="0"/>
              <a:t>在需求理解和开发过程中，因为具体熟悉的开发人员又已经分配到其他小项目组，没有时间给讲解具体实现，我们这边需求理解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开发时间有限，很难短时间写出来高质量的比对脚本。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越来越对的遗留数据导致我们人工比对成本加大，好不容易推动写出来的批量脚本执行后打了一部分折扣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写逻辑复杂的</a:t>
            </a:r>
            <a:r>
              <a:rPr kumimoji="1" lang="en-US" altLang="zh-CN" b="1" dirty="0" err="1"/>
              <a:t>sql</a:t>
            </a:r>
            <a:r>
              <a:rPr kumimoji="1" lang="zh-CN" altLang="en-US" b="1" dirty="0"/>
              <a:t>人员比较少，我们这边大部分是处理的给核心提供数据的逻辑，大部分都是多表关联，但是分配的人员有很多都是开发能力可能不弱，但是写</a:t>
            </a:r>
            <a:r>
              <a:rPr kumimoji="1" lang="en-US" altLang="zh-CN" b="1" dirty="0" err="1"/>
              <a:t>sql</a:t>
            </a:r>
            <a:r>
              <a:rPr kumimoji="1" lang="zh-CN" altLang="en-US" b="1" dirty="0"/>
              <a:t>能力有待加强。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数据比对在全局来看，让开发觉得事情做得多，成绩少，没问题看不出来成绩，有问题容易被质疑</a:t>
            </a:r>
            <a:endParaRPr kumimoji="1"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7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主要是孙相龙这边跟各个小项目团队</a:t>
            </a:r>
            <a:r>
              <a:rPr lang="en-US" altLang="zh-CN" dirty="0"/>
              <a:t>BA</a:t>
            </a:r>
            <a:r>
              <a:rPr lang="zh-CN" altLang="en-US" dirty="0"/>
              <a:t>、技术设计人员沟通，评估出来需要比对的数据范围，列成比对条目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1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然后我们这边先简单分析大概她需要比对的情况，分配人员，开发人员这个时候也会简单看一下需求，对额度有一点基础了解，大概梳理下数据流向，数据存储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3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5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不同的数据一般比对方法是不一样的，参数类新增的数据单独查看</a:t>
            </a:r>
            <a:r>
              <a:rPr lang="en-US" altLang="zh-CN" dirty="0"/>
              <a:t>—</a:t>
            </a:r>
            <a:r>
              <a:rPr lang="zh-CN" altLang="en-US" dirty="0"/>
              <a:t>宽表是否已经存在，是否同步给核心（出事情后的改善）；然后全量的再统一看一次宽窄表的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5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4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这个地方可以讲的东西不多，但是遇到的问题比较多</a:t>
            </a:r>
            <a:r>
              <a:rPr lang="en-US" altLang="zh-CN" sz="800" dirty="0"/>
              <a:t>—</a:t>
            </a:r>
            <a:r>
              <a:rPr lang="zh-CN" altLang="en-US" sz="800" dirty="0"/>
              <a:t>后面再讲。这个阶段就是开发根据理解，找孙相龙了解需求，然后根据数据库数据逻辑以及跟开发碰碰怎么实现的，现在套路比较简单的是参数、权限引擎、交易员预处理等数据的比对，逻辑已经清晰。问题比较多的是额度已经相关的东西，每个市场都有点不一样，</a:t>
            </a:r>
            <a:r>
              <a:rPr lang="en-US" altLang="zh-CN" sz="800" dirty="0"/>
              <a:t>SL</a:t>
            </a:r>
            <a:r>
              <a:rPr lang="zh-CN" altLang="en-US" sz="800" dirty="0"/>
              <a:t>市场没有</a:t>
            </a:r>
            <a:r>
              <a:rPr lang="en-US" altLang="zh-CN" sz="800" dirty="0"/>
              <a:t>TBS</a:t>
            </a:r>
            <a:r>
              <a:rPr lang="zh-CN" altLang="en-US" sz="800" dirty="0"/>
              <a:t>窄表，数据直接写到核心，我们宽窄表比对就得变成导出比对；</a:t>
            </a:r>
            <a:r>
              <a:rPr lang="en-US" altLang="zh-CN" sz="800" dirty="0" err="1"/>
              <a:t>crpo</a:t>
            </a:r>
            <a:r>
              <a:rPr lang="zh-CN" altLang="en-US" sz="800" dirty="0"/>
              <a:t>额度，对手方限额、交易员、人民银行限额方向与中央对手方、参与者等反向相反，在交流的时候开发习以为常，我们却不知道。。，每次都需要跟开发仔细沟通，然后数据组开发也来来回回改几次。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2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这个阶段执行问题不是很大，只要前面</a:t>
            </a:r>
            <a:r>
              <a:rPr lang="en-US" altLang="zh-CN" dirty="0"/>
              <a:t>SQL</a:t>
            </a:r>
            <a:r>
              <a:rPr lang="zh-CN" altLang="en-US" dirty="0"/>
              <a:t>写的没有问题，出现问题主要就是有遗留问题或者</a:t>
            </a:r>
            <a:r>
              <a:rPr lang="en-US" altLang="zh-CN" dirty="0"/>
              <a:t>SQL</a:t>
            </a:r>
            <a:r>
              <a:rPr lang="zh-CN" altLang="en-US" dirty="0"/>
              <a:t>写的逻辑有问题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6D950-CD3B-45B5-AC58-AB73ABF1C2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5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CA6-69A5-4E40-B509-49D8A176609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6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1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02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3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6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3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9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3CBF-F0F6-9241-8A5F-BE64095346A6}" type="datetimeFigureOut">
              <a:rPr kumimoji="1" lang="zh-CN" altLang="en-US" smtClean="0"/>
              <a:pPr/>
              <a:t>2021/1/14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851C-C894-C441-A35A-C82A6B00C7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新版本上线数据比对介绍</a:t>
            </a:r>
          </a:p>
        </p:txBody>
      </p:sp>
    </p:spTree>
    <p:extLst>
      <p:ext uri="{BB962C8B-B14F-4D97-AF65-F5344CB8AC3E}">
        <p14:creationId xmlns:p14="http://schemas.microsoft.com/office/powerpoint/2010/main" val="181164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实施过程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具体开发比对</a:t>
            </a:r>
            <a:br>
              <a:rPr kumimoji="1" lang="en-US" altLang="zh-CN" sz="2800" b="1" dirty="0"/>
            </a:b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1. </a:t>
            </a:r>
            <a:r>
              <a:rPr kumimoji="1" lang="zh-CN" altLang="en-US" b="1" dirty="0"/>
              <a:t>就是沟通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写</a:t>
            </a:r>
            <a:r>
              <a:rPr kumimoji="1" lang="en-US" altLang="zh-CN" b="1" dirty="0"/>
              <a:t>SQL</a:t>
            </a:r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38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实施过程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具体开发比对</a:t>
            </a:r>
            <a:br>
              <a:rPr kumimoji="1" lang="en-US" altLang="zh-CN" sz="2800" b="1" dirty="0"/>
            </a:b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2. </a:t>
            </a:r>
            <a:r>
              <a:rPr kumimoji="1" lang="zh-CN" altLang="en-US" b="1" dirty="0"/>
              <a:t>比对过程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b="1" dirty="0"/>
              <a:t>比对是在某个阶段完全结束才开始</a:t>
            </a:r>
            <a:r>
              <a:rPr kumimoji="1" lang="en-US" altLang="zh-CN" b="1" dirty="0"/>
              <a:t>【</a:t>
            </a:r>
            <a:r>
              <a:rPr kumimoji="1" lang="zh-CN" altLang="en-US" b="1" dirty="0"/>
              <a:t>升级完成、批处理完成</a:t>
            </a:r>
            <a:r>
              <a:rPr kumimoji="1" lang="en-US" altLang="zh-CN" b="1" dirty="0"/>
              <a:t>】</a:t>
            </a:r>
            <a:r>
              <a:rPr kumimoji="1" lang="zh-CN" altLang="en-US" b="1" dirty="0"/>
              <a:t>；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b="1" dirty="0"/>
              <a:t>比对过程中数据尽量保持静态；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3448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问题总结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zh-CN" altLang="en-US" b="1" dirty="0"/>
              <a:t>沟通学习成本大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存在大量的遗留问题，加大对比难度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人员能力培养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4493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9733" y="1892300"/>
            <a:ext cx="522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谢谢</a:t>
            </a:r>
            <a:r>
              <a:rPr kumimoji="1"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968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目的说明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b="1" dirty="0"/>
          </a:p>
          <a:p>
            <a:r>
              <a:rPr kumimoji="1" lang="zh-CN" altLang="en-US" b="1" dirty="0"/>
              <a:t>确保新老数据满足新上线功能的各种需求。</a:t>
            </a:r>
            <a:endParaRPr kumimoji="1" lang="en-US" altLang="zh-CN" b="1" dirty="0"/>
          </a:p>
          <a:p>
            <a:r>
              <a:rPr kumimoji="1" lang="zh-CN" altLang="en-US" b="1" dirty="0"/>
              <a:t>确保新老数据满足老功能的各种需求。</a:t>
            </a:r>
            <a:endParaRPr kumimoji="1" lang="en-US" altLang="zh-CN" b="1" dirty="0"/>
          </a:p>
          <a:p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275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b="1" dirty="0"/>
          </a:p>
          <a:p>
            <a:r>
              <a:rPr kumimoji="1" lang="zh-CN" altLang="en-US" b="1" dirty="0"/>
              <a:t>需求梳理</a:t>
            </a:r>
            <a:endParaRPr kumimoji="1" lang="en-US" altLang="zh-CN" b="1" dirty="0"/>
          </a:p>
          <a:p>
            <a:r>
              <a:rPr kumimoji="1" lang="zh-CN" altLang="en-US" b="1" dirty="0"/>
              <a:t>实施过程</a:t>
            </a:r>
            <a:endParaRPr kumimoji="1" lang="en-US" altLang="zh-CN" b="1" dirty="0"/>
          </a:p>
          <a:p>
            <a:r>
              <a:rPr kumimoji="1" lang="zh-CN" altLang="en-US" b="1" dirty="0"/>
              <a:t>问题总结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844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需求梳理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/>
              <a:t>这儿有一个栗子：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598DF3-7DA0-4CA6-9AA7-7DD0D9DA3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25748"/>
              </p:ext>
            </p:extLst>
          </p:nvPr>
        </p:nvGraphicFramePr>
        <p:xfrm>
          <a:off x="213360" y="2529840"/>
          <a:ext cx="8229596" cy="2246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889">
                  <a:extLst>
                    <a:ext uri="{9D8B030D-6E8A-4147-A177-3AD203B41FA5}">
                      <a16:colId xmlns:a16="http://schemas.microsoft.com/office/drawing/2014/main" val="4085332674"/>
                    </a:ext>
                  </a:extLst>
                </a:gridCol>
                <a:gridCol w="643073">
                  <a:extLst>
                    <a:ext uri="{9D8B030D-6E8A-4147-A177-3AD203B41FA5}">
                      <a16:colId xmlns:a16="http://schemas.microsoft.com/office/drawing/2014/main" val="981663361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567408656"/>
                    </a:ext>
                  </a:extLst>
                </a:gridCol>
                <a:gridCol w="1373048">
                  <a:extLst>
                    <a:ext uri="{9D8B030D-6E8A-4147-A177-3AD203B41FA5}">
                      <a16:colId xmlns:a16="http://schemas.microsoft.com/office/drawing/2014/main" val="576445440"/>
                    </a:ext>
                  </a:extLst>
                </a:gridCol>
                <a:gridCol w="1364358">
                  <a:extLst>
                    <a:ext uri="{9D8B030D-6E8A-4147-A177-3AD203B41FA5}">
                      <a16:colId xmlns:a16="http://schemas.microsoft.com/office/drawing/2014/main" val="3141540232"/>
                    </a:ext>
                  </a:extLst>
                </a:gridCol>
                <a:gridCol w="208564">
                  <a:extLst>
                    <a:ext uri="{9D8B030D-6E8A-4147-A177-3AD203B41FA5}">
                      <a16:colId xmlns:a16="http://schemas.microsoft.com/office/drawing/2014/main" val="3108032514"/>
                    </a:ext>
                  </a:extLst>
                </a:gridCol>
                <a:gridCol w="243325">
                  <a:extLst>
                    <a:ext uri="{9D8B030D-6E8A-4147-A177-3AD203B41FA5}">
                      <a16:colId xmlns:a16="http://schemas.microsoft.com/office/drawing/2014/main" val="2113041233"/>
                    </a:ext>
                  </a:extLst>
                </a:gridCol>
                <a:gridCol w="295466">
                  <a:extLst>
                    <a:ext uri="{9D8B030D-6E8A-4147-A177-3AD203B41FA5}">
                      <a16:colId xmlns:a16="http://schemas.microsoft.com/office/drawing/2014/main" val="2253720751"/>
                    </a:ext>
                  </a:extLst>
                </a:gridCol>
                <a:gridCol w="312846">
                  <a:extLst>
                    <a:ext uri="{9D8B030D-6E8A-4147-A177-3AD203B41FA5}">
                      <a16:colId xmlns:a16="http://schemas.microsoft.com/office/drawing/2014/main" val="3340235089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3150316075"/>
                    </a:ext>
                  </a:extLst>
                </a:gridCol>
                <a:gridCol w="1077582">
                  <a:extLst>
                    <a:ext uri="{9D8B030D-6E8A-4147-A177-3AD203B41FA5}">
                      <a16:colId xmlns:a16="http://schemas.microsoft.com/office/drawing/2014/main" val="3922964772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3879352137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2690328459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3318632278"/>
                    </a:ext>
                  </a:extLst>
                </a:gridCol>
              </a:tblGrid>
              <a:tr h="438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史诗号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验证类别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功能点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备注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是否初始化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生效时间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是否宽窄表同步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影响业务功能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验证时间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验证方法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验证环境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版本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负责人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69077318"/>
                  </a:ext>
                </a:extLst>
              </a:tr>
              <a:tr h="1807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A10043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u="none" strike="noStrike" dirty="0">
                          <a:effectLst/>
                        </a:rPr>
                        <a:t>#72118—X-Repo</a:t>
                      </a:r>
                      <a:r>
                        <a:rPr lang="zh-CN" altLang="en-US" sz="600" u="none" strike="noStrike" dirty="0">
                          <a:effectLst/>
                        </a:rPr>
                        <a:t>一期</a:t>
                      </a:r>
                      <a:r>
                        <a:rPr lang="en-US" altLang="zh-CN" sz="600" u="none" strike="noStrike" dirty="0">
                          <a:effectLst/>
                        </a:rPr>
                        <a:t>&amp;</a:t>
                      </a:r>
                      <a:r>
                        <a:rPr lang="zh-CN" altLang="en-US" sz="600" u="none" strike="noStrike" dirty="0">
                          <a:effectLst/>
                        </a:rPr>
                        <a:t>二期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王瑞、李戬、赵攀、张洋弘、周德乐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#79202—X-Reop</a:t>
                      </a:r>
                      <a:r>
                        <a:rPr lang="zh-CN" altLang="en-US" sz="600" u="none" strike="noStrike" dirty="0">
                          <a:effectLst/>
                        </a:rPr>
                        <a:t>三期（双边分层）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章群燕，王瑞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#79349—X-Reop</a:t>
                      </a:r>
                      <a:r>
                        <a:rPr lang="zh-CN" altLang="en-US" sz="600" u="none" strike="noStrike" dirty="0">
                          <a:effectLst/>
                        </a:rPr>
                        <a:t>三期（通用回购）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姚文心、程刚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限额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通用回购限额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对手方限额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NDM</a:t>
                      </a:r>
                      <a:r>
                        <a:rPr lang="zh-CN" altLang="en-US" sz="600" u="none" strike="noStrike" dirty="0">
                          <a:effectLst/>
                        </a:rPr>
                        <a:t>，</a:t>
                      </a:r>
                      <a:r>
                        <a:rPr lang="en-US" altLang="zh-CN" sz="600" u="none" strike="noStrike" dirty="0">
                          <a:effectLst/>
                        </a:rPr>
                        <a:t>QDM</a:t>
                      </a:r>
                      <a:r>
                        <a:rPr lang="zh-CN" altLang="en-US" sz="600" u="none" strike="noStrike" dirty="0">
                          <a:effectLst/>
                        </a:rPr>
                        <a:t>，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交易员限额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人民银行限额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单笔交易限额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u="none" strike="noStrike" dirty="0">
                          <a:effectLst/>
                        </a:rPr>
                        <a:t>涉及到的额度类型如下：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通用回购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上清所限额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\</a:t>
                      </a:r>
                      <a:r>
                        <a:rPr lang="zh-CN" altLang="en-US" sz="600" u="none" strike="noStrike" dirty="0">
                          <a:effectLst/>
                        </a:rPr>
                        <a:t>机构对上清所限额（中央对手方设置）</a:t>
                      </a:r>
                      <a:r>
                        <a:rPr lang="en-US" altLang="zh-CN" sz="600" u="none" strike="noStrike" dirty="0">
                          <a:effectLst/>
                        </a:rPr>
                        <a:t>\</a:t>
                      </a:r>
                      <a:r>
                        <a:rPr lang="zh-CN" altLang="en-US" sz="600" u="none" strike="noStrike" dirty="0">
                          <a:effectLst/>
                        </a:rPr>
                        <a:t>市场参与者之间的关系设置（市场参与者设置）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通用回购，双边回购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人民银行（分方向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正回购，逆回购）</a:t>
                      </a:r>
                      <a:r>
                        <a:rPr lang="en-US" altLang="zh-CN" sz="600" u="none" strike="noStrike" dirty="0">
                          <a:effectLst/>
                        </a:rPr>
                        <a:t>&amp;</a:t>
                      </a:r>
                      <a:r>
                        <a:rPr lang="zh-CN" altLang="en-US" sz="600" u="none" strike="noStrike" dirty="0">
                          <a:effectLst/>
                        </a:rPr>
                        <a:t>交易员限额（分方向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正回购，逆回购）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双边回购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正回购黑白名单，逆回购对手方限额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(</a:t>
                      </a:r>
                      <a:r>
                        <a:rPr lang="zh-CN" altLang="en-US" sz="600" u="none" strike="noStrike" dirty="0">
                          <a:effectLst/>
                        </a:rPr>
                        <a:t>分方向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正回购，逆回购，涉及额度共享）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实时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批处理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92625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0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需求梳理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/>
              <a:t>这儿有一个栗子：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14A9A0-C44C-47FC-A95C-AD9D1990F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9067"/>
              </p:ext>
            </p:extLst>
          </p:nvPr>
        </p:nvGraphicFramePr>
        <p:xfrm>
          <a:off x="88900" y="2076450"/>
          <a:ext cx="8229596" cy="2246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889">
                  <a:extLst>
                    <a:ext uri="{9D8B030D-6E8A-4147-A177-3AD203B41FA5}">
                      <a16:colId xmlns:a16="http://schemas.microsoft.com/office/drawing/2014/main" val="3801817422"/>
                    </a:ext>
                  </a:extLst>
                </a:gridCol>
                <a:gridCol w="643073">
                  <a:extLst>
                    <a:ext uri="{9D8B030D-6E8A-4147-A177-3AD203B41FA5}">
                      <a16:colId xmlns:a16="http://schemas.microsoft.com/office/drawing/2014/main" val="382458319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2892492285"/>
                    </a:ext>
                  </a:extLst>
                </a:gridCol>
                <a:gridCol w="1373048">
                  <a:extLst>
                    <a:ext uri="{9D8B030D-6E8A-4147-A177-3AD203B41FA5}">
                      <a16:colId xmlns:a16="http://schemas.microsoft.com/office/drawing/2014/main" val="2123334243"/>
                    </a:ext>
                  </a:extLst>
                </a:gridCol>
                <a:gridCol w="1364358">
                  <a:extLst>
                    <a:ext uri="{9D8B030D-6E8A-4147-A177-3AD203B41FA5}">
                      <a16:colId xmlns:a16="http://schemas.microsoft.com/office/drawing/2014/main" val="52254829"/>
                    </a:ext>
                  </a:extLst>
                </a:gridCol>
                <a:gridCol w="208564">
                  <a:extLst>
                    <a:ext uri="{9D8B030D-6E8A-4147-A177-3AD203B41FA5}">
                      <a16:colId xmlns:a16="http://schemas.microsoft.com/office/drawing/2014/main" val="2941369823"/>
                    </a:ext>
                  </a:extLst>
                </a:gridCol>
                <a:gridCol w="243325">
                  <a:extLst>
                    <a:ext uri="{9D8B030D-6E8A-4147-A177-3AD203B41FA5}">
                      <a16:colId xmlns:a16="http://schemas.microsoft.com/office/drawing/2014/main" val="2584624975"/>
                    </a:ext>
                  </a:extLst>
                </a:gridCol>
                <a:gridCol w="295466">
                  <a:extLst>
                    <a:ext uri="{9D8B030D-6E8A-4147-A177-3AD203B41FA5}">
                      <a16:colId xmlns:a16="http://schemas.microsoft.com/office/drawing/2014/main" val="3797278997"/>
                    </a:ext>
                  </a:extLst>
                </a:gridCol>
                <a:gridCol w="312846">
                  <a:extLst>
                    <a:ext uri="{9D8B030D-6E8A-4147-A177-3AD203B41FA5}">
                      <a16:colId xmlns:a16="http://schemas.microsoft.com/office/drawing/2014/main" val="3802588338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1888425052"/>
                    </a:ext>
                  </a:extLst>
                </a:gridCol>
                <a:gridCol w="1077582">
                  <a:extLst>
                    <a:ext uri="{9D8B030D-6E8A-4147-A177-3AD203B41FA5}">
                      <a16:colId xmlns:a16="http://schemas.microsoft.com/office/drawing/2014/main" val="3604749439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1803718744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1240112810"/>
                    </a:ext>
                  </a:extLst>
                </a:gridCol>
                <a:gridCol w="451889">
                  <a:extLst>
                    <a:ext uri="{9D8B030D-6E8A-4147-A177-3AD203B41FA5}">
                      <a16:colId xmlns:a16="http://schemas.microsoft.com/office/drawing/2014/main" val="1236920221"/>
                    </a:ext>
                  </a:extLst>
                </a:gridCol>
              </a:tblGrid>
              <a:tr h="438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　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史诗号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验证类别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功能点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备注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是否初始化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生效时间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是否宽窄表同步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影响业务功能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验证时间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验证方法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验证环境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版本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负责人</a:t>
                      </a:r>
                      <a:endParaRPr lang="zh-CN" altLang="en-US" sz="6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80066113"/>
                  </a:ext>
                </a:extLst>
              </a:tr>
              <a:tr h="1807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A10043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u="none" strike="noStrike">
                          <a:effectLst/>
                        </a:rPr>
                        <a:t>#72118—X-Repo</a:t>
                      </a:r>
                      <a:r>
                        <a:rPr lang="zh-CN" altLang="en-US" sz="600" u="none" strike="noStrike">
                          <a:effectLst/>
                        </a:rPr>
                        <a:t>一期</a:t>
                      </a:r>
                      <a:r>
                        <a:rPr lang="en-US" altLang="zh-CN" sz="600" u="none" strike="noStrike">
                          <a:effectLst/>
                        </a:rPr>
                        <a:t>&amp;</a:t>
                      </a:r>
                      <a:r>
                        <a:rPr lang="zh-CN" altLang="en-US" sz="600" u="none" strike="noStrike">
                          <a:effectLst/>
                        </a:rPr>
                        <a:t>二期</a:t>
                      </a:r>
                      <a:r>
                        <a:rPr lang="en-US" altLang="zh-CN" sz="600" u="none" strike="noStrike">
                          <a:effectLst/>
                        </a:rPr>
                        <a:t>-</a:t>
                      </a:r>
                      <a:r>
                        <a:rPr lang="zh-CN" altLang="en-US" sz="600" u="none" strike="noStrike">
                          <a:effectLst/>
                        </a:rPr>
                        <a:t>王瑞、李戬、赵攀、张洋弘、周德乐</a:t>
                      </a:r>
                      <a:br>
                        <a:rPr lang="zh-CN" altLang="en-US" sz="600" u="none" strike="noStrike">
                          <a:effectLst/>
                        </a:rPr>
                      </a:br>
                      <a:r>
                        <a:rPr lang="en-US" altLang="zh-CN" sz="600" u="none" strike="noStrike">
                          <a:effectLst/>
                        </a:rPr>
                        <a:t>#79202—X-Reop</a:t>
                      </a:r>
                      <a:r>
                        <a:rPr lang="zh-CN" altLang="en-US" sz="600" u="none" strike="noStrike">
                          <a:effectLst/>
                        </a:rPr>
                        <a:t>三期（双边分层）</a:t>
                      </a:r>
                      <a:r>
                        <a:rPr lang="en-US" altLang="zh-CN" sz="600" u="none" strike="noStrike">
                          <a:effectLst/>
                        </a:rPr>
                        <a:t>-</a:t>
                      </a:r>
                      <a:r>
                        <a:rPr lang="zh-CN" altLang="en-US" sz="600" u="none" strike="noStrike">
                          <a:effectLst/>
                        </a:rPr>
                        <a:t>章群燕，王瑞</a:t>
                      </a:r>
                      <a:br>
                        <a:rPr lang="zh-CN" altLang="en-US" sz="600" u="none" strike="noStrike">
                          <a:effectLst/>
                        </a:rPr>
                      </a:br>
                      <a:r>
                        <a:rPr lang="en-US" altLang="zh-CN" sz="600" u="none" strike="noStrike">
                          <a:effectLst/>
                        </a:rPr>
                        <a:t>#79349—X-Reop</a:t>
                      </a:r>
                      <a:r>
                        <a:rPr lang="zh-CN" altLang="en-US" sz="600" u="none" strike="noStrike">
                          <a:effectLst/>
                        </a:rPr>
                        <a:t>三期（通用回购）</a:t>
                      </a:r>
                      <a:r>
                        <a:rPr lang="en-US" altLang="zh-CN" sz="600" u="none" strike="noStrike">
                          <a:effectLst/>
                        </a:rPr>
                        <a:t>-</a:t>
                      </a:r>
                      <a:r>
                        <a:rPr lang="zh-CN" altLang="en-US" sz="600" u="none" strike="noStrike">
                          <a:effectLst/>
                        </a:rPr>
                        <a:t>姚文心、程刚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限额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通用回购限额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对手方限额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NDM</a:t>
                      </a:r>
                      <a:r>
                        <a:rPr lang="zh-CN" altLang="en-US" sz="600" u="none" strike="noStrike" dirty="0">
                          <a:effectLst/>
                        </a:rPr>
                        <a:t>，</a:t>
                      </a:r>
                      <a:r>
                        <a:rPr lang="en-US" altLang="zh-CN" sz="600" u="none" strike="noStrike" dirty="0">
                          <a:effectLst/>
                        </a:rPr>
                        <a:t>QDM</a:t>
                      </a:r>
                      <a:r>
                        <a:rPr lang="zh-CN" altLang="en-US" sz="600" u="none" strike="noStrike" dirty="0">
                          <a:effectLst/>
                        </a:rPr>
                        <a:t>，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交易员限额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人民银行限额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【</a:t>
                      </a:r>
                      <a:r>
                        <a:rPr lang="zh-CN" altLang="en-US" sz="600" u="none" strike="noStrike" dirty="0">
                          <a:effectLst/>
                        </a:rPr>
                        <a:t>场务端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客户端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限额管理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单笔交易限额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】</a:t>
                      </a:r>
                      <a:r>
                        <a:rPr lang="zh-CN" altLang="en-US" sz="600" u="none" strike="noStrike" dirty="0">
                          <a:effectLst/>
                        </a:rPr>
                        <a:t>宽窄表同步的有效额度比对，额度返还的占用额度比对（</a:t>
                      </a:r>
                      <a:r>
                        <a:rPr lang="en-US" altLang="zh-CN" sz="600" u="none" strike="noStrike" dirty="0">
                          <a:effectLst/>
                        </a:rPr>
                        <a:t>ODM</a:t>
                      </a:r>
                      <a:r>
                        <a:rPr lang="zh-CN" altLang="en-US" sz="600" u="none" strike="noStrike" dirty="0">
                          <a:effectLst/>
                        </a:rPr>
                        <a:t>）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u="none" strike="noStrike" dirty="0">
                          <a:effectLst/>
                        </a:rPr>
                        <a:t>涉及到的额度类型如下：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通用回购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上清所限额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\</a:t>
                      </a:r>
                      <a:r>
                        <a:rPr lang="zh-CN" altLang="en-US" sz="600" u="none" strike="noStrike" dirty="0">
                          <a:effectLst/>
                        </a:rPr>
                        <a:t>机构对上清所限额（中央对手方设置）</a:t>
                      </a:r>
                      <a:r>
                        <a:rPr lang="en-US" altLang="zh-CN" sz="600" u="none" strike="noStrike" dirty="0">
                          <a:effectLst/>
                        </a:rPr>
                        <a:t>\</a:t>
                      </a:r>
                      <a:r>
                        <a:rPr lang="zh-CN" altLang="en-US" sz="600" u="none" strike="noStrike" dirty="0">
                          <a:effectLst/>
                        </a:rPr>
                        <a:t>市场参与者之间的关系设置（市场参与者设置）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通用回购，双边回购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人民银行（分方向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正回购，逆回购）</a:t>
                      </a:r>
                      <a:r>
                        <a:rPr lang="en-US" altLang="zh-CN" sz="600" u="none" strike="noStrike" dirty="0">
                          <a:effectLst/>
                        </a:rPr>
                        <a:t>&amp;</a:t>
                      </a:r>
                      <a:r>
                        <a:rPr lang="zh-CN" altLang="en-US" sz="600" u="none" strike="noStrike" dirty="0">
                          <a:effectLst/>
                        </a:rPr>
                        <a:t>交易员限额（分方向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正回购，逆回购）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双边回购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正回购黑白名单，逆回购对手方限额</a:t>
                      </a:r>
                      <a:r>
                        <a:rPr lang="en-US" altLang="zh-CN" sz="600" u="none" strike="noStrike" dirty="0">
                          <a:effectLst/>
                        </a:rPr>
                        <a:t>(</a:t>
                      </a:r>
                      <a:r>
                        <a:rPr lang="zh-CN" altLang="en-US" sz="600" u="none" strike="noStrike" dirty="0">
                          <a:effectLst/>
                        </a:rPr>
                        <a:t>分方向</a:t>
                      </a:r>
                      <a:r>
                        <a:rPr lang="en-US" altLang="zh-CN" sz="600" u="none" strike="noStrike" dirty="0">
                          <a:effectLst/>
                        </a:rPr>
                        <a:t>-</a:t>
                      </a:r>
                      <a:r>
                        <a:rPr lang="zh-CN" altLang="en-US" sz="600" u="none" strike="noStrike" dirty="0">
                          <a:effectLst/>
                        </a:rPr>
                        <a:t>正回购，逆回购，涉及额度共享）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实时</a:t>
                      </a:r>
                      <a:r>
                        <a:rPr lang="en-US" altLang="zh-CN" sz="600" u="none" strike="noStrike">
                          <a:effectLst/>
                        </a:rPr>
                        <a:t>/</a:t>
                      </a:r>
                      <a:r>
                        <a:rPr lang="zh-CN" altLang="en-US" sz="600" u="none" strike="noStrike">
                          <a:effectLst/>
                        </a:rPr>
                        <a:t>批处理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升级前后</a:t>
                      </a:r>
                      <a:b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交易日批处理前后</a:t>
                      </a:r>
                      <a:endParaRPr lang="zh-CN" altLang="en-US" sz="6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数据库比对</a:t>
                      </a:r>
                      <a:b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en-US" altLang="zh-CN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宽总表比对</a:t>
                      </a:r>
                      <a:r>
                        <a:rPr lang="en-US" altLang="zh-CN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r>
                        <a:rPr lang="en-US" altLang="zh-CN" sz="60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TBSvsTBS</a:t>
                      </a:r>
                      <a:endParaRPr lang="en-US" altLang="zh-CN" sz="60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en-US" altLang="zh-CN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总窄表比对</a:t>
                      </a:r>
                      <a:r>
                        <a:rPr lang="en-US" altLang="zh-CN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en-US" altLang="zh-CN" sz="6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TBSvs</a:t>
                      </a:r>
                      <a:r>
                        <a:rPr lang="en-US" altLang="zh-CN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TBS</a:t>
                      </a:r>
                    </a:p>
                    <a:p>
                      <a:pPr algn="l" fontAlgn="ctr"/>
                      <a:r>
                        <a:rPr lang="en-US" altLang="zh-CN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窄窄表比对 </a:t>
                      </a:r>
                      <a:r>
                        <a:rPr lang="en-US" altLang="zh-CN" sz="6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–TBS VS TBS</a:t>
                      </a:r>
                      <a:endParaRPr lang="zh-CN" altLang="en-US" sz="6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集中测试</a:t>
                      </a:r>
                      <a:b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验收</a:t>
                      </a:r>
                      <a:b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模拟</a:t>
                      </a:r>
                      <a:b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生产</a:t>
                      </a:r>
                      <a:endParaRPr lang="zh-CN" altLang="en-US" sz="6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V149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石爱芳</a:t>
                      </a:r>
                      <a:endParaRPr lang="zh-CN" altLang="en-US" sz="6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74150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实施过程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b="1" dirty="0"/>
          </a:p>
          <a:p>
            <a:r>
              <a:rPr kumimoji="1" lang="zh-CN" altLang="en-US" b="1" dirty="0"/>
              <a:t>分析具体比对方法</a:t>
            </a:r>
            <a:endParaRPr kumimoji="1" lang="en-US" altLang="zh-CN" b="1" dirty="0"/>
          </a:p>
          <a:p>
            <a:r>
              <a:rPr kumimoji="1" lang="zh-CN" altLang="en-US" b="1" dirty="0"/>
              <a:t>开发规范以及标准</a:t>
            </a:r>
            <a:endParaRPr kumimoji="1" lang="en-US" altLang="zh-CN" b="1" dirty="0"/>
          </a:p>
          <a:p>
            <a:r>
              <a:rPr kumimoji="1" lang="zh-CN" altLang="en-US" b="1" dirty="0"/>
              <a:t>具体开发比对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9159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实施过程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分析具体比对方法</a:t>
            </a:r>
            <a:br>
              <a:rPr kumimoji="1" lang="en-US" altLang="zh-CN" sz="2800" b="1" dirty="0"/>
            </a:b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参数类、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交易账户预处理类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权限类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额度类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特殊的技术数据验证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zh-CN" altLang="en-US" b="1" dirty="0"/>
              <a:t>界面查看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2808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实施过程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开发规范以及标准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异常数据才输出，减少人工比对难度；</a:t>
            </a:r>
            <a:endParaRPr kumimoji="1" lang="en-US" altLang="zh-CN" b="1" dirty="0"/>
          </a:p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输出日志需要带上业务或者技术标识便于查找问题；</a:t>
            </a:r>
            <a:endParaRPr kumimoji="1" lang="en-US" altLang="zh-CN" b="1" dirty="0"/>
          </a:p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将增量人工看的脚本与全量脚本分开存放，增量脚本只有上线升级前后比对使用，全量脚本升级前后以及每个交易日批处理后还需要比对。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2760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b="1" dirty="0"/>
              <a:t>数据比对</a:t>
            </a:r>
            <a:r>
              <a:rPr kumimoji="1" lang="en-US" altLang="zh-CN" sz="2800" b="1" dirty="0"/>
              <a:t>--</a:t>
            </a:r>
            <a:r>
              <a:rPr kumimoji="1" lang="zh-CN" altLang="en-US" sz="2800" b="1" dirty="0"/>
              <a:t>实施过程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开发规范以及标准</a:t>
            </a:r>
            <a:br>
              <a:rPr kumimoji="1" lang="en-US" altLang="zh-CN" sz="2800" b="1" dirty="0"/>
            </a:br>
            <a:endParaRPr kumimoji="1"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0444"/>
            <a:ext cx="8229600" cy="4545719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异常数据才有输出，减少人工比对难度；</a:t>
            </a:r>
            <a:endParaRPr kumimoji="1" lang="en-US" altLang="zh-CN" b="1" dirty="0"/>
          </a:p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输出日志需要便于查找问题；</a:t>
            </a:r>
            <a:endParaRPr kumimoji="1" lang="en-US" altLang="zh-CN" b="1" dirty="0"/>
          </a:p>
          <a:p>
            <a:pPr marL="514350" indent="-514350">
              <a:buFont typeface="Arial"/>
              <a:buAutoNum type="arabicPeriod"/>
            </a:pPr>
            <a:r>
              <a:rPr kumimoji="1" lang="zh-CN" altLang="en-US" b="1" dirty="0"/>
              <a:t>将增量人工看的脚本与全量脚本分开存放，增量脚本只有上线升级前后比对使用，全量脚本升级前后以及每个交易日批处理后还需要比对。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1998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16400</TotalTime>
  <Words>1642</Words>
  <Application>Microsoft Office PowerPoint</Application>
  <PresentationFormat>全屏显示(4:3)</PresentationFormat>
  <Paragraphs>119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宋体</vt:lpstr>
      <vt:lpstr>Microsoft YaHei</vt:lpstr>
      <vt:lpstr>Arial</vt:lpstr>
      <vt:lpstr>Calibri</vt:lpstr>
      <vt:lpstr>Office 主题</vt:lpstr>
      <vt:lpstr>新版本上线数据比对介绍</vt:lpstr>
      <vt:lpstr>数据比对--目的说明 </vt:lpstr>
      <vt:lpstr>数据比对</vt:lpstr>
      <vt:lpstr>数据比对--需求梳理 </vt:lpstr>
      <vt:lpstr>数据比对--需求梳理 </vt:lpstr>
      <vt:lpstr>数据比对--实施过程 </vt:lpstr>
      <vt:lpstr>数据比对--实施过程-分析具体比对方法  </vt:lpstr>
      <vt:lpstr>数据比对--实施过程-开发规范以及标准 </vt:lpstr>
      <vt:lpstr>数据比对--实施过程-开发规范以及标准 </vt:lpstr>
      <vt:lpstr>数据比对--实施过程-具体开发比对  </vt:lpstr>
      <vt:lpstr>数据比对--实施过程-具体开发比对  </vt:lpstr>
      <vt:lpstr>数据比对--问题总结 </vt:lpstr>
      <vt:lpstr>PowerPoint 演示文稿</vt:lpstr>
    </vt:vector>
  </TitlesOfParts>
  <Company>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node.js介绍</dc:title>
  <dc:creator>wang jam</dc:creator>
  <cp:lastModifiedBy>zhougongping</cp:lastModifiedBy>
  <cp:revision>430</cp:revision>
  <dcterms:created xsi:type="dcterms:W3CDTF">2016-03-27T03:23:47Z</dcterms:created>
  <dcterms:modified xsi:type="dcterms:W3CDTF">2021-01-14T09:26:52Z</dcterms:modified>
</cp:coreProperties>
</file>