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6.xml" ContentType="application/vnd.openxmlformats-officedocument.presentationml.tags+xml"/>
  <Override PartName="/ppt/notesSlides/notesSlide5.xml" ContentType="application/vnd.openxmlformats-officedocument.presentationml.notesSlide+xml"/>
  <Override PartName="/ppt/tags/tag17.xml" ContentType="application/vnd.openxmlformats-officedocument.presentationml.tags+xml"/>
  <Override PartName="/ppt/notesSlides/notesSlide6.xml" ContentType="application/vnd.openxmlformats-officedocument.presentationml.notesSlide+xml"/>
  <Override PartName="/ppt/tags/tag18.xml" ContentType="application/vnd.openxmlformats-officedocument.presentationml.tags+xml"/>
  <Override PartName="/ppt/notesSlides/notesSlide7.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8.xml" ContentType="application/vnd.openxmlformats-officedocument.presentationml.notesSlide+xml"/>
  <Override PartName="/ppt/tags/tag34.xml" ContentType="application/vnd.openxmlformats-officedocument.presentationml.tags+xml"/>
  <Override PartName="/ppt/notesSlides/notesSlide9.xml" ContentType="application/vnd.openxmlformats-officedocument.presentationml.notesSlide+xml"/>
  <Override PartName="/ppt/tags/tag35.xml" ContentType="application/vnd.openxmlformats-officedocument.presentationml.tags+xml"/>
  <Override PartName="/ppt/notesSlides/notesSlide10.xml" ContentType="application/vnd.openxmlformats-officedocument.presentationml.notesSlide+xml"/>
  <Override PartName="/ppt/tags/tag36.xml" ContentType="application/vnd.openxmlformats-officedocument.presentationml.tags+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37.xml" ContentType="application/vnd.openxmlformats-officedocument.presentationml.tags+xml"/>
  <Override PartName="/ppt/notesSlides/notesSlide12.xml" ContentType="application/vnd.openxmlformats-officedocument.presentationml.notesSlide+xml"/>
  <Override PartName="/ppt/tags/tag38.xml" ContentType="application/vnd.openxmlformats-officedocument.presentationml.tags+xml"/>
  <Override PartName="/ppt/notesSlides/notesSlide13.xml" ContentType="application/vnd.openxmlformats-officedocument.presentationml.notesSlide+xml"/>
  <Override PartName="/ppt/tags/tag39.xml" ContentType="application/vnd.openxmlformats-officedocument.presentationml.tags+xml"/>
  <Override PartName="/ppt/notesSlides/notesSlide14.xml" ContentType="application/vnd.openxmlformats-officedocument.presentationml.notesSlide+xml"/>
  <Override PartName="/ppt/tags/tag4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2" r:id="rId1"/>
  </p:sldMasterIdLst>
  <p:notesMasterIdLst>
    <p:notesMasterId r:id="rId35"/>
  </p:notesMasterIdLst>
  <p:handoutMasterIdLst>
    <p:handoutMasterId r:id="rId36"/>
  </p:handoutMasterIdLst>
  <p:sldIdLst>
    <p:sldId id="256" r:id="rId2"/>
    <p:sldId id="277" r:id="rId3"/>
    <p:sldId id="275" r:id="rId4"/>
    <p:sldId id="280" r:id="rId5"/>
    <p:sldId id="279" r:id="rId6"/>
    <p:sldId id="278" r:id="rId7"/>
    <p:sldId id="274" r:id="rId8"/>
    <p:sldId id="257" r:id="rId9"/>
    <p:sldId id="258" r:id="rId10"/>
    <p:sldId id="259" r:id="rId11"/>
    <p:sldId id="281"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 id="297" r:id="rId27"/>
    <p:sldId id="301" r:id="rId28"/>
    <p:sldId id="303" r:id="rId29"/>
    <p:sldId id="299" r:id="rId30"/>
    <p:sldId id="304" r:id="rId31"/>
    <p:sldId id="296" r:id="rId32"/>
    <p:sldId id="302" r:id="rId33"/>
    <p:sldId id="276"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杨子玉" initials="杨子玉" lastIdx="2" clrIdx="0">
    <p:extLst>
      <p:ext uri="{19B8F6BF-5375-455C-9EA6-DF929625EA0E}">
        <p15:presenceInfo xmlns:p15="http://schemas.microsoft.com/office/powerpoint/2012/main" userId="杨子玉"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32" autoAdjust="0"/>
    <p:restoredTop sz="80108" autoAdjust="0"/>
  </p:normalViewPr>
  <p:slideViewPr>
    <p:cSldViewPr snapToGrid="0">
      <p:cViewPr varScale="1">
        <p:scale>
          <a:sx n="53" d="100"/>
          <a:sy n="53" d="100"/>
        </p:scale>
        <p:origin x="1232" y="44"/>
      </p:cViewPr>
      <p:guideLst>
        <p:guide orient="horz" pos="2160"/>
        <p:guide pos="3840"/>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E:\&#25105;&#30340;&#25991;&#26723;\2021-2\2-CSTP\20210219-1\&#25253;&#34920;&#19979;&#36733;20210223.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[报表下载20210223.xlsx]XLSX报表实际下载接口用户数!数据透视表3</c:name>
    <c:fmtId val="25"/>
  </c:pivotSource>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en-US" altLang="zh-CN" sz="1800" b="0" i="0" baseline="0" dirty="0">
                <a:effectLst/>
              </a:rPr>
              <a:t>XLSX</a:t>
            </a:r>
            <a:r>
              <a:rPr lang="zh-CN" altLang="zh-CN" sz="1800" b="0" i="0" baseline="0" dirty="0">
                <a:effectLst/>
              </a:rPr>
              <a:t>报表实际下载接口用户数（</a:t>
            </a:r>
            <a:r>
              <a:rPr lang="en-US" altLang="zh-CN" sz="1800" b="0" i="0" baseline="0" dirty="0">
                <a:effectLst/>
              </a:rPr>
              <a:t>2021</a:t>
            </a:r>
            <a:r>
              <a:rPr lang="zh-CN" altLang="zh-CN" sz="1800" b="0" i="0" baseline="0" dirty="0">
                <a:effectLst/>
              </a:rPr>
              <a:t>年</a:t>
            </a:r>
            <a:r>
              <a:rPr lang="en-US" altLang="zh-CN" sz="1800" b="0" i="0" baseline="0" dirty="0">
                <a:effectLst/>
              </a:rPr>
              <a:t>2</a:t>
            </a:r>
            <a:r>
              <a:rPr lang="zh-CN" altLang="zh-CN" sz="1800" b="0" i="0" baseline="0" dirty="0">
                <a:effectLst/>
              </a:rPr>
              <a:t>月</a:t>
            </a:r>
            <a:r>
              <a:rPr lang="en-US" altLang="zh-CN" sz="1800" b="0" i="0" baseline="0" dirty="0">
                <a:effectLst/>
              </a:rPr>
              <a:t>18</a:t>
            </a:r>
            <a:r>
              <a:rPr lang="zh-CN" altLang="zh-CN" sz="1800" b="0" i="0" baseline="0" dirty="0">
                <a:effectLst/>
              </a:rPr>
              <a:t>日）</a:t>
            </a:r>
            <a:endParaRPr lang="zh-CN" altLang="zh-CN" dirty="0">
              <a:effectLst/>
            </a:endParaRPr>
          </a:p>
        </c:rich>
      </c:tx>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autoTitleDeleted val="0"/>
    <c:pivotFmts>
      <c:pivotFmt>
        <c:idx val="0"/>
        <c:spPr>
          <a:solidFill>
            <a:schemeClr val="accent1"/>
          </a:solidFill>
          <a:ln>
            <a:noFill/>
          </a:ln>
          <a:effectLst/>
          <a:sp3d/>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XLSX报表实际下载接口用户数!$B$3</c:f>
              <c:strCache>
                <c:ptCount val="1"/>
                <c:pt idx="0">
                  <c:v>汇总</c:v>
                </c:pt>
              </c:strCache>
            </c:strRef>
          </c:tx>
          <c:spPr>
            <a:solidFill>
              <a:schemeClr val="accent1"/>
            </a:solidFill>
            <a:ln>
              <a:noFill/>
            </a:ln>
            <a:effectLst/>
            <a:sp3d/>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XLSX报表实际下载接口用户数!$A$4:$A$16</c:f>
              <c:strCache>
                <c:ptCount val="12"/>
                <c:pt idx="0">
                  <c:v>BasicBenchmark.xlsx</c:v>
                </c:pt>
                <c:pt idx="1">
                  <c:v>BasicEtyData.xlsx</c:v>
                </c:pt>
                <c:pt idx="2">
                  <c:v>BasicHoliday.xlsx</c:v>
                </c:pt>
                <c:pt idx="3">
                  <c:v>BasicLimit.xlsx</c:v>
                </c:pt>
                <c:pt idx="4">
                  <c:v>BasicProd.xlsx</c:v>
                </c:pt>
                <c:pt idx="5">
                  <c:v>BasicTProduct.xlsx</c:v>
                </c:pt>
                <c:pt idx="6">
                  <c:v>BasicTraderInfo.xlsx</c:v>
                </c:pt>
                <c:pt idx="7">
                  <c:v>CFAETraderInfo.xlsx</c:v>
                </c:pt>
                <c:pt idx="8">
                  <c:v>CMU账户信息.xlsx</c:v>
                </c:pt>
                <c:pt idx="9">
                  <c:v>OrgMasterSlaveRelation.xlsx</c:v>
                </c:pt>
                <c:pt idx="10">
                  <c:v>RelatedFee</c:v>
                </c:pt>
                <c:pt idx="11">
                  <c:v>SelfFee.xlsx</c:v>
                </c:pt>
              </c:strCache>
            </c:strRef>
          </c:cat>
          <c:val>
            <c:numRef>
              <c:f>XLSX报表实际下载接口用户数!$B$4:$B$16</c:f>
              <c:numCache>
                <c:formatCode>General</c:formatCode>
                <c:ptCount val="12"/>
                <c:pt idx="0">
                  <c:v>89</c:v>
                </c:pt>
                <c:pt idx="1">
                  <c:v>68</c:v>
                </c:pt>
                <c:pt idx="2">
                  <c:v>68</c:v>
                </c:pt>
                <c:pt idx="3">
                  <c:v>90</c:v>
                </c:pt>
                <c:pt idx="4">
                  <c:v>90</c:v>
                </c:pt>
                <c:pt idx="5">
                  <c:v>70</c:v>
                </c:pt>
                <c:pt idx="6">
                  <c:v>95</c:v>
                </c:pt>
                <c:pt idx="7">
                  <c:v>1</c:v>
                </c:pt>
                <c:pt idx="8">
                  <c:v>3</c:v>
                </c:pt>
                <c:pt idx="9">
                  <c:v>88</c:v>
                </c:pt>
                <c:pt idx="10">
                  <c:v>55</c:v>
                </c:pt>
                <c:pt idx="11">
                  <c:v>15</c:v>
                </c:pt>
              </c:numCache>
            </c:numRef>
          </c:val>
          <c:extLst>
            <c:ext xmlns:c16="http://schemas.microsoft.com/office/drawing/2014/chart" uri="{C3380CC4-5D6E-409C-BE32-E72D297353CC}">
              <c16:uniqueId val="{00000000-3378-4FC6-8BCF-E046CE5521DF}"/>
            </c:ext>
          </c:extLst>
        </c:ser>
        <c:dLbls>
          <c:showLegendKey val="0"/>
          <c:showVal val="1"/>
          <c:showCatName val="0"/>
          <c:showSerName val="0"/>
          <c:showPercent val="0"/>
          <c:showBubbleSize val="0"/>
        </c:dLbls>
        <c:gapWidth val="150"/>
        <c:shape val="box"/>
        <c:axId val="1879771424"/>
        <c:axId val="1879774336"/>
        <c:axId val="0"/>
      </c:bar3DChart>
      <c:catAx>
        <c:axId val="187977142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1879774336"/>
        <c:crosses val="autoZero"/>
        <c:auto val="1"/>
        <c:lblAlgn val="ctr"/>
        <c:lblOffset val="100"/>
        <c:noMultiLvlLbl val="0"/>
      </c:catAx>
      <c:valAx>
        <c:axId val="18797743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18797714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latin typeface="微软雅黑" panose="020B0503020204020204" pitchFamily="34" charset="-122"/>
          <a:ea typeface="微软雅黑" panose="020B0503020204020204" pitchFamily="34" charset="-122"/>
        </a:defRPr>
      </a:pPr>
      <a:endParaRPr lang="zh-CN"/>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pPr/>
              <a:t>2021/2/25</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pPr/>
              <a:t>‹#›</a:t>
            </a:fld>
            <a:endParaRPr lang="zh-CN" altLang="en-US">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pPr/>
              <a:t>2021/2/25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27</a:t>
            </a:fld>
            <a:endParaRPr lang="zh-CN" altLang="en-US"/>
          </a:p>
        </p:txBody>
      </p:sp>
    </p:spTree>
    <p:extLst>
      <p:ext uri="{BB962C8B-B14F-4D97-AF65-F5344CB8AC3E}">
        <p14:creationId xmlns:p14="http://schemas.microsoft.com/office/powerpoint/2010/main" val="2339778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28</a:t>
            </a:fld>
            <a:endParaRPr lang="zh-CN" altLang="en-US"/>
          </a:p>
        </p:txBody>
      </p:sp>
    </p:spTree>
    <p:extLst>
      <p:ext uri="{BB962C8B-B14F-4D97-AF65-F5344CB8AC3E}">
        <p14:creationId xmlns:p14="http://schemas.microsoft.com/office/powerpoint/2010/main" val="2491400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29</a:t>
            </a:fld>
            <a:endParaRPr lang="zh-CN" altLang="en-US"/>
          </a:p>
        </p:txBody>
      </p:sp>
    </p:spTree>
    <p:extLst>
      <p:ext uri="{BB962C8B-B14F-4D97-AF65-F5344CB8AC3E}">
        <p14:creationId xmlns:p14="http://schemas.microsoft.com/office/powerpoint/2010/main" val="2534629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30</a:t>
            </a:fld>
            <a:endParaRPr lang="zh-CN" altLang="en-US"/>
          </a:p>
        </p:txBody>
      </p:sp>
    </p:spTree>
    <p:extLst>
      <p:ext uri="{BB962C8B-B14F-4D97-AF65-F5344CB8AC3E}">
        <p14:creationId xmlns:p14="http://schemas.microsoft.com/office/powerpoint/2010/main" val="6378173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32</a:t>
            </a:fld>
            <a:endParaRPr lang="zh-CN" altLang="en-US"/>
          </a:p>
        </p:txBody>
      </p:sp>
    </p:spTree>
    <p:extLst>
      <p:ext uri="{BB962C8B-B14F-4D97-AF65-F5344CB8AC3E}">
        <p14:creationId xmlns:p14="http://schemas.microsoft.com/office/powerpoint/2010/main" val="868851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30480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本币市场</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提供三类接口服务。</a:t>
            </a:r>
            <a:r>
              <a:rPr lang="zh-CN" altLang="zh-CN" sz="1800" kern="100" dirty="0">
                <a:effectLst/>
                <a:latin typeface="Times New Roman" panose="02020603050405020304" pitchFamily="18" charset="0"/>
                <a:ea typeface="宋体" panose="02010600030101010101" pitchFamily="2" charset="-122"/>
              </a:rPr>
              <a:t>一是交易类接口，银行间市场机构投资者可通过交易接口在本币交易系统完成报价和交易。</a:t>
            </a:r>
            <a:r>
              <a:rPr lang="zh-CN" altLang="en-US" sz="1800" kern="100" dirty="0">
                <a:effectLst/>
                <a:latin typeface="Times New Roman" panose="02020603050405020304" pitchFamily="18" charset="0"/>
                <a:ea typeface="宋体" panose="02010600030101010101" pitchFamily="2" charset="-122"/>
              </a:rPr>
              <a:t>二</a:t>
            </a:r>
            <a:r>
              <a:rPr lang="zh-CN" altLang="zh-CN" sz="1800" kern="100" dirty="0">
                <a:effectLst/>
                <a:latin typeface="Times New Roman" panose="02020603050405020304" pitchFamily="18" charset="0"/>
                <a:ea typeface="宋体" panose="02010600030101010101" pitchFamily="2" charset="-122"/>
              </a:rPr>
              <a:t>是成交回报接口，银行间市场机构投资者及其托管行等机构可通过成交回报接口接</a:t>
            </a:r>
            <a:r>
              <a:rPr lang="zh-CN" altLang="en-US" sz="1800" kern="100" dirty="0">
                <a:effectLst/>
                <a:latin typeface="Times New Roman" panose="02020603050405020304" pitchFamily="18" charset="0"/>
                <a:ea typeface="宋体" panose="02010600030101010101" pitchFamily="2" charset="-122"/>
              </a:rPr>
              <a:t>收</a:t>
            </a:r>
            <a:r>
              <a:rPr lang="zh-CN" altLang="zh-CN" sz="1800" kern="100" dirty="0">
                <a:effectLst/>
                <a:latin typeface="Times New Roman" panose="02020603050405020304" pitchFamily="18" charset="0"/>
                <a:ea typeface="宋体" panose="02010600030101010101" pitchFamily="2" charset="-122"/>
              </a:rPr>
              <a:t>本机构或委托人在本币交易系统完成的交易。</a:t>
            </a:r>
            <a:r>
              <a:rPr lang="zh-CN" altLang="en-US" sz="1800" kern="100" dirty="0">
                <a:effectLst/>
                <a:latin typeface="Times New Roman" panose="02020603050405020304" pitchFamily="18" charset="0"/>
                <a:ea typeface="宋体" panose="02010600030101010101" pitchFamily="2" charset="-122"/>
              </a:rPr>
              <a:t>三</a:t>
            </a:r>
            <a:r>
              <a:rPr lang="zh-CN" altLang="zh-CN" sz="1800" kern="100" dirty="0">
                <a:effectLst/>
                <a:latin typeface="Times New Roman" panose="02020603050405020304" pitchFamily="18" charset="0"/>
                <a:ea typeface="宋体" panose="02010600030101010101" pitchFamily="2" charset="-122"/>
              </a:rPr>
              <a:t>是信息订阅类接口，银行间市场机构投资者可通过信息订阅接口收取银行间市场的行情数据和市场基础数据。</a:t>
            </a:r>
          </a:p>
          <a:p>
            <a:pPr indent="304800"/>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3</a:t>
            </a:fld>
            <a:endParaRPr lang="zh-CN" altLang="en-US"/>
          </a:p>
        </p:txBody>
      </p:sp>
    </p:spTree>
    <p:extLst>
      <p:ext uri="{BB962C8B-B14F-4D97-AF65-F5344CB8AC3E}">
        <p14:creationId xmlns:p14="http://schemas.microsoft.com/office/powerpoint/2010/main" val="2802956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04800"/>
            <a:r>
              <a:rPr lang="en-US" altLang="zh-CN" sz="1600" dirty="0">
                <a:effectLst/>
                <a:latin typeface="宋体" panose="02010600030101010101" pitchFamily="2" charset="-122"/>
                <a:ea typeface="黑体" panose="02010609060101010101" pitchFamily="49" charset="-122"/>
                <a:cs typeface="黑体" panose="02010609060101010101" pitchFamily="49" charset="-122"/>
              </a:rPr>
              <a:t>1</a:t>
            </a:r>
            <a:r>
              <a:rPr lang="zh-CN" altLang="en-US" sz="1600" dirty="0">
                <a:effectLst/>
                <a:latin typeface="宋体" panose="02010600030101010101" pitchFamily="2" charset="-122"/>
                <a:ea typeface="黑体" panose="02010609060101010101" pitchFamily="49" charset="-122"/>
                <a:cs typeface="黑体" panose="02010609060101010101" pitchFamily="49" charset="-122"/>
              </a:rPr>
              <a:t>、</a:t>
            </a:r>
            <a:r>
              <a:rPr lang="en-US" altLang="zh-CN" sz="1600" dirty="0">
                <a:effectLst/>
                <a:latin typeface="宋体" panose="02010600030101010101" pitchFamily="2" charset="-122"/>
                <a:ea typeface="黑体" panose="02010609060101010101" pitchFamily="49" charset="-122"/>
                <a:cs typeface="黑体" panose="02010609060101010101" pitchFamily="49" charset="-122"/>
              </a:rPr>
              <a:t>CSTP</a:t>
            </a:r>
            <a:r>
              <a:rPr lang="zh-CN" altLang="zh-CN" sz="1600" dirty="0">
                <a:effectLst/>
                <a:latin typeface="黑体" panose="02010609060101010101" pitchFamily="49" charset="-122"/>
                <a:ea typeface="宋体" panose="02010600030101010101" pitchFamily="2" charset="-122"/>
                <a:cs typeface="黑体" panose="02010609060101010101" pitchFamily="49" charset="-122"/>
              </a:rPr>
              <a:t>（</a:t>
            </a:r>
            <a:r>
              <a:rPr lang="en-US" altLang="zh-CN" sz="1600" dirty="0">
                <a:effectLst/>
                <a:latin typeface="黑体" panose="02010609060101010101" pitchFamily="49" charset="-122"/>
                <a:ea typeface="宋体" panose="02010600030101010101" pitchFamily="2" charset="-122"/>
                <a:cs typeface="黑体" panose="02010609060101010101" pitchFamily="49" charset="-122"/>
              </a:rPr>
              <a:t>CFETS Straight Transactions Process</a:t>
            </a:r>
            <a:r>
              <a:rPr lang="zh-CN" altLang="zh-CN" sz="1600" dirty="0">
                <a:effectLst/>
                <a:latin typeface="黑体" panose="02010609060101010101" pitchFamily="49" charset="-122"/>
                <a:ea typeface="宋体" panose="02010600030101010101" pitchFamily="2" charset="-122"/>
                <a:cs typeface="黑体" panose="02010609060101010101" pitchFamily="49" charset="-122"/>
              </a:rPr>
              <a:t>）接口为银行间本币市场交易成员提供成交、交易手续费等数据下载。交易成员也可以委托其托管机构通过</a:t>
            </a:r>
            <a:r>
              <a:rPr lang="en-US" altLang="zh-CN" sz="1600" dirty="0">
                <a:effectLst/>
                <a:latin typeface="黑体" panose="02010609060101010101" pitchFamily="49" charset="-122"/>
                <a:ea typeface="宋体" panose="02010600030101010101" pitchFamily="2" charset="-122"/>
                <a:cs typeface="黑体" panose="02010609060101010101" pitchFamily="49" charset="-122"/>
              </a:rPr>
              <a:t>CSTP</a:t>
            </a:r>
            <a:r>
              <a:rPr lang="zh-CN" altLang="zh-CN" sz="1600" dirty="0">
                <a:effectLst/>
                <a:latin typeface="黑体" panose="02010609060101010101" pitchFamily="49" charset="-122"/>
                <a:ea typeface="宋体" panose="02010600030101010101" pitchFamily="2" charset="-122"/>
                <a:cs typeface="黑体" panose="02010609060101010101" pitchFamily="49" charset="-122"/>
              </a:rPr>
              <a:t>接口接收成交数据。</a:t>
            </a:r>
            <a:endParaRPr lang="zh-CN" altLang="zh-CN" sz="1600" dirty="0">
              <a:effectLst/>
              <a:latin typeface="黑体" panose="02010609060101010101" pitchFamily="49" charset="-122"/>
              <a:ea typeface="黑体" panose="02010609060101010101" pitchFamily="49" charset="-122"/>
              <a:cs typeface="黑体" panose="02010609060101010101" pitchFamily="49" charset="-122"/>
            </a:endParaRPr>
          </a:p>
          <a:p>
            <a:pPr indent="304800"/>
            <a:r>
              <a:rPr lang="en-US" altLang="zh-CN" sz="1600" dirty="0">
                <a:effectLst/>
                <a:latin typeface="黑体" panose="02010609060101010101" pitchFamily="49" charset="-122"/>
                <a:ea typeface="宋体" panose="02010600030101010101" pitchFamily="2" charset="-122"/>
                <a:cs typeface="黑体" panose="02010609060101010101" pitchFamily="49" charset="-122"/>
              </a:rPr>
              <a:t>2</a:t>
            </a:r>
            <a:r>
              <a:rPr lang="zh-CN" altLang="en-US" sz="1600" dirty="0">
                <a:effectLst/>
                <a:latin typeface="黑体" panose="02010609060101010101" pitchFamily="49" charset="-122"/>
                <a:ea typeface="宋体" panose="02010600030101010101" pitchFamily="2" charset="-122"/>
                <a:cs typeface="黑体" panose="02010609060101010101" pitchFamily="49" charset="-122"/>
              </a:rPr>
              <a:t>、</a:t>
            </a:r>
            <a:r>
              <a:rPr lang="zh-CN" altLang="zh-CN" sz="1600" dirty="0">
                <a:effectLst/>
                <a:latin typeface="黑体" panose="02010609060101010101" pitchFamily="49" charset="-122"/>
                <a:ea typeface="宋体" panose="02010600030101010101" pitchFamily="2" charset="-122"/>
                <a:cs typeface="黑体" panose="02010609060101010101" pitchFamily="49" charset="-122"/>
              </a:rPr>
              <a:t>交易类接口在交易流程中提供成交状态通知，但是成交状态通知并不包含全部成交要素，需要通过</a:t>
            </a:r>
            <a:r>
              <a:rPr lang="en-US" altLang="zh-CN" sz="1600" dirty="0">
                <a:effectLst/>
                <a:latin typeface="黑体" panose="02010609060101010101" pitchFamily="49" charset="-122"/>
                <a:ea typeface="宋体" panose="02010600030101010101" pitchFamily="2" charset="-122"/>
                <a:cs typeface="黑体" panose="02010609060101010101" pitchFamily="49" charset="-122"/>
              </a:rPr>
              <a:t>CSTP</a:t>
            </a:r>
            <a:r>
              <a:rPr lang="zh-CN" altLang="zh-CN" sz="1600" dirty="0">
                <a:effectLst/>
                <a:latin typeface="黑体" panose="02010609060101010101" pitchFamily="49" charset="-122"/>
                <a:ea typeface="宋体" panose="02010600030101010101" pitchFamily="2" charset="-122"/>
                <a:cs typeface="黑体" panose="02010609060101010101" pitchFamily="49" charset="-122"/>
              </a:rPr>
              <a:t>接口接收成交数据。</a:t>
            </a:r>
            <a:endParaRPr lang="en-US" altLang="zh-CN" sz="1600" kern="1200" dirty="0">
              <a:effectLst/>
              <a:latin typeface="黑体" panose="02010609060101010101" pitchFamily="49" charset="-122"/>
              <a:ea typeface="黑体" panose="02010609060101010101" pitchFamily="49" charset="-122"/>
              <a:cs typeface="黑体" panose="02010609060101010101" pitchFamily="49" charset="-122"/>
            </a:endParaRPr>
          </a:p>
          <a:p>
            <a:pPr indent="304800"/>
            <a:r>
              <a:rPr lang="en-US" altLang="zh-CN" sz="1600" kern="100" dirty="0">
                <a:effectLst/>
                <a:ea typeface="宋体" panose="02010600030101010101" pitchFamily="2" charset="-122"/>
                <a:cs typeface="Times New Roman" panose="02020603050405020304" pitchFamily="18" charset="0"/>
              </a:rPr>
              <a:t>3</a:t>
            </a:r>
            <a:r>
              <a:rPr lang="zh-CN" altLang="en-US" sz="1600" kern="100" dirty="0">
                <a:effectLst/>
                <a:ea typeface="宋体" panose="02010600030101010101" pitchFamily="2" charset="-122"/>
                <a:cs typeface="Times New Roman" panose="02020603050405020304" pitchFamily="18" charset="0"/>
              </a:rPr>
              <a:t>、</a:t>
            </a:r>
            <a:r>
              <a:rPr lang="zh-CN" altLang="zh-CN" sz="1600" kern="100" dirty="0">
                <a:effectLst/>
                <a:ea typeface="宋体" panose="02010600030101010101" pitchFamily="2" charset="-122"/>
                <a:cs typeface="Times New Roman" panose="02020603050405020304" pitchFamily="18" charset="0"/>
              </a:rPr>
              <a:t>交易中心的接口服务使用</a:t>
            </a:r>
            <a:r>
              <a:rPr lang="en-US" altLang="zh-CN" sz="1600" kern="100" dirty="0">
                <a:effectLst/>
                <a:ea typeface="宋体" panose="02010600030101010101" pitchFamily="2" charset="-122"/>
                <a:cs typeface="Times New Roman" panose="02020603050405020304" pitchFamily="18" charset="0"/>
              </a:rPr>
              <a:t>IMIX</a:t>
            </a:r>
            <a:r>
              <a:rPr lang="zh-CN" altLang="zh-CN" sz="1600" kern="100" dirty="0">
                <a:effectLst/>
                <a:ea typeface="宋体" panose="02010600030101010101" pitchFamily="2" charset="-122"/>
                <a:cs typeface="Times New Roman" panose="02020603050405020304" pitchFamily="18" charset="0"/>
              </a:rPr>
              <a:t>报文标准作为数据传输协议</a:t>
            </a:r>
            <a:r>
              <a:rPr lang="zh-CN" altLang="en-US" sz="1600" kern="100" dirty="0">
                <a:effectLst/>
                <a:ea typeface="宋体" panose="02010600030101010101" pitchFamily="2" charset="-122"/>
                <a:cs typeface="Times New Roman" panose="02020603050405020304" pitchFamily="18" charset="0"/>
              </a:rPr>
              <a:t>，</a:t>
            </a:r>
            <a:r>
              <a:rPr lang="en-US" altLang="zh-CN" sz="1600" kern="100" dirty="0">
                <a:effectLst/>
                <a:ea typeface="宋体" panose="02010600030101010101" pitchFamily="2" charset="-122"/>
                <a:cs typeface="Times New Roman" panose="02020603050405020304" pitchFamily="18" charset="0"/>
              </a:rPr>
              <a:t>CSTP</a:t>
            </a:r>
            <a:r>
              <a:rPr lang="zh-CN" altLang="en-US" sz="1600" kern="100" dirty="0">
                <a:effectLst/>
                <a:ea typeface="宋体" panose="02010600030101010101" pitchFamily="2" charset="-122"/>
                <a:cs typeface="Times New Roman" panose="02020603050405020304" pitchFamily="18" charset="0"/>
              </a:rPr>
              <a:t>接口遵循该报文标准。</a:t>
            </a:r>
            <a:endParaRPr lang="zh-CN" altLang="en-US" dirty="0"/>
          </a:p>
          <a:p>
            <a:pPr indent="304800"/>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4</a:t>
            </a:fld>
            <a:endParaRPr lang="zh-CN" altLang="en-US"/>
          </a:p>
        </p:txBody>
      </p:sp>
    </p:spTree>
    <p:extLst>
      <p:ext uri="{BB962C8B-B14F-4D97-AF65-F5344CB8AC3E}">
        <p14:creationId xmlns:p14="http://schemas.microsoft.com/office/powerpoint/2010/main" val="42081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在参考数据接口（</a:t>
            </a:r>
            <a:r>
              <a:rPr lang="en-US" altLang="zh-CN" dirty="0"/>
              <a:t>RDI</a:t>
            </a:r>
            <a:r>
              <a:rPr lang="zh-CN" altLang="en-US" dirty="0"/>
              <a:t>）上线之前，本币</a:t>
            </a:r>
            <a:r>
              <a:rPr lang="en-US" altLang="zh-CN" dirty="0"/>
              <a:t>CSTP</a:t>
            </a:r>
            <a:r>
              <a:rPr lang="zh-CN" altLang="en-US" dirty="0"/>
              <a:t>接口为</a:t>
            </a:r>
            <a:r>
              <a:rPr lang="zh-CN" altLang="zh-CN" sz="1600" kern="100" dirty="0">
                <a:effectLst/>
                <a:latin typeface="Times New Roman" panose="02020603050405020304" pitchFamily="18" charset="0"/>
                <a:ea typeface="宋体" panose="02010600030101010101" pitchFamily="2" charset="-122"/>
              </a:rPr>
              <a:t>银行间市场机构投资者</a:t>
            </a:r>
            <a:r>
              <a:rPr lang="zh-CN" altLang="en-US" dirty="0"/>
              <a:t>提供</a:t>
            </a:r>
            <a:r>
              <a:rPr lang="en-US" altLang="zh-CN" dirty="0"/>
              <a:t>XLXS</a:t>
            </a:r>
            <a:r>
              <a:rPr lang="zh-CN" altLang="en-US" dirty="0"/>
              <a:t>格式的机构基础信息（含交易账户）、交易员通讯录、债券基础信息、机构内部限额等基础数据。</a:t>
            </a:r>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5</a:t>
            </a:fld>
            <a:endParaRPr lang="zh-CN" altLang="en-US"/>
          </a:p>
        </p:txBody>
      </p:sp>
    </p:spTree>
    <p:extLst>
      <p:ext uri="{BB962C8B-B14F-4D97-AF65-F5344CB8AC3E}">
        <p14:creationId xmlns:p14="http://schemas.microsoft.com/office/powerpoint/2010/main" val="1671704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pPr/>
              <a:t>7</a:t>
            </a:fld>
            <a:endParaRPr lang="zh-CN" altLang="en-US"/>
          </a:p>
        </p:txBody>
      </p:sp>
    </p:spTree>
    <p:extLst>
      <p:ext uri="{BB962C8B-B14F-4D97-AF65-F5344CB8AC3E}">
        <p14:creationId xmlns:p14="http://schemas.microsoft.com/office/powerpoint/2010/main" val="3526632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pPr/>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9</a:t>
            </a:fld>
            <a:endParaRPr lang="zh-CN" altLang="en-US"/>
          </a:p>
        </p:txBody>
      </p:sp>
    </p:spTree>
    <p:extLst>
      <p:ext uri="{BB962C8B-B14F-4D97-AF65-F5344CB8AC3E}">
        <p14:creationId xmlns:p14="http://schemas.microsoft.com/office/powerpoint/2010/main" val="2897072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24</a:t>
            </a:fld>
            <a:endParaRPr lang="zh-CN" altLang="en-US"/>
          </a:p>
        </p:txBody>
      </p:sp>
    </p:spTree>
    <p:extLst>
      <p:ext uri="{BB962C8B-B14F-4D97-AF65-F5344CB8AC3E}">
        <p14:creationId xmlns:p14="http://schemas.microsoft.com/office/powerpoint/2010/main" val="3012514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26</a:t>
            </a:fld>
            <a:endParaRPr lang="zh-CN" altLang="en-US"/>
          </a:p>
        </p:txBody>
      </p:sp>
    </p:spTree>
    <p:extLst>
      <p:ext uri="{BB962C8B-B14F-4D97-AF65-F5344CB8AC3E}">
        <p14:creationId xmlns:p14="http://schemas.microsoft.com/office/powerpoint/2010/main" val="664179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pPr/>
              <a:t>2021/2/25</a:t>
            </a:fld>
            <a:endParaRPr lang="zh-CN" altLang="en-US"/>
          </a:p>
        </p:txBody>
      </p:sp>
      <p:sp>
        <p:nvSpPr>
          <p:cNvPr id="5" name="Footer Placeholder 4"/>
          <p:cNvSpPr>
            <a:spLocks noGrp="1"/>
          </p:cNvSpPr>
          <p:nvPr>
            <p:ph type="ftr" sz="quarter" idx="11"/>
          </p:nvPr>
        </p:nvSpPr>
        <p:spPr>
          <a:xfrm>
            <a:off x="2416500" y="329307"/>
            <a:ext cx="4973915" cy="309201"/>
          </a:xfrm>
        </p:spPr>
        <p:txBody>
          <a:bodyPr/>
          <a:lstStyle/>
          <a:p>
            <a:endParaRPr lang="zh-CN" altLang="en-US" dirty="0"/>
          </a:p>
        </p:txBody>
      </p:sp>
      <p:sp>
        <p:nvSpPr>
          <p:cNvPr id="6" name="Slide Number Placeholder 5"/>
          <p:cNvSpPr>
            <a:spLocks noGrp="1"/>
          </p:cNvSpPr>
          <p:nvPr>
            <p:ph type="sldNum" sz="quarter" idx="12"/>
          </p:nvPr>
        </p:nvSpPr>
        <p:spPr>
          <a:xfrm>
            <a:off x="1437664" y="798973"/>
            <a:ext cx="811019" cy="503578"/>
          </a:xfrm>
        </p:spPr>
        <p:txBody>
          <a:bodyPr/>
          <a:lstStyle/>
          <a:p>
            <a:fld id="{49AE70B2-8BF9-45C0-BB95-33D1B9D3A854}" type="slidenum">
              <a:rPr lang="zh-CN" altLang="en-US" smtClean="0"/>
              <a:pPr/>
              <a:t>‹#›</a:t>
            </a:fld>
            <a:endParaRPr lang="zh-CN" alt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9837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pPr/>
              <a:t>2021/2/25</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pPr/>
              <a:t>‹#›</a:t>
            </a:fld>
            <a:endParaRPr lang="zh-CN" alt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8052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pPr/>
              <a:t>2021/2/25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pPr/>
              <a:t>‹#›</a:t>
            </a:fld>
            <a:endParaRPr lang="zh-CN"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966264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pPr/>
              <a:t>2021/2/25</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pPr/>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pPr/>
              <a:t>2021/2/25</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pPr/>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pPr/>
              <a:t>2021/2/25</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pPr/>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pPr/>
              <a:t>2021/2/25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pPr/>
              <a:t>‹#›</a:t>
            </a:fld>
            <a:endParaRPr lang="zh-CN"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6999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60FBDFE-C587-4B4C-A407-44438C67B59E}" type="datetimeFigureOut">
              <a:rPr lang="zh-CN" altLang="en-US" smtClean="0"/>
              <a:pPr/>
              <a:t>2021/2/25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pPr/>
              <a:t>‹#›</a:t>
            </a:fld>
            <a:endParaRPr lang="zh-CN"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2655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60FBDFE-C587-4B4C-A407-44438C67B59E}" type="datetimeFigureOut">
              <a:rPr lang="zh-CN" altLang="en-US" smtClean="0"/>
              <a:pPr/>
              <a:t>2021/2/25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pPr/>
              <a:t>‹#›</a:t>
            </a:fld>
            <a:endParaRPr lang="zh-CN"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5452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760FBDFE-C587-4B4C-A407-44438C67B59E}" type="datetimeFigureOut">
              <a:rPr lang="zh-CN" altLang="en-US" smtClean="0"/>
              <a:pPr/>
              <a:t>2021/2/25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9AE70B2-8BF9-45C0-BB95-33D1B9D3A854}" type="slidenum">
              <a:rPr lang="zh-CN" altLang="en-US" smtClean="0"/>
              <a:pPr/>
              <a:t>‹#›</a:t>
            </a:fld>
            <a:endParaRPr lang="zh-CN"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15306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60FBDFE-C587-4B4C-A407-44438C67B59E}" type="datetimeFigureOut">
              <a:rPr lang="zh-CN" altLang="en-US" smtClean="0"/>
              <a:pPr/>
              <a:t>2021/2/25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AE70B2-8BF9-45C0-BB95-33D1B9D3A854}" type="slidenum">
              <a:rPr lang="zh-CN" altLang="en-US" smtClean="0"/>
              <a:pPr/>
              <a:t>‹#›</a:t>
            </a:fld>
            <a:endParaRPr lang="zh-CN"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8740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zh-CN" altLang="en-US" smtClean="0"/>
              <a:pPr/>
              <a:t>2021/2/25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extLst>
      <p:ext uri="{BB962C8B-B14F-4D97-AF65-F5344CB8AC3E}">
        <p14:creationId xmlns:p14="http://schemas.microsoft.com/office/powerpoint/2010/main" val="2204966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0FBDFE-C587-4B4C-A407-44438C67B59E}" type="datetimeFigureOut">
              <a:rPr lang="zh-CN" altLang="en-US" smtClean="0"/>
              <a:pPr/>
              <a:t>2021/2/25</a:t>
            </a:fld>
            <a:endParaRPr lang="zh-CN" altLang="en-US"/>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pPr/>
              <a:t>‹#›</a:t>
            </a:fld>
            <a:endParaRPr lang="zh-CN" alt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0356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EFD9D74-47D9-4702-A33C-335B63B48DBF}" type="datetimeFigureOut">
              <a:rPr lang="zh-CN" altLang="en-US" smtClean="0"/>
              <a:pPr/>
              <a:t>2021/2/25</a:t>
            </a:fld>
            <a:endParaRPr lang="zh-CN" altLang="en-US" dirty="0"/>
          </a:p>
        </p:txBody>
      </p:sp>
      <p:sp>
        <p:nvSpPr>
          <p:cNvPr id="6" name="Footer Placeholder 5"/>
          <p:cNvSpPr>
            <a:spLocks noGrp="1"/>
          </p:cNvSpPr>
          <p:nvPr>
            <p:ph type="ftr" sz="quarter" idx="11"/>
          </p:nvPr>
        </p:nvSpPr>
        <p:spPr>
          <a:xfrm>
            <a:off x="1447382" y="318640"/>
            <a:ext cx="5541004" cy="320931"/>
          </a:xfrm>
        </p:spPr>
        <p:txBody>
          <a:bodyPr/>
          <a:lstStyle/>
          <a:p>
            <a:endParaRPr lang="zh-CN" altLang="en-US" dirty="0"/>
          </a:p>
        </p:txBody>
      </p:sp>
      <p:sp>
        <p:nvSpPr>
          <p:cNvPr id="7" name="Slide Number Placeholder 6"/>
          <p:cNvSpPr>
            <a:spLocks noGrp="1"/>
          </p:cNvSpPr>
          <p:nvPr>
            <p:ph type="sldNum" sz="quarter" idx="12"/>
          </p:nvPr>
        </p:nvSpPr>
        <p:spPr/>
        <p:txBody>
          <a:bodyPr/>
          <a:lstStyle/>
          <a:p>
            <a:fld id="{FABC47A4-756D-490B-A52F-7D9E2C9FC05F}" type="slidenum">
              <a:rPr lang="zh-CN" altLang="en-US" smtClean="0"/>
              <a:pPr/>
              <a:t>‹#›</a:t>
            </a:fld>
            <a:endParaRPr lang="zh-CN"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6754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6">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60FBDFE-C587-4B4C-A407-44438C67B59E}" type="datetimeFigureOut">
              <a:rPr lang="zh-CN" altLang="en-US" smtClean="0"/>
              <a:pPr/>
              <a:t>2021/2/25</a:t>
            </a:fld>
            <a:endParaRPr lang="zh-CN"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9AE70B2-8BF9-45C0-BB95-33D1B9D3A854}" type="slidenum">
              <a:rPr lang="zh-CN" altLang="en-US" smtClean="0"/>
              <a:pPr/>
              <a:t>‹#›</a:t>
            </a:fld>
            <a:endParaRPr lang="zh-CN" alt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55329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56" r:id="rId12"/>
    <p:sldLayoutId id="2147483658" r:id="rId13"/>
    <p:sldLayoutId id="2147483659" r:id="rId14"/>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33.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36.xml"/><Relationship Id="rId4" Type="http://schemas.openxmlformats.org/officeDocument/2006/relationships/chart" Target="../charts/chart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3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16.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17.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18.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55DE8DF-1B32-482F-8CB2-3D8DDF774CC9}"/>
              </a:ext>
            </a:extLst>
          </p:cNvPr>
          <p:cNvSpPr txBox="1"/>
          <p:nvPr/>
        </p:nvSpPr>
        <p:spPr>
          <a:xfrm>
            <a:off x="2377439" y="2782669"/>
            <a:ext cx="3958135" cy="646331"/>
          </a:xfrm>
          <a:prstGeom prst="rect">
            <a:avLst/>
          </a:prstGeom>
          <a:noFill/>
        </p:spPr>
        <p:txBody>
          <a:bodyPr wrap="none" rtlCol="0">
            <a:spAutoFit/>
          </a:bodyPr>
          <a:lstStyle/>
          <a:p>
            <a:r>
              <a:rPr lang="zh-CN" altLang="en-US" sz="3600" b="1" dirty="0">
                <a:latin typeface="+mj-ea"/>
                <a:ea typeface="+mj-ea"/>
              </a:rPr>
              <a:t>本币</a:t>
            </a:r>
            <a:r>
              <a:rPr lang="en-US" altLang="zh-CN" sz="3600" b="1" dirty="0">
                <a:latin typeface="+mj-ea"/>
                <a:ea typeface="+mj-ea"/>
              </a:rPr>
              <a:t>CSTP</a:t>
            </a:r>
            <a:r>
              <a:rPr lang="zh-CN" altLang="en-US" sz="3600" b="1" dirty="0">
                <a:latin typeface="+mj-ea"/>
                <a:ea typeface="+mj-ea"/>
              </a:rPr>
              <a:t>功能分享</a:t>
            </a:r>
          </a:p>
        </p:txBody>
      </p:sp>
      <p:sp>
        <p:nvSpPr>
          <p:cNvPr id="4" name="文本框 3">
            <a:extLst>
              <a:ext uri="{FF2B5EF4-FFF2-40B4-BE49-F238E27FC236}">
                <a16:creationId xmlns:a16="http://schemas.microsoft.com/office/drawing/2014/main" id="{3D9C9486-8BBB-4D1E-8D93-78FE29C4D18D}"/>
              </a:ext>
            </a:extLst>
          </p:cNvPr>
          <p:cNvSpPr txBox="1"/>
          <p:nvPr/>
        </p:nvSpPr>
        <p:spPr>
          <a:xfrm>
            <a:off x="7411452" y="3869355"/>
            <a:ext cx="3551722"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2021</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25</a:t>
            </a:r>
            <a:r>
              <a:rPr lang="zh-CN" altLang="en-US" dirty="0">
                <a:latin typeface="微软雅黑" panose="020B0503020204020204" pitchFamily="34" charset="-122"/>
                <a:ea typeface="微软雅黑" panose="020B0503020204020204" pitchFamily="34" charset="-122"/>
              </a:rPr>
              <a:t>日</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072CED6-5374-4166-B95E-14F4FFFE7315}"/>
              </a:ext>
            </a:extLst>
          </p:cNvPr>
          <p:cNvSpPr>
            <a:spLocks noGrp="1"/>
          </p:cNvSpPr>
          <p:nvPr>
            <p:ph type="title" orient="vert" idx="4294967295"/>
          </p:nvPr>
        </p:nvSpPr>
        <p:spPr>
          <a:xfrm>
            <a:off x="318314" y="104503"/>
            <a:ext cx="469359" cy="3426579"/>
          </a:xfrm>
          <a:noFill/>
        </p:spPr>
        <p:txBody>
          <a:bodyPr vert="eaVert" wrap="none" rtlCol="0">
            <a:spAutoFit/>
          </a:bodyPr>
          <a:lstStyle/>
          <a:p>
            <a:pPr defTabSz="457200"/>
            <a:r>
              <a:rPr lang="zh-CN" altLang="en-US" sz="2000" dirty="0">
                <a:latin typeface="微软雅黑" panose="020B0503020204020204" pitchFamily="34" charset="-122"/>
                <a:ea typeface="微软雅黑" panose="020B0503020204020204" pitchFamily="34" charset="-122"/>
                <a:cs typeface="+mn-cs"/>
              </a:rPr>
              <a:t>接口用户权限设置之</a:t>
            </a:r>
            <a:r>
              <a:rPr lang="zh-CN" altLang="en-US" sz="2000" dirty="0">
                <a:solidFill>
                  <a:schemeClr val="accent1"/>
                </a:solidFill>
                <a:latin typeface="微软雅黑" panose="020B0503020204020204" pitchFamily="34" charset="-122"/>
                <a:ea typeface="微软雅黑" panose="020B0503020204020204" pitchFamily="34" charset="-122"/>
                <a:cs typeface="+mn-cs"/>
              </a:rPr>
              <a:t>本方数据</a:t>
            </a:r>
          </a:p>
        </p:txBody>
      </p:sp>
      <p:pic>
        <p:nvPicPr>
          <p:cNvPr id="6" name="内容占位符 5"/>
          <p:cNvPicPr>
            <a:picLocks noGrp="1" noChangeAspect="1"/>
          </p:cNvPicPr>
          <p:nvPr>
            <p:ph idx="4294967295"/>
          </p:nvPr>
        </p:nvPicPr>
        <p:blipFill>
          <a:blip r:embed="rId3"/>
          <a:stretch>
            <a:fillRect/>
          </a:stretch>
        </p:blipFill>
        <p:spPr>
          <a:xfrm>
            <a:off x="1327150" y="350837"/>
            <a:ext cx="9537700" cy="6156325"/>
          </a:xfrm>
          <a:prstGeom prst="rect">
            <a:avLst/>
          </a:prstGeom>
        </p:spPr>
      </p:pic>
      <p:cxnSp>
        <p:nvCxnSpPr>
          <p:cNvPr id="12" name="直接连接符 11">
            <a:extLst>
              <a:ext uri="{FF2B5EF4-FFF2-40B4-BE49-F238E27FC236}">
                <a16:creationId xmlns:a16="http://schemas.microsoft.com/office/drawing/2014/main" id="{578EC63B-0349-4AF0-95B2-359FD5A47B72}"/>
              </a:ext>
            </a:extLst>
          </p:cNvPr>
          <p:cNvCxnSpPr>
            <a:cxnSpLocks/>
          </p:cNvCxnSpPr>
          <p:nvPr/>
        </p:nvCxnSpPr>
        <p:spPr>
          <a:xfrm>
            <a:off x="787673" y="104503"/>
            <a:ext cx="0" cy="5969726"/>
          </a:xfrm>
          <a:prstGeom prst="line">
            <a:avLst/>
          </a:prstGeom>
        </p:spPr>
        <p:style>
          <a:lnRef idx="3">
            <a:schemeClr val="accent1"/>
          </a:lnRef>
          <a:fillRef idx="0">
            <a:schemeClr val="accent1"/>
          </a:fillRef>
          <a:effectRef idx="2">
            <a:schemeClr val="accent1"/>
          </a:effectRef>
          <a:fontRef idx="minor">
            <a:schemeClr val="tx1"/>
          </a:fontRef>
        </p:style>
      </p:cxn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072CED6-5374-4166-B95E-14F4FFFE7315}"/>
              </a:ext>
            </a:extLst>
          </p:cNvPr>
          <p:cNvSpPr>
            <a:spLocks noGrp="1"/>
          </p:cNvSpPr>
          <p:nvPr>
            <p:ph type="title" orient="vert" idx="4294967295"/>
          </p:nvPr>
        </p:nvSpPr>
        <p:spPr>
          <a:xfrm>
            <a:off x="318314" y="104503"/>
            <a:ext cx="469359" cy="3426579"/>
          </a:xfrm>
          <a:noFill/>
        </p:spPr>
        <p:txBody>
          <a:bodyPr vert="eaVert" wrap="none" rtlCol="0">
            <a:spAutoFit/>
          </a:bodyPr>
          <a:lstStyle/>
          <a:p>
            <a:pPr defTabSz="457200"/>
            <a:r>
              <a:rPr lang="zh-CN" altLang="en-US" sz="2000" dirty="0">
                <a:latin typeface="微软雅黑" panose="020B0503020204020204" pitchFamily="34" charset="-122"/>
                <a:ea typeface="微软雅黑" panose="020B0503020204020204" pitchFamily="34" charset="-122"/>
                <a:cs typeface="+mn-cs"/>
              </a:rPr>
              <a:t>接口用户权限设置之</a:t>
            </a:r>
            <a:r>
              <a:rPr lang="zh-CN" altLang="en-US" sz="2000" dirty="0">
                <a:solidFill>
                  <a:schemeClr val="accent1"/>
                </a:solidFill>
                <a:latin typeface="微软雅黑" panose="020B0503020204020204" pitchFamily="34" charset="-122"/>
                <a:ea typeface="微软雅黑" panose="020B0503020204020204" pitchFamily="34" charset="-122"/>
                <a:cs typeface="+mn-cs"/>
              </a:rPr>
              <a:t>基础数据</a:t>
            </a:r>
          </a:p>
        </p:txBody>
      </p:sp>
      <p:cxnSp>
        <p:nvCxnSpPr>
          <p:cNvPr id="12" name="直接连接符 11">
            <a:extLst>
              <a:ext uri="{FF2B5EF4-FFF2-40B4-BE49-F238E27FC236}">
                <a16:creationId xmlns:a16="http://schemas.microsoft.com/office/drawing/2014/main" id="{578EC63B-0349-4AF0-95B2-359FD5A47B72}"/>
              </a:ext>
            </a:extLst>
          </p:cNvPr>
          <p:cNvCxnSpPr>
            <a:cxnSpLocks/>
          </p:cNvCxnSpPr>
          <p:nvPr/>
        </p:nvCxnSpPr>
        <p:spPr>
          <a:xfrm>
            <a:off x="787673" y="104503"/>
            <a:ext cx="0" cy="5969726"/>
          </a:xfrm>
          <a:prstGeom prst="line">
            <a:avLst/>
          </a:prstGeom>
        </p:spPr>
        <p:style>
          <a:lnRef idx="3">
            <a:schemeClr val="accent1"/>
          </a:lnRef>
          <a:fillRef idx="0">
            <a:schemeClr val="accent1"/>
          </a:fillRef>
          <a:effectRef idx="2">
            <a:schemeClr val="accent1"/>
          </a:effectRef>
          <a:fontRef idx="minor">
            <a:schemeClr val="tx1"/>
          </a:fontRef>
        </p:style>
      </p:cxnSp>
      <p:pic>
        <p:nvPicPr>
          <p:cNvPr id="7" name="图片 6">
            <a:extLst>
              <a:ext uri="{FF2B5EF4-FFF2-40B4-BE49-F238E27FC236}">
                <a16:creationId xmlns:a16="http://schemas.microsoft.com/office/drawing/2014/main" id="{A85BFA04-2063-488C-A87D-6AD95CA790B0}"/>
              </a:ext>
            </a:extLst>
          </p:cNvPr>
          <p:cNvPicPr>
            <a:picLocks noChangeAspect="1"/>
          </p:cNvPicPr>
          <p:nvPr/>
        </p:nvPicPr>
        <p:blipFill>
          <a:blip r:embed="rId3"/>
          <a:stretch>
            <a:fillRect/>
          </a:stretch>
        </p:blipFill>
        <p:spPr>
          <a:xfrm>
            <a:off x="1412809" y="351367"/>
            <a:ext cx="9366382" cy="6359429"/>
          </a:xfrm>
          <a:prstGeom prst="rect">
            <a:avLst/>
          </a:prstGeom>
        </p:spPr>
      </p:pic>
    </p:spTree>
    <p:custDataLst>
      <p:tags r:id="rId1"/>
    </p:custDataLst>
    <p:extLst>
      <p:ext uri="{BB962C8B-B14F-4D97-AF65-F5344CB8AC3E}">
        <p14:creationId xmlns:p14="http://schemas.microsoft.com/office/powerpoint/2010/main" val="2900143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072CED6-5374-4166-B95E-14F4FFFE7315}"/>
              </a:ext>
            </a:extLst>
          </p:cNvPr>
          <p:cNvSpPr>
            <a:spLocks noGrp="1"/>
          </p:cNvSpPr>
          <p:nvPr>
            <p:ph type="title" orient="vert" idx="4294967295"/>
          </p:nvPr>
        </p:nvSpPr>
        <p:spPr>
          <a:xfrm>
            <a:off x="318314" y="104503"/>
            <a:ext cx="469359" cy="3939540"/>
          </a:xfrm>
          <a:noFill/>
        </p:spPr>
        <p:txBody>
          <a:bodyPr vert="eaVert" wrap="none" rtlCol="0">
            <a:spAutoFit/>
          </a:bodyPr>
          <a:lstStyle/>
          <a:p>
            <a:pPr defTabSz="457200"/>
            <a:r>
              <a:rPr lang="zh-CN" altLang="en-US" sz="2000" dirty="0">
                <a:latin typeface="微软雅黑" panose="020B0503020204020204" pitchFamily="34" charset="-122"/>
                <a:ea typeface="微软雅黑" panose="020B0503020204020204" pitchFamily="34" charset="-122"/>
                <a:cs typeface="+mn-cs"/>
              </a:rPr>
              <a:t>接口用户权限设置之</a:t>
            </a:r>
            <a:r>
              <a:rPr lang="zh-CN" altLang="en-US" sz="2000" dirty="0">
                <a:solidFill>
                  <a:schemeClr val="accent1"/>
                </a:solidFill>
                <a:latin typeface="微软雅黑" panose="020B0503020204020204" pitchFamily="34" charset="-122"/>
                <a:ea typeface="微软雅黑" panose="020B0503020204020204" pitchFamily="34" charset="-122"/>
                <a:cs typeface="+mn-cs"/>
              </a:rPr>
              <a:t>关联机构数据</a:t>
            </a:r>
          </a:p>
        </p:txBody>
      </p:sp>
      <p:cxnSp>
        <p:nvCxnSpPr>
          <p:cNvPr id="12" name="直接连接符 11">
            <a:extLst>
              <a:ext uri="{FF2B5EF4-FFF2-40B4-BE49-F238E27FC236}">
                <a16:creationId xmlns:a16="http://schemas.microsoft.com/office/drawing/2014/main" id="{578EC63B-0349-4AF0-95B2-359FD5A47B72}"/>
              </a:ext>
            </a:extLst>
          </p:cNvPr>
          <p:cNvCxnSpPr>
            <a:cxnSpLocks/>
          </p:cNvCxnSpPr>
          <p:nvPr/>
        </p:nvCxnSpPr>
        <p:spPr>
          <a:xfrm>
            <a:off x="787673" y="104503"/>
            <a:ext cx="0" cy="5969726"/>
          </a:xfrm>
          <a:prstGeom prst="line">
            <a:avLst/>
          </a:prstGeom>
        </p:spPr>
        <p:style>
          <a:lnRef idx="3">
            <a:schemeClr val="accent1"/>
          </a:lnRef>
          <a:fillRef idx="0">
            <a:schemeClr val="accent1"/>
          </a:fillRef>
          <a:effectRef idx="2">
            <a:schemeClr val="accent1"/>
          </a:effectRef>
          <a:fontRef idx="minor">
            <a:schemeClr val="tx1"/>
          </a:fontRef>
        </p:style>
      </p:cxnSp>
      <p:pic>
        <p:nvPicPr>
          <p:cNvPr id="5" name="图片 4">
            <a:extLst>
              <a:ext uri="{FF2B5EF4-FFF2-40B4-BE49-F238E27FC236}">
                <a16:creationId xmlns:a16="http://schemas.microsoft.com/office/drawing/2014/main" id="{720AE58D-D480-4E51-8404-46C190B8F190}"/>
              </a:ext>
            </a:extLst>
          </p:cNvPr>
          <p:cNvPicPr>
            <a:picLocks noChangeAspect="1"/>
          </p:cNvPicPr>
          <p:nvPr/>
        </p:nvPicPr>
        <p:blipFill>
          <a:blip r:embed="rId3"/>
          <a:stretch>
            <a:fillRect/>
          </a:stretch>
        </p:blipFill>
        <p:spPr>
          <a:xfrm>
            <a:off x="1257032" y="203860"/>
            <a:ext cx="9733706" cy="6450280"/>
          </a:xfrm>
          <a:prstGeom prst="rect">
            <a:avLst/>
          </a:prstGeom>
        </p:spPr>
      </p:pic>
    </p:spTree>
    <p:custDataLst>
      <p:tags r:id="rId1"/>
    </p:custDataLst>
    <p:extLst>
      <p:ext uri="{BB962C8B-B14F-4D97-AF65-F5344CB8AC3E}">
        <p14:creationId xmlns:p14="http://schemas.microsoft.com/office/powerpoint/2010/main" val="280870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072CED6-5374-4166-B95E-14F4FFFE7315}"/>
              </a:ext>
            </a:extLst>
          </p:cNvPr>
          <p:cNvSpPr>
            <a:spLocks noGrp="1"/>
          </p:cNvSpPr>
          <p:nvPr>
            <p:ph type="title" orient="vert" idx="4294967295"/>
          </p:nvPr>
        </p:nvSpPr>
        <p:spPr>
          <a:xfrm>
            <a:off x="318314" y="104503"/>
            <a:ext cx="469359" cy="4452501"/>
          </a:xfrm>
          <a:noFill/>
        </p:spPr>
        <p:txBody>
          <a:bodyPr vert="eaVert" wrap="none" rtlCol="0">
            <a:spAutoFit/>
          </a:bodyPr>
          <a:lstStyle/>
          <a:p>
            <a:pPr defTabSz="457200"/>
            <a:r>
              <a:rPr lang="zh-CN" altLang="en-US" sz="2000" dirty="0">
                <a:latin typeface="微软雅黑" panose="020B0503020204020204" pitchFamily="34" charset="-122"/>
                <a:ea typeface="微软雅黑" panose="020B0503020204020204" pitchFamily="34" charset="-122"/>
                <a:cs typeface="+mn-cs"/>
              </a:rPr>
              <a:t>接口用户权限设置之</a:t>
            </a:r>
            <a:r>
              <a:rPr lang="zh-CN" altLang="en-US" sz="2000" dirty="0">
                <a:solidFill>
                  <a:schemeClr val="accent1"/>
                </a:solidFill>
                <a:latin typeface="微软雅黑" panose="020B0503020204020204" pitchFamily="34" charset="-122"/>
                <a:ea typeface="微软雅黑" panose="020B0503020204020204" pitchFamily="34" charset="-122"/>
                <a:cs typeface="+mn-cs"/>
              </a:rPr>
              <a:t>债券关联机构数据</a:t>
            </a:r>
          </a:p>
        </p:txBody>
      </p:sp>
      <p:cxnSp>
        <p:nvCxnSpPr>
          <p:cNvPr id="12" name="直接连接符 11">
            <a:extLst>
              <a:ext uri="{FF2B5EF4-FFF2-40B4-BE49-F238E27FC236}">
                <a16:creationId xmlns:a16="http://schemas.microsoft.com/office/drawing/2014/main" id="{578EC63B-0349-4AF0-95B2-359FD5A47B72}"/>
              </a:ext>
            </a:extLst>
          </p:cNvPr>
          <p:cNvCxnSpPr>
            <a:cxnSpLocks/>
          </p:cNvCxnSpPr>
          <p:nvPr/>
        </p:nvCxnSpPr>
        <p:spPr>
          <a:xfrm>
            <a:off x="787673" y="104503"/>
            <a:ext cx="0" cy="5969726"/>
          </a:xfrm>
          <a:prstGeom prst="line">
            <a:avLst/>
          </a:prstGeom>
        </p:spPr>
        <p:style>
          <a:lnRef idx="3">
            <a:schemeClr val="accent1"/>
          </a:lnRef>
          <a:fillRef idx="0">
            <a:schemeClr val="accent1"/>
          </a:fillRef>
          <a:effectRef idx="2">
            <a:schemeClr val="accent1"/>
          </a:effectRef>
          <a:fontRef idx="minor">
            <a:schemeClr val="tx1"/>
          </a:fontRef>
        </p:style>
      </p:cxnSp>
      <p:pic>
        <p:nvPicPr>
          <p:cNvPr id="4" name="图片 3">
            <a:extLst>
              <a:ext uri="{FF2B5EF4-FFF2-40B4-BE49-F238E27FC236}">
                <a16:creationId xmlns:a16="http://schemas.microsoft.com/office/drawing/2014/main" id="{502F0877-D2C2-4B23-B280-B3F34ACC771B}"/>
              </a:ext>
            </a:extLst>
          </p:cNvPr>
          <p:cNvPicPr>
            <a:picLocks noChangeAspect="1"/>
          </p:cNvPicPr>
          <p:nvPr/>
        </p:nvPicPr>
        <p:blipFill>
          <a:blip r:embed="rId3"/>
          <a:stretch>
            <a:fillRect/>
          </a:stretch>
        </p:blipFill>
        <p:spPr>
          <a:xfrm>
            <a:off x="1554642" y="1549854"/>
            <a:ext cx="9553575" cy="2466975"/>
          </a:xfrm>
          <a:prstGeom prst="rect">
            <a:avLst/>
          </a:prstGeom>
        </p:spPr>
      </p:pic>
    </p:spTree>
    <p:custDataLst>
      <p:tags r:id="rId1"/>
    </p:custDataLst>
    <p:extLst>
      <p:ext uri="{BB962C8B-B14F-4D97-AF65-F5344CB8AC3E}">
        <p14:creationId xmlns:p14="http://schemas.microsoft.com/office/powerpoint/2010/main" val="4051199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072CED6-5374-4166-B95E-14F4FFFE7315}"/>
              </a:ext>
            </a:extLst>
          </p:cNvPr>
          <p:cNvSpPr>
            <a:spLocks noGrp="1"/>
          </p:cNvSpPr>
          <p:nvPr>
            <p:ph type="title" orient="vert" idx="4294967295"/>
          </p:nvPr>
        </p:nvSpPr>
        <p:spPr>
          <a:xfrm>
            <a:off x="318314" y="104503"/>
            <a:ext cx="469359" cy="3939540"/>
          </a:xfrm>
          <a:noFill/>
        </p:spPr>
        <p:txBody>
          <a:bodyPr vert="eaVert" wrap="none" rtlCol="0">
            <a:spAutoFit/>
          </a:bodyPr>
          <a:lstStyle/>
          <a:p>
            <a:pPr defTabSz="457200"/>
            <a:r>
              <a:rPr lang="zh-CN" altLang="en-US" sz="2000" dirty="0">
                <a:latin typeface="微软雅黑" panose="020B0503020204020204" pitchFamily="34" charset="-122"/>
                <a:ea typeface="微软雅黑" panose="020B0503020204020204" pitchFamily="34" charset="-122"/>
                <a:cs typeface="+mn-cs"/>
              </a:rPr>
              <a:t>接口用户权限设置之</a:t>
            </a:r>
            <a:r>
              <a:rPr lang="zh-CN" altLang="en-US" sz="2000" dirty="0">
                <a:solidFill>
                  <a:schemeClr val="accent1"/>
                </a:solidFill>
                <a:latin typeface="微软雅黑" panose="020B0503020204020204" pitchFamily="34" charset="-122"/>
                <a:ea typeface="微软雅黑" panose="020B0503020204020204" pitchFamily="34" charset="-122"/>
                <a:cs typeface="+mn-cs"/>
              </a:rPr>
              <a:t>文件下载格式</a:t>
            </a:r>
          </a:p>
        </p:txBody>
      </p:sp>
      <p:cxnSp>
        <p:nvCxnSpPr>
          <p:cNvPr id="12" name="直接连接符 11">
            <a:extLst>
              <a:ext uri="{FF2B5EF4-FFF2-40B4-BE49-F238E27FC236}">
                <a16:creationId xmlns:a16="http://schemas.microsoft.com/office/drawing/2014/main" id="{578EC63B-0349-4AF0-95B2-359FD5A47B72}"/>
              </a:ext>
            </a:extLst>
          </p:cNvPr>
          <p:cNvCxnSpPr>
            <a:cxnSpLocks/>
          </p:cNvCxnSpPr>
          <p:nvPr/>
        </p:nvCxnSpPr>
        <p:spPr>
          <a:xfrm>
            <a:off x="787673" y="104503"/>
            <a:ext cx="0" cy="5969726"/>
          </a:xfrm>
          <a:prstGeom prst="line">
            <a:avLst/>
          </a:prstGeom>
        </p:spPr>
        <p:style>
          <a:lnRef idx="3">
            <a:schemeClr val="accent1"/>
          </a:lnRef>
          <a:fillRef idx="0">
            <a:schemeClr val="accent1"/>
          </a:fillRef>
          <a:effectRef idx="2">
            <a:schemeClr val="accent1"/>
          </a:effectRef>
          <a:fontRef idx="minor">
            <a:schemeClr val="tx1"/>
          </a:fontRef>
        </p:style>
      </p:cxnSp>
      <p:pic>
        <p:nvPicPr>
          <p:cNvPr id="5" name="图片 4">
            <a:extLst>
              <a:ext uri="{FF2B5EF4-FFF2-40B4-BE49-F238E27FC236}">
                <a16:creationId xmlns:a16="http://schemas.microsoft.com/office/drawing/2014/main" id="{5420F0BA-6E8F-41F1-A8DE-1D3CA4003E3C}"/>
              </a:ext>
            </a:extLst>
          </p:cNvPr>
          <p:cNvPicPr>
            <a:picLocks noChangeAspect="1"/>
          </p:cNvPicPr>
          <p:nvPr/>
        </p:nvPicPr>
        <p:blipFill>
          <a:blip r:embed="rId3"/>
          <a:stretch>
            <a:fillRect/>
          </a:stretch>
        </p:blipFill>
        <p:spPr>
          <a:xfrm>
            <a:off x="1382971" y="1319094"/>
            <a:ext cx="9922446" cy="3049240"/>
          </a:xfrm>
          <a:prstGeom prst="rect">
            <a:avLst/>
          </a:prstGeom>
        </p:spPr>
      </p:pic>
    </p:spTree>
    <p:custDataLst>
      <p:tags r:id="rId1"/>
    </p:custDataLst>
    <p:extLst>
      <p:ext uri="{BB962C8B-B14F-4D97-AF65-F5344CB8AC3E}">
        <p14:creationId xmlns:p14="http://schemas.microsoft.com/office/powerpoint/2010/main" val="2573726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072CED6-5374-4166-B95E-14F4FFFE7315}"/>
              </a:ext>
            </a:extLst>
          </p:cNvPr>
          <p:cNvSpPr>
            <a:spLocks noGrp="1"/>
          </p:cNvSpPr>
          <p:nvPr>
            <p:ph type="title" orient="vert" idx="4294967295"/>
          </p:nvPr>
        </p:nvSpPr>
        <p:spPr>
          <a:xfrm>
            <a:off x="318314" y="104503"/>
            <a:ext cx="469359" cy="4196020"/>
          </a:xfrm>
          <a:noFill/>
        </p:spPr>
        <p:txBody>
          <a:bodyPr vert="eaVert" wrap="none" rtlCol="0">
            <a:spAutoFit/>
          </a:bodyPr>
          <a:lstStyle/>
          <a:p>
            <a:pPr defTabSz="457200"/>
            <a:r>
              <a:rPr lang="zh-CN" altLang="en-US" sz="2000" dirty="0">
                <a:latin typeface="微软雅黑" panose="020B0503020204020204" pitchFamily="34" charset="-122"/>
                <a:ea typeface="微软雅黑" panose="020B0503020204020204" pitchFamily="34" charset="-122"/>
                <a:cs typeface="+mn-cs"/>
              </a:rPr>
              <a:t>接口用户权限设置之</a:t>
            </a:r>
            <a:r>
              <a:rPr lang="zh-CN" altLang="en-US" sz="2000" dirty="0">
                <a:solidFill>
                  <a:schemeClr val="accent1"/>
                </a:solidFill>
                <a:latin typeface="微软雅黑" panose="020B0503020204020204" pitchFamily="34" charset="-122"/>
                <a:ea typeface="微软雅黑" panose="020B0503020204020204" pitchFamily="34" charset="-122"/>
                <a:cs typeface="+mn-cs"/>
              </a:rPr>
              <a:t>协议包版本控制</a:t>
            </a:r>
          </a:p>
        </p:txBody>
      </p:sp>
      <p:cxnSp>
        <p:nvCxnSpPr>
          <p:cNvPr id="12" name="直接连接符 11">
            <a:extLst>
              <a:ext uri="{FF2B5EF4-FFF2-40B4-BE49-F238E27FC236}">
                <a16:creationId xmlns:a16="http://schemas.microsoft.com/office/drawing/2014/main" id="{578EC63B-0349-4AF0-95B2-359FD5A47B72}"/>
              </a:ext>
            </a:extLst>
          </p:cNvPr>
          <p:cNvCxnSpPr>
            <a:cxnSpLocks/>
          </p:cNvCxnSpPr>
          <p:nvPr/>
        </p:nvCxnSpPr>
        <p:spPr>
          <a:xfrm>
            <a:off x="787673" y="104503"/>
            <a:ext cx="0" cy="5969726"/>
          </a:xfrm>
          <a:prstGeom prst="line">
            <a:avLst/>
          </a:prstGeom>
        </p:spPr>
        <p:style>
          <a:lnRef idx="3">
            <a:schemeClr val="accent1"/>
          </a:lnRef>
          <a:fillRef idx="0">
            <a:schemeClr val="accent1"/>
          </a:fillRef>
          <a:effectRef idx="2">
            <a:schemeClr val="accent1"/>
          </a:effectRef>
          <a:fontRef idx="minor">
            <a:schemeClr val="tx1"/>
          </a:fontRef>
        </p:style>
      </p:cxnSp>
      <p:pic>
        <p:nvPicPr>
          <p:cNvPr id="6" name="图片 5">
            <a:extLst>
              <a:ext uri="{FF2B5EF4-FFF2-40B4-BE49-F238E27FC236}">
                <a16:creationId xmlns:a16="http://schemas.microsoft.com/office/drawing/2014/main" id="{8FE96A14-3D35-46F7-B647-99DA7B7C2195}"/>
              </a:ext>
            </a:extLst>
          </p:cNvPr>
          <p:cNvPicPr>
            <a:picLocks noChangeAspect="1"/>
          </p:cNvPicPr>
          <p:nvPr/>
        </p:nvPicPr>
        <p:blipFill>
          <a:blip r:embed="rId3"/>
          <a:stretch>
            <a:fillRect/>
          </a:stretch>
        </p:blipFill>
        <p:spPr>
          <a:xfrm>
            <a:off x="1424008" y="1701276"/>
            <a:ext cx="9980319" cy="2776180"/>
          </a:xfrm>
          <a:prstGeom prst="rect">
            <a:avLst/>
          </a:prstGeom>
        </p:spPr>
      </p:pic>
    </p:spTree>
    <p:custDataLst>
      <p:tags r:id="rId1"/>
    </p:custDataLst>
    <p:extLst>
      <p:ext uri="{BB962C8B-B14F-4D97-AF65-F5344CB8AC3E}">
        <p14:creationId xmlns:p14="http://schemas.microsoft.com/office/powerpoint/2010/main" val="1465653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5B8AC69B-D13A-4A38-AB0F-57564C91D939}"/>
              </a:ext>
            </a:extLst>
          </p:cNvPr>
          <p:cNvCxnSpPr/>
          <p:nvPr/>
        </p:nvCxnSpPr>
        <p:spPr>
          <a:xfrm>
            <a:off x="404949" y="796833"/>
            <a:ext cx="11220994"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文本框 6">
            <a:extLst>
              <a:ext uri="{FF2B5EF4-FFF2-40B4-BE49-F238E27FC236}">
                <a16:creationId xmlns:a16="http://schemas.microsoft.com/office/drawing/2014/main" id="{D198100D-B4F1-4EB4-A4AE-DDDD7BD11A77}"/>
              </a:ext>
            </a:extLst>
          </p:cNvPr>
          <p:cNvSpPr txBox="1"/>
          <p:nvPr/>
        </p:nvSpPr>
        <p:spPr>
          <a:xfrm>
            <a:off x="404949" y="287551"/>
            <a:ext cx="3539752"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下载查询管理</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用户明细查询</a:t>
            </a:r>
          </a:p>
        </p:txBody>
      </p:sp>
      <p:pic>
        <p:nvPicPr>
          <p:cNvPr id="8" name="图片 7">
            <a:extLst>
              <a:ext uri="{FF2B5EF4-FFF2-40B4-BE49-F238E27FC236}">
                <a16:creationId xmlns:a16="http://schemas.microsoft.com/office/drawing/2014/main" id="{4314250E-0BD0-4419-9F3B-5D1AFCDE2757}"/>
              </a:ext>
            </a:extLst>
          </p:cNvPr>
          <p:cNvPicPr>
            <a:picLocks noChangeAspect="1"/>
          </p:cNvPicPr>
          <p:nvPr/>
        </p:nvPicPr>
        <p:blipFill>
          <a:blip r:embed="rId3"/>
          <a:stretch>
            <a:fillRect/>
          </a:stretch>
        </p:blipFill>
        <p:spPr>
          <a:xfrm>
            <a:off x="604158" y="906006"/>
            <a:ext cx="9534525" cy="5972175"/>
          </a:xfrm>
          <a:prstGeom prst="rect">
            <a:avLst/>
          </a:prstGeom>
        </p:spPr>
      </p:pic>
    </p:spTree>
    <p:custDataLst>
      <p:tags r:id="rId1"/>
    </p:custDataLst>
    <p:extLst>
      <p:ext uri="{BB962C8B-B14F-4D97-AF65-F5344CB8AC3E}">
        <p14:creationId xmlns:p14="http://schemas.microsoft.com/office/powerpoint/2010/main" val="1040141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5B8AC69B-D13A-4A38-AB0F-57564C91D939}"/>
              </a:ext>
            </a:extLst>
          </p:cNvPr>
          <p:cNvCxnSpPr/>
          <p:nvPr/>
        </p:nvCxnSpPr>
        <p:spPr>
          <a:xfrm>
            <a:off x="404949" y="796833"/>
            <a:ext cx="11220994"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文本框 6">
            <a:extLst>
              <a:ext uri="{FF2B5EF4-FFF2-40B4-BE49-F238E27FC236}">
                <a16:creationId xmlns:a16="http://schemas.microsoft.com/office/drawing/2014/main" id="{D198100D-B4F1-4EB4-A4AE-DDDD7BD11A77}"/>
              </a:ext>
            </a:extLst>
          </p:cNvPr>
          <p:cNvSpPr txBox="1"/>
          <p:nvPr/>
        </p:nvSpPr>
        <p:spPr>
          <a:xfrm>
            <a:off x="404949" y="287551"/>
            <a:ext cx="3796232"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下载查询管理</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按下载方式查询</a:t>
            </a:r>
          </a:p>
        </p:txBody>
      </p:sp>
      <p:pic>
        <p:nvPicPr>
          <p:cNvPr id="4" name="图片 3">
            <a:extLst>
              <a:ext uri="{FF2B5EF4-FFF2-40B4-BE49-F238E27FC236}">
                <a16:creationId xmlns:a16="http://schemas.microsoft.com/office/drawing/2014/main" id="{BF736612-DAE2-46FD-B032-8AE662D92AC4}"/>
              </a:ext>
            </a:extLst>
          </p:cNvPr>
          <p:cNvPicPr>
            <a:picLocks noChangeAspect="1"/>
          </p:cNvPicPr>
          <p:nvPr/>
        </p:nvPicPr>
        <p:blipFill>
          <a:blip r:embed="rId3"/>
          <a:stretch>
            <a:fillRect/>
          </a:stretch>
        </p:blipFill>
        <p:spPr>
          <a:xfrm>
            <a:off x="583803" y="906006"/>
            <a:ext cx="9467850" cy="5819775"/>
          </a:xfrm>
          <a:prstGeom prst="rect">
            <a:avLst/>
          </a:prstGeom>
        </p:spPr>
      </p:pic>
    </p:spTree>
    <p:custDataLst>
      <p:tags r:id="rId1"/>
    </p:custDataLst>
    <p:extLst>
      <p:ext uri="{BB962C8B-B14F-4D97-AF65-F5344CB8AC3E}">
        <p14:creationId xmlns:p14="http://schemas.microsoft.com/office/powerpoint/2010/main" val="4137500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5B8AC69B-D13A-4A38-AB0F-57564C91D939}"/>
              </a:ext>
            </a:extLst>
          </p:cNvPr>
          <p:cNvCxnSpPr/>
          <p:nvPr/>
        </p:nvCxnSpPr>
        <p:spPr>
          <a:xfrm>
            <a:off x="404949" y="796833"/>
            <a:ext cx="11220994"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文本框 6">
            <a:extLst>
              <a:ext uri="{FF2B5EF4-FFF2-40B4-BE49-F238E27FC236}">
                <a16:creationId xmlns:a16="http://schemas.microsoft.com/office/drawing/2014/main" id="{D198100D-B4F1-4EB4-A4AE-DDDD7BD11A77}"/>
              </a:ext>
            </a:extLst>
          </p:cNvPr>
          <p:cNvSpPr txBox="1"/>
          <p:nvPr/>
        </p:nvSpPr>
        <p:spPr>
          <a:xfrm>
            <a:off x="404949" y="287551"/>
            <a:ext cx="3796232"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下载查询管理</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按下载内容查询</a:t>
            </a:r>
          </a:p>
        </p:txBody>
      </p:sp>
      <p:pic>
        <p:nvPicPr>
          <p:cNvPr id="4" name="图片 3">
            <a:extLst>
              <a:ext uri="{FF2B5EF4-FFF2-40B4-BE49-F238E27FC236}">
                <a16:creationId xmlns:a16="http://schemas.microsoft.com/office/drawing/2014/main" id="{3926BA9F-3CE8-4E19-88DA-D6EB8C44366F}"/>
              </a:ext>
            </a:extLst>
          </p:cNvPr>
          <p:cNvPicPr>
            <a:picLocks noChangeAspect="1"/>
          </p:cNvPicPr>
          <p:nvPr/>
        </p:nvPicPr>
        <p:blipFill>
          <a:blip r:embed="rId3"/>
          <a:stretch>
            <a:fillRect/>
          </a:stretch>
        </p:blipFill>
        <p:spPr>
          <a:xfrm>
            <a:off x="832987" y="906006"/>
            <a:ext cx="9525000" cy="5924550"/>
          </a:xfrm>
          <a:prstGeom prst="rect">
            <a:avLst/>
          </a:prstGeom>
        </p:spPr>
      </p:pic>
    </p:spTree>
    <p:custDataLst>
      <p:tags r:id="rId1"/>
    </p:custDataLst>
    <p:extLst>
      <p:ext uri="{BB962C8B-B14F-4D97-AF65-F5344CB8AC3E}">
        <p14:creationId xmlns:p14="http://schemas.microsoft.com/office/powerpoint/2010/main" val="437497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5B8AC69B-D13A-4A38-AB0F-57564C91D939}"/>
              </a:ext>
            </a:extLst>
          </p:cNvPr>
          <p:cNvCxnSpPr/>
          <p:nvPr/>
        </p:nvCxnSpPr>
        <p:spPr>
          <a:xfrm>
            <a:off x="404949" y="796833"/>
            <a:ext cx="11220994"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文本框 6">
            <a:extLst>
              <a:ext uri="{FF2B5EF4-FFF2-40B4-BE49-F238E27FC236}">
                <a16:creationId xmlns:a16="http://schemas.microsoft.com/office/drawing/2014/main" id="{D198100D-B4F1-4EB4-A4AE-DDDD7BD11A77}"/>
              </a:ext>
            </a:extLst>
          </p:cNvPr>
          <p:cNvSpPr txBox="1"/>
          <p:nvPr/>
        </p:nvSpPr>
        <p:spPr>
          <a:xfrm>
            <a:off x="404949" y="287551"/>
            <a:ext cx="3539752"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下载查询管理</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在线用户查询</a:t>
            </a:r>
          </a:p>
        </p:txBody>
      </p:sp>
      <p:pic>
        <p:nvPicPr>
          <p:cNvPr id="4" name="图片 3">
            <a:extLst>
              <a:ext uri="{FF2B5EF4-FFF2-40B4-BE49-F238E27FC236}">
                <a16:creationId xmlns:a16="http://schemas.microsoft.com/office/drawing/2014/main" id="{A6D8DBCE-AB0C-47DE-BFB3-9AB42EFC8EA1}"/>
              </a:ext>
            </a:extLst>
          </p:cNvPr>
          <p:cNvPicPr>
            <a:picLocks noChangeAspect="1"/>
          </p:cNvPicPr>
          <p:nvPr/>
        </p:nvPicPr>
        <p:blipFill>
          <a:blip r:embed="rId3"/>
          <a:stretch>
            <a:fillRect/>
          </a:stretch>
        </p:blipFill>
        <p:spPr>
          <a:xfrm>
            <a:off x="794805" y="906006"/>
            <a:ext cx="9515475" cy="5857875"/>
          </a:xfrm>
          <a:prstGeom prst="rect">
            <a:avLst/>
          </a:prstGeom>
        </p:spPr>
      </p:pic>
    </p:spTree>
    <p:custDataLst>
      <p:tags r:id="rId1"/>
    </p:custDataLst>
    <p:extLst>
      <p:ext uri="{BB962C8B-B14F-4D97-AF65-F5344CB8AC3E}">
        <p14:creationId xmlns:p14="http://schemas.microsoft.com/office/powerpoint/2010/main" val="1520135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2B437D7-91A6-4AEF-B14F-8FB40331A81B}"/>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目录</a:t>
            </a:r>
          </a:p>
        </p:txBody>
      </p:sp>
      <p:sp>
        <p:nvSpPr>
          <p:cNvPr id="5" name="内容占位符 4">
            <a:extLst>
              <a:ext uri="{FF2B5EF4-FFF2-40B4-BE49-F238E27FC236}">
                <a16:creationId xmlns:a16="http://schemas.microsoft.com/office/drawing/2014/main" id="{442ED484-7440-4679-9B54-51377B4E81AD}"/>
              </a:ext>
            </a:extLst>
          </p:cNvPr>
          <p:cNvSpPr>
            <a:spLocks noGrp="1"/>
          </p:cNvSpPr>
          <p:nvPr>
            <p:ph idx="1"/>
          </p:nvPr>
        </p:nvSpPr>
        <p:spPr/>
        <p:txBody>
          <a:bodyPr/>
          <a:lstStyle/>
          <a:p>
            <a:r>
              <a:rPr lang="zh-CN" altLang="en-US" sz="2400" i="1" u="sng" dirty="0">
                <a:solidFill>
                  <a:schemeClr val="accent1"/>
                </a:solidFill>
                <a:latin typeface="微软雅黑" panose="020B0503020204020204" pitchFamily="34" charset="-122"/>
                <a:ea typeface="微软雅黑" panose="020B0503020204020204" pitchFamily="34" charset="-122"/>
              </a:rPr>
              <a:t>一、本币</a:t>
            </a:r>
            <a:r>
              <a:rPr lang="en-US" altLang="zh-CN" sz="2400" i="1" u="sng" dirty="0">
                <a:solidFill>
                  <a:schemeClr val="accent1"/>
                </a:solidFill>
                <a:latin typeface="微软雅黑" panose="020B0503020204020204" pitchFamily="34" charset="-122"/>
                <a:ea typeface="微软雅黑" panose="020B0503020204020204" pitchFamily="34" charset="-122"/>
              </a:rPr>
              <a:t>CSTP</a:t>
            </a:r>
            <a:r>
              <a:rPr lang="zh-CN" altLang="en-US" sz="2400" i="1" u="sng" dirty="0">
                <a:solidFill>
                  <a:schemeClr val="accent1"/>
                </a:solidFill>
                <a:latin typeface="微软雅黑" panose="020B0503020204020204" pitchFamily="34" charset="-122"/>
                <a:ea typeface="微软雅黑" panose="020B0503020204020204" pitchFamily="34" charset="-122"/>
              </a:rPr>
              <a:t>功能概览</a:t>
            </a:r>
            <a:endParaRPr lang="en-US" altLang="zh-CN" sz="2400" i="1" u="sng" dirty="0">
              <a:solidFill>
                <a:schemeClr val="accent1"/>
              </a:solidFill>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二、本币</a:t>
            </a:r>
            <a:r>
              <a:rPr lang="en-US" altLang="zh-CN" dirty="0">
                <a:latin typeface="微软雅黑" panose="020B0503020204020204" pitchFamily="34" charset="-122"/>
                <a:ea typeface="微软雅黑" panose="020B0503020204020204" pitchFamily="34" charset="-122"/>
              </a:rPr>
              <a:t>CSTP</a:t>
            </a:r>
            <a:r>
              <a:rPr lang="zh-CN" altLang="en-US" dirty="0">
                <a:latin typeface="微软雅黑" panose="020B0503020204020204" pitchFamily="34" charset="-122"/>
                <a:ea typeface="微软雅黑" panose="020B0503020204020204" pitchFamily="34" charset="-122"/>
              </a:rPr>
              <a:t>功能详细介绍</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三、本币</a:t>
            </a:r>
            <a:r>
              <a:rPr lang="en-US" altLang="zh-CN" dirty="0">
                <a:latin typeface="微软雅黑" panose="020B0503020204020204" pitchFamily="34" charset="-122"/>
                <a:ea typeface="微软雅黑" panose="020B0503020204020204" pitchFamily="34" charset="-122"/>
              </a:rPr>
              <a:t>CSTP</a:t>
            </a:r>
            <a:r>
              <a:rPr lang="zh-CN" altLang="en-US" dirty="0">
                <a:latin typeface="微软雅黑" panose="020B0503020204020204" pitchFamily="34" charset="-122"/>
                <a:ea typeface="微软雅黑" panose="020B0503020204020204" pitchFamily="34" charset="-122"/>
              </a:rPr>
              <a:t>使用情况分析</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四、本币</a:t>
            </a:r>
            <a:r>
              <a:rPr lang="en-US" altLang="zh-CN" dirty="0">
                <a:latin typeface="微软雅黑" panose="020B0503020204020204" pitchFamily="34" charset="-122"/>
                <a:ea typeface="微软雅黑" panose="020B0503020204020204" pitchFamily="34" charset="-122"/>
              </a:rPr>
              <a:t>CSTP</a:t>
            </a:r>
            <a:r>
              <a:rPr lang="zh-CN" altLang="en-US" dirty="0">
                <a:latin typeface="微软雅黑" panose="020B0503020204020204" pitchFamily="34" charset="-122"/>
                <a:ea typeface="微软雅黑" panose="020B0503020204020204" pitchFamily="34" charset="-122"/>
              </a:rPr>
              <a:t>优化建议</a:t>
            </a:r>
          </a:p>
        </p:txBody>
      </p:sp>
    </p:spTree>
    <p:extLst>
      <p:ext uri="{BB962C8B-B14F-4D97-AF65-F5344CB8AC3E}">
        <p14:creationId xmlns:p14="http://schemas.microsoft.com/office/powerpoint/2010/main" val="493269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5B8AC69B-D13A-4A38-AB0F-57564C91D939}"/>
              </a:ext>
            </a:extLst>
          </p:cNvPr>
          <p:cNvCxnSpPr/>
          <p:nvPr/>
        </p:nvCxnSpPr>
        <p:spPr>
          <a:xfrm>
            <a:off x="404949" y="796833"/>
            <a:ext cx="11220994"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文本框 6">
            <a:extLst>
              <a:ext uri="{FF2B5EF4-FFF2-40B4-BE49-F238E27FC236}">
                <a16:creationId xmlns:a16="http://schemas.microsoft.com/office/drawing/2014/main" id="{D198100D-B4F1-4EB4-A4AE-DDDD7BD11A77}"/>
              </a:ext>
            </a:extLst>
          </p:cNvPr>
          <p:cNvSpPr txBox="1"/>
          <p:nvPr/>
        </p:nvSpPr>
        <p:spPr>
          <a:xfrm>
            <a:off x="404949" y="287551"/>
            <a:ext cx="4052713"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下载查询管理</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历史数据下载查询</a:t>
            </a:r>
          </a:p>
        </p:txBody>
      </p:sp>
      <p:pic>
        <p:nvPicPr>
          <p:cNvPr id="4" name="图片 3">
            <a:extLst>
              <a:ext uri="{FF2B5EF4-FFF2-40B4-BE49-F238E27FC236}">
                <a16:creationId xmlns:a16="http://schemas.microsoft.com/office/drawing/2014/main" id="{DF303DF2-6171-4C55-9C00-012969CE3F45}"/>
              </a:ext>
            </a:extLst>
          </p:cNvPr>
          <p:cNvPicPr>
            <a:picLocks noChangeAspect="1"/>
          </p:cNvPicPr>
          <p:nvPr/>
        </p:nvPicPr>
        <p:blipFill>
          <a:blip r:embed="rId3"/>
          <a:stretch>
            <a:fillRect/>
          </a:stretch>
        </p:blipFill>
        <p:spPr>
          <a:xfrm>
            <a:off x="859533" y="869222"/>
            <a:ext cx="9534525" cy="5905500"/>
          </a:xfrm>
          <a:prstGeom prst="rect">
            <a:avLst/>
          </a:prstGeom>
        </p:spPr>
      </p:pic>
    </p:spTree>
    <p:custDataLst>
      <p:tags r:id="rId1"/>
    </p:custDataLst>
    <p:extLst>
      <p:ext uri="{BB962C8B-B14F-4D97-AF65-F5344CB8AC3E}">
        <p14:creationId xmlns:p14="http://schemas.microsoft.com/office/powerpoint/2010/main" val="3483907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5B8AC69B-D13A-4A38-AB0F-57564C91D939}"/>
              </a:ext>
            </a:extLst>
          </p:cNvPr>
          <p:cNvCxnSpPr/>
          <p:nvPr/>
        </p:nvCxnSpPr>
        <p:spPr>
          <a:xfrm>
            <a:off x="404949" y="796833"/>
            <a:ext cx="11220994"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文本框 6">
            <a:extLst>
              <a:ext uri="{FF2B5EF4-FFF2-40B4-BE49-F238E27FC236}">
                <a16:creationId xmlns:a16="http://schemas.microsoft.com/office/drawing/2014/main" id="{D198100D-B4F1-4EB4-A4AE-DDDD7BD11A77}"/>
              </a:ext>
            </a:extLst>
          </p:cNvPr>
          <p:cNvSpPr txBox="1"/>
          <p:nvPr/>
        </p:nvSpPr>
        <p:spPr>
          <a:xfrm>
            <a:off x="404949" y="287551"/>
            <a:ext cx="3539752"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下载查询管理</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用户账号查询</a:t>
            </a:r>
          </a:p>
        </p:txBody>
      </p:sp>
      <p:pic>
        <p:nvPicPr>
          <p:cNvPr id="5" name="图片 4">
            <a:extLst>
              <a:ext uri="{FF2B5EF4-FFF2-40B4-BE49-F238E27FC236}">
                <a16:creationId xmlns:a16="http://schemas.microsoft.com/office/drawing/2014/main" id="{E270F389-1F07-4EE5-8F16-1192ED29F588}"/>
              </a:ext>
            </a:extLst>
          </p:cNvPr>
          <p:cNvPicPr>
            <a:picLocks noChangeAspect="1"/>
          </p:cNvPicPr>
          <p:nvPr/>
        </p:nvPicPr>
        <p:blipFill>
          <a:blip r:embed="rId3"/>
          <a:stretch>
            <a:fillRect/>
          </a:stretch>
        </p:blipFill>
        <p:spPr>
          <a:xfrm>
            <a:off x="922465" y="906006"/>
            <a:ext cx="9544050" cy="6086475"/>
          </a:xfrm>
          <a:prstGeom prst="rect">
            <a:avLst/>
          </a:prstGeom>
        </p:spPr>
      </p:pic>
    </p:spTree>
    <p:custDataLst>
      <p:tags r:id="rId1"/>
    </p:custDataLst>
    <p:extLst>
      <p:ext uri="{BB962C8B-B14F-4D97-AF65-F5344CB8AC3E}">
        <p14:creationId xmlns:p14="http://schemas.microsoft.com/office/powerpoint/2010/main" val="3789969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5B8AC69B-D13A-4A38-AB0F-57564C91D939}"/>
              </a:ext>
            </a:extLst>
          </p:cNvPr>
          <p:cNvCxnSpPr/>
          <p:nvPr/>
        </p:nvCxnSpPr>
        <p:spPr>
          <a:xfrm>
            <a:off x="404949" y="796833"/>
            <a:ext cx="11220994"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文本框 6">
            <a:extLst>
              <a:ext uri="{FF2B5EF4-FFF2-40B4-BE49-F238E27FC236}">
                <a16:creationId xmlns:a16="http://schemas.microsoft.com/office/drawing/2014/main" id="{D198100D-B4F1-4EB4-A4AE-DDDD7BD11A77}"/>
              </a:ext>
            </a:extLst>
          </p:cNvPr>
          <p:cNvSpPr txBox="1"/>
          <p:nvPr/>
        </p:nvSpPr>
        <p:spPr>
          <a:xfrm>
            <a:off x="404949" y="287551"/>
            <a:ext cx="3796232"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下载查询管理</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缴费通知单查询</a:t>
            </a:r>
          </a:p>
        </p:txBody>
      </p:sp>
      <p:pic>
        <p:nvPicPr>
          <p:cNvPr id="4" name="图片 3">
            <a:extLst>
              <a:ext uri="{FF2B5EF4-FFF2-40B4-BE49-F238E27FC236}">
                <a16:creationId xmlns:a16="http://schemas.microsoft.com/office/drawing/2014/main" id="{1DC81E7B-0223-4074-8ED8-A0EF12B44C25}"/>
              </a:ext>
            </a:extLst>
          </p:cNvPr>
          <p:cNvPicPr>
            <a:picLocks noChangeAspect="1"/>
          </p:cNvPicPr>
          <p:nvPr/>
        </p:nvPicPr>
        <p:blipFill>
          <a:blip r:embed="rId3"/>
          <a:stretch>
            <a:fillRect/>
          </a:stretch>
        </p:blipFill>
        <p:spPr>
          <a:xfrm>
            <a:off x="869944" y="906006"/>
            <a:ext cx="9553575" cy="5934075"/>
          </a:xfrm>
          <a:prstGeom prst="rect">
            <a:avLst/>
          </a:prstGeom>
        </p:spPr>
      </p:pic>
    </p:spTree>
    <p:custDataLst>
      <p:tags r:id="rId1"/>
    </p:custDataLst>
    <p:extLst>
      <p:ext uri="{BB962C8B-B14F-4D97-AF65-F5344CB8AC3E}">
        <p14:creationId xmlns:p14="http://schemas.microsoft.com/office/powerpoint/2010/main" val="2391894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5B8AC69B-D13A-4A38-AB0F-57564C91D939}"/>
              </a:ext>
            </a:extLst>
          </p:cNvPr>
          <p:cNvCxnSpPr/>
          <p:nvPr/>
        </p:nvCxnSpPr>
        <p:spPr>
          <a:xfrm>
            <a:off x="404949" y="796833"/>
            <a:ext cx="11220994"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文本框 6">
            <a:extLst>
              <a:ext uri="{FF2B5EF4-FFF2-40B4-BE49-F238E27FC236}">
                <a16:creationId xmlns:a16="http://schemas.microsoft.com/office/drawing/2014/main" id="{D198100D-B4F1-4EB4-A4AE-DDDD7BD11A77}"/>
              </a:ext>
            </a:extLst>
          </p:cNvPr>
          <p:cNvSpPr txBox="1"/>
          <p:nvPr/>
        </p:nvSpPr>
        <p:spPr>
          <a:xfrm>
            <a:off x="404949" y="287551"/>
            <a:ext cx="4565673"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下载查询管理</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机构关系查询（全量）</a:t>
            </a:r>
          </a:p>
        </p:txBody>
      </p:sp>
      <p:pic>
        <p:nvPicPr>
          <p:cNvPr id="4" name="图片 3">
            <a:extLst>
              <a:ext uri="{FF2B5EF4-FFF2-40B4-BE49-F238E27FC236}">
                <a16:creationId xmlns:a16="http://schemas.microsoft.com/office/drawing/2014/main" id="{AF8E4D11-1E9D-47D6-B2F8-D9D912C0332F}"/>
              </a:ext>
            </a:extLst>
          </p:cNvPr>
          <p:cNvPicPr>
            <a:picLocks noChangeAspect="1"/>
          </p:cNvPicPr>
          <p:nvPr/>
        </p:nvPicPr>
        <p:blipFill>
          <a:blip r:embed="rId3"/>
          <a:stretch>
            <a:fillRect/>
          </a:stretch>
        </p:blipFill>
        <p:spPr>
          <a:xfrm>
            <a:off x="1006779" y="933450"/>
            <a:ext cx="9496425" cy="5924550"/>
          </a:xfrm>
          <a:prstGeom prst="rect">
            <a:avLst/>
          </a:prstGeom>
        </p:spPr>
      </p:pic>
    </p:spTree>
    <p:custDataLst>
      <p:tags r:id="rId1"/>
    </p:custDataLst>
    <p:extLst>
      <p:ext uri="{BB962C8B-B14F-4D97-AF65-F5344CB8AC3E}">
        <p14:creationId xmlns:p14="http://schemas.microsoft.com/office/powerpoint/2010/main" val="36209009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5B8AC69B-D13A-4A38-AB0F-57564C91D939}"/>
              </a:ext>
            </a:extLst>
          </p:cNvPr>
          <p:cNvCxnSpPr/>
          <p:nvPr/>
        </p:nvCxnSpPr>
        <p:spPr>
          <a:xfrm>
            <a:off x="404949" y="796833"/>
            <a:ext cx="11220994"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文本框 6">
            <a:extLst>
              <a:ext uri="{FF2B5EF4-FFF2-40B4-BE49-F238E27FC236}">
                <a16:creationId xmlns:a16="http://schemas.microsoft.com/office/drawing/2014/main" id="{D198100D-B4F1-4EB4-A4AE-DDDD7BD11A77}"/>
              </a:ext>
            </a:extLst>
          </p:cNvPr>
          <p:cNvSpPr txBox="1"/>
          <p:nvPr/>
        </p:nvSpPr>
        <p:spPr>
          <a:xfrm>
            <a:off x="404949" y="287551"/>
            <a:ext cx="3930884" cy="400110"/>
          </a:xfrm>
          <a:prstGeom prst="rect">
            <a:avLst/>
          </a:prstGeom>
          <a:noFill/>
        </p:spPr>
        <p:txBody>
          <a:bodyPr wrap="none" rtlCol="0">
            <a:spAutoFit/>
          </a:bodyPr>
          <a:lstStyle/>
          <a:p>
            <a:r>
              <a:rPr lang="en-US" altLang="zh-CN" sz="2000" dirty="0"/>
              <a:t>CSTP</a:t>
            </a:r>
            <a:r>
              <a:rPr lang="zh-CN" altLang="en-US" sz="2000" dirty="0"/>
              <a:t>业务场务操作</a:t>
            </a:r>
            <a:r>
              <a:rPr lang="en-US" altLang="zh-CN" sz="2000" dirty="0"/>
              <a:t>-</a:t>
            </a:r>
            <a:r>
              <a:rPr lang="zh-CN" altLang="en-US" sz="2000" dirty="0"/>
              <a:t>应急、设置等</a:t>
            </a:r>
            <a:endParaRPr lang="en-US" altLang="zh-CN" sz="2000" dirty="0"/>
          </a:p>
        </p:txBody>
      </p:sp>
      <p:pic>
        <p:nvPicPr>
          <p:cNvPr id="4" name="图片 3">
            <a:extLst>
              <a:ext uri="{FF2B5EF4-FFF2-40B4-BE49-F238E27FC236}">
                <a16:creationId xmlns:a16="http://schemas.microsoft.com/office/drawing/2014/main" id="{CF0290EF-5B13-4046-8A11-18B82AD3ACD4}"/>
              </a:ext>
            </a:extLst>
          </p:cNvPr>
          <p:cNvPicPr>
            <a:picLocks noChangeAspect="1"/>
          </p:cNvPicPr>
          <p:nvPr/>
        </p:nvPicPr>
        <p:blipFill>
          <a:blip r:embed="rId4"/>
          <a:stretch>
            <a:fillRect/>
          </a:stretch>
        </p:blipFill>
        <p:spPr>
          <a:xfrm>
            <a:off x="1046117" y="1319506"/>
            <a:ext cx="9525000" cy="3752850"/>
          </a:xfrm>
          <a:prstGeom prst="rect">
            <a:avLst/>
          </a:prstGeom>
        </p:spPr>
      </p:pic>
    </p:spTree>
    <p:custDataLst>
      <p:tags r:id="rId1"/>
    </p:custDataLst>
    <p:extLst>
      <p:ext uri="{BB962C8B-B14F-4D97-AF65-F5344CB8AC3E}">
        <p14:creationId xmlns:p14="http://schemas.microsoft.com/office/powerpoint/2010/main" val="442433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2B437D7-91A6-4AEF-B14F-8FB40331A81B}"/>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目录</a:t>
            </a:r>
          </a:p>
        </p:txBody>
      </p:sp>
      <p:sp>
        <p:nvSpPr>
          <p:cNvPr id="5" name="内容占位符 4">
            <a:extLst>
              <a:ext uri="{FF2B5EF4-FFF2-40B4-BE49-F238E27FC236}">
                <a16:creationId xmlns:a16="http://schemas.microsoft.com/office/drawing/2014/main" id="{442ED484-7440-4679-9B54-51377B4E81AD}"/>
              </a:ext>
            </a:extLst>
          </p:cNvPr>
          <p:cNvSpPr>
            <a:spLocks noGrp="1"/>
          </p:cNvSpPr>
          <p:nvPr>
            <p:ph idx="1"/>
          </p:nvPr>
        </p:nvSpPr>
        <p:spPr/>
        <p:txBody>
          <a:bodyPr/>
          <a:lstStyle/>
          <a:p>
            <a:r>
              <a:rPr lang="zh-CN" altLang="en-US" dirty="0">
                <a:latin typeface="微软雅黑" panose="020B0503020204020204" pitchFamily="34" charset="-122"/>
                <a:ea typeface="微软雅黑" panose="020B0503020204020204" pitchFamily="34" charset="-122"/>
              </a:rPr>
              <a:t>一、本币</a:t>
            </a:r>
            <a:r>
              <a:rPr lang="en-US" altLang="zh-CN" dirty="0">
                <a:latin typeface="微软雅黑" panose="020B0503020204020204" pitchFamily="34" charset="-122"/>
                <a:ea typeface="微软雅黑" panose="020B0503020204020204" pitchFamily="34" charset="-122"/>
              </a:rPr>
              <a:t>CSTP</a:t>
            </a:r>
            <a:r>
              <a:rPr lang="zh-CN" altLang="en-US" dirty="0">
                <a:latin typeface="微软雅黑" panose="020B0503020204020204" pitchFamily="34" charset="-122"/>
                <a:ea typeface="微软雅黑" panose="020B0503020204020204" pitchFamily="34" charset="-122"/>
              </a:rPr>
              <a:t>功能概览</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二、本币</a:t>
            </a:r>
            <a:r>
              <a:rPr lang="en-US" altLang="zh-CN" dirty="0">
                <a:latin typeface="微软雅黑" panose="020B0503020204020204" pitchFamily="34" charset="-122"/>
                <a:ea typeface="微软雅黑" panose="020B0503020204020204" pitchFamily="34" charset="-122"/>
              </a:rPr>
              <a:t>CSTP</a:t>
            </a:r>
            <a:r>
              <a:rPr lang="zh-CN" altLang="en-US" dirty="0">
                <a:latin typeface="微软雅黑" panose="020B0503020204020204" pitchFamily="34" charset="-122"/>
                <a:ea typeface="微软雅黑" panose="020B0503020204020204" pitchFamily="34" charset="-122"/>
              </a:rPr>
              <a:t>功能详细介绍</a:t>
            </a:r>
            <a:endParaRPr lang="en-US" altLang="zh-CN" dirty="0">
              <a:latin typeface="微软雅黑" panose="020B0503020204020204" pitchFamily="34" charset="-122"/>
              <a:ea typeface="微软雅黑" panose="020B0503020204020204" pitchFamily="34" charset="-122"/>
            </a:endParaRPr>
          </a:p>
          <a:p>
            <a:r>
              <a:rPr lang="zh-CN" altLang="en-US" sz="2400" i="1" u="sng" dirty="0">
                <a:solidFill>
                  <a:schemeClr val="accent1"/>
                </a:solidFill>
                <a:latin typeface="微软雅黑" panose="020B0503020204020204" pitchFamily="34" charset="-122"/>
                <a:ea typeface="微软雅黑" panose="020B0503020204020204" pitchFamily="34" charset="-122"/>
              </a:rPr>
              <a:t>三、本币</a:t>
            </a:r>
            <a:r>
              <a:rPr lang="en-US" altLang="zh-CN" sz="2400" i="1" u="sng" dirty="0">
                <a:solidFill>
                  <a:schemeClr val="accent1"/>
                </a:solidFill>
                <a:latin typeface="微软雅黑" panose="020B0503020204020204" pitchFamily="34" charset="-122"/>
                <a:ea typeface="微软雅黑" panose="020B0503020204020204" pitchFamily="34" charset="-122"/>
              </a:rPr>
              <a:t>CSTP</a:t>
            </a:r>
            <a:r>
              <a:rPr lang="zh-CN" altLang="en-US" sz="2400" i="1" u="sng" dirty="0">
                <a:solidFill>
                  <a:schemeClr val="accent1"/>
                </a:solidFill>
                <a:latin typeface="微软雅黑" panose="020B0503020204020204" pitchFamily="34" charset="-122"/>
                <a:ea typeface="微软雅黑" panose="020B0503020204020204" pitchFamily="34" charset="-122"/>
              </a:rPr>
              <a:t>使用情况分析</a:t>
            </a:r>
            <a:endParaRPr lang="en-US" altLang="zh-CN" sz="2400" i="1" u="sng" dirty="0">
              <a:solidFill>
                <a:schemeClr val="accent1"/>
              </a:solidFill>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四、本币</a:t>
            </a:r>
            <a:r>
              <a:rPr lang="en-US" altLang="zh-CN" dirty="0">
                <a:latin typeface="微软雅黑" panose="020B0503020204020204" pitchFamily="34" charset="-122"/>
                <a:ea typeface="微软雅黑" panose="020B0503020204020204" pitchFamily="34" charset="-122"/>
              </a:rPr>
              <a:t>CSTP</a:t>
            </a:r>
            <a:r>
              <a:rPr lang="zh-CN" altLang="en-US" dirty="0">
                <a:latin typeface="微软雅黑" panose="020B0503020204020204" pitchFamily="34" charset="-122"/>
                <a:ea typeface="微软雅黑" panose="020B0503020204020204" pitchFamily="34" charset="-122"/>
              </a:rPr>
              <a:t>优化建议</a:t>
            </a:r>
          </a:p>
        </p:txBody>
      </p:sp>
    </p:spTree>
    <p:extLst>
      <p:ext uri="{BB962C8B-B14F-4D97-AF65-F5344CB8AC3E}">
        <p14:creationId xmlns:p14="http://schemas.microsoft.com/office/powerpoint/2010/main" val="27259680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5B8AC69B-D13A-4A38-AB0F-57564C91D939}"/>
              </a:ext>
            </a:extLst>
          </p:cNvPr>
          <p:cNvCxnSpPr/>
          <p:nvPr/>
        </p:nvCxnSpPr>
        <p:spPr>
          <a:xfrm>
            <a:off x="404949" y="796833"/>
            <a:ext cx="11220994"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文本框 6">
            <a:extLst>
              <a:ext uri="{FF2B5EF4-FFF2-40B4-BE49-F238E27FC236}">
                <a16:creationId xmlns:a16="http://schemas.microsoft.com/office/drawing/2014/main" id="{D198100D-B4F1-4EB4-A4AE-DDDD7BD11A77}"/>
              </a:ext>
            </a:extLst>
          </p:cNvPr>
          <p:cNvSpPr txBox="1"/>
          <p:nvPr/>
        </p:nvSpPr>
        <p:spPr>
          <a:xfrm>
            <a:off x="404949" y="287551"/>
            <a:ext cx="4782078" cy="400110"/>
          </a:xfrm>
          <a:prstGeom prst="rect">
            <a:avLst/>
          </a:prstGeom>
          <a:noFill/>
        </p:spPr>
        <p:txBody>
          <a:bodyPr wrap="none" rtlCol="0">
            <a:spAutoFit/>
          </a:bodyPr>
          <a:lstStyle/>
          <a:p>
            <a:r>
              <a:rPr lang="en-US" altLang="zh-CN" sz="2000" dirty="0"/>
              <a:t>1</a:t>
            </a:r>
            <a:r>
              <a:rPr lang="zh-CN" altLang="en-US" sz="2000" dirty="0"/>
              <a:t>、</a:t>
            </a:r>
            <a:r>
              <a:rPr lang="en-US" altLang="zh-CN" sz="2000" dirty="0"/>
              <a:t>CSTP</a:t>
            </a:r>
            <a:r>
              <a:rPr lang="zh-CN" altLang="en-US" sz="2000" dirty="0"/>
              <a:t>“实时</a:t>
            </a:r>
            <a:r>
              <a:rPr lang="en-US" altLang="zh-CN" sz="2000" dirty="0"/>
              <a:t>API</a:t>
            </a:r>
            <a:r>
              <a:rPr lang="zh-CN" altLang="en-US" sz="2000" dirty="0"/>
              <a:t>”用户实际登录情况统计</a:t>
            </a:r>
            <a:endParaRPr lang="en-US" altLang="zh-CN" sz="2000" dirty="0"/>
          </a:p>
        </p:txBody>
      </p:sp>
      <p:graphicFrame>
        <p:nvGraphicFramePr>
          <p:cNvPr id="3" name="表格 2">
            <a:extLst>
              <a:ext uri="{FF2B5EF4-FFF2-40B4-BE49-F238E27FC236}">
                <a16:creationId xmlns:a16="http://schemas.microsoft.com/office/drawing/2014/main" id="{CB9E67D5-9A52-4872-BADC-A1AB9067502C}"/>
              </a:ext>
            </a:extLst>
          </p:cNvPr>
          <p:cNvGraphicFramePr>
            <a:graphicFrameLocks noGrp="1"/>
          </p:cNvGraphicFramePr>
          <p:nvPr>
            <p:extLst>
              <p:ext uri="{D42A27DB-BD31-4B8C-83A1-F6EECF244321}">
                <p14:modId xmlns:p14="http://schemas.microsoft.com/office/powerpoint/2010/main" val="526862380"/>
              </p:ext>
            </p:extLst>
          </p:nvPr>
        </p:nvGraphicFramePr>
        <p:xfrm>
          <a:off x="685800" y="1371612"/>
          <a:ext cx="4724400" cy="4090643"/>
        </p:xfrm>
        <a:graphic>
          <a:graphicData uri="http://schemas.openxmlformats.org/drawingml/2006/table">
            <a:tbl>
              <a:tblPr>
                <a:tableStyleId>{616DA210-FB5B-4158-B5E0-FEB733F419BA}</a:tableStyleId>
              </a:tblPr>
              <a:tblGrid>
                <a:gridCol w="1300444">
                  <a:extLst>
                    <a:ext uri="{9D8B030D-6E8A-4147-A177-3AD203B41FA5}">
                      <a16:colId xmlns:a16="http://schemas.microsoft.com/office/drawing/2014/main" val="2525923590"/>
                    </a:ext>
                  </a:extLst>
                </a:gridCol>
                <a:gridCol w="3423956">
                  <a:extLst>
                    <a:ext uri="{9D8B030D-6E8A-4147-A177-3AD203B41FA5}">
                      <a16:colId xmlns:a16="http://schemas.microsoft.com/office/drawing/2014/main" val="3429187448"/>
                    </a:ext>
                  </a:extLst>
                </a:gridCol>
              </a:tblGrid>
              <a:tr h="475916">
                <a:tc>
                  <a:txBody>
                    <a:bodyPr/>
                    <a:lstStyle/>
                    <a:p>
                      <a:pPr algn="ctr" fontAlgn="b"/>
                      <a:r>
                        <a:rPr lang="zh-CN" altLang="en-US" sz="1400" u="none" strike="noStrike" dirty="0">
                          <a:effectLst/>
                        </a:rPr>
                        <a:t>年</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tc>
                  <a:txBody>
                    <a:bodyPr/>
                    <a:lstStyle/>
                    <a:p>
                      <a:pPr algn="ctr" fontAlgn="b"/>
                      <a:r>
                        <a:rPr lang="zh-CN" altLang="en-US" sz="1400" u="none" strike="noStrike">
                          <a:effectLst/>
                        </a:rPr>
                        <a:t>本币</a:t>
                      </a:r>
                      <a:r>
                        <a:rPr lang="en-US" altLang="zh-CN" sz="1400" u="none" strike="noStrike">
                          <a:effectLst/>
                        </a:rPr>
                        <a:t>CSTP"</a:t>
                      </a:r>
                      <a:r>
                        <a:rPr lang="zh-CN" altLang="en-US" sz="1400" u="none" strike="noStrike">
                          <a:effectLst/>
                        </a:rPr>
                        <a:t>实时</a:t>
                      </a:r>
                      <a:r>
                        <a:rPr lang="en-US" altLang="zh-CN" sz="1400" u="none" strike="noStrike">
                          <a:effectLst/>
                        </a:rPr>
                        <a:t>API"</a:t>
                      </a:r>
                      <a:r>
                        <a:rPr lang="zh-CN" altLang="en-US" sz="1400" u="none" strike="noStrike">
                          <a:effectLst/>
                        </a:rPr>
                        <a:t>用户最近登录日期汇总</a:t>
                      </a:r>
                      <a:endParaRPr lang="zh-CN" alt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extLst>
                  <a:ext uri="{0D108BD9-81ED-4DB2-BD59-A6C34878D82A}">
                    <a16:rowId xmlns:a16="http://schemas.microsoft.com/office/drawing/2014/main" val="4113825951"/>
                  </a:ext>
                </a:extLst>
              </a:tr>
              <a:tr h="475916">
                <a:tc>
                  <a:txBody>
                    <a:bodyPr/>
                    <a:lstStyle/>
                    <a:p>
                      <a:pPr algn="ctr" fontAlgn="b"/>
                      <a:r>
                        <a:rPr lang="en-US" altLang="zh-CN" sz="1400" u="none" strike="noStrike" dirty="0">
                          <a:effectLst/>
                        </a:rPr>
                        <a:t>2009</a:t>
                      </a:r>
                      <a:r>
                        <a:rPr lang="zh-CN" altLang="en-US" sz="1400" u="none" strike="noStrike" dirty="0">
                          <a:effectLst/>
                        </a:rPr>
                        <a:t>年及之前</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tc>
                  <a:txBody>
                    <a:bodyPr/>
                    <a:lstStyle/>
                    <a:p>
                      <a:pPr algn="ctr" fontAlgn="b"/>
                      <a:r>
                        <a:rPr lang="en-US" altLang="zh-CN" sz="1400" u="none" strike="noStrike">
                          <a:effectLst/>
                        </a:rPr>
                        <a:t>19</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extLst>
                  <a:ext uri="{0D108BD9-81ED-4DB2-BD59-A6C34878D82A}">
                    <a16:rowId xmlns:a16="http://schemas.microsoft.com/office/drawing/2014/main" val="1696007339"/>
                  </a:ext>
                </a:extLst>
              </a:tr>
              <a:tr h="241447">
                <a:tc>
                  <a:txBody>
                    <a:bodyPr/>
                    <a:lstStyle/>
                    <a:p>
                      <a:pPr algn="ctr" fontAlgn="b"/>
                      <a:r>
                        <a:rPr lang="en-US" altLang="zh-CN" sz="1400" u="none" strike="noStrike" dirty="0">
                          <a:effectLst/>
                        </a:rPr>
                        <a:t>2010</a:t>
                      </a:r>
                      <a:r>
                        <a:rPr lang="zh-CN" altLang="en-US" sz="1400" u="none" strike="noStrike" dirty="0">
                          <a:effectLst/>
                        </a:rPr>
                        <a:t>年</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tc>
                  <a:txBody>
                    <a:bodyPr/>
                    <a:lstStyle/>
                    <a:p>
                      <a:pPr algn="ctr" fontAlgn="b"/>
                      <a:r>
                        <a:rPr lang="en-US" altLang="zh-CN" sz="1400" u="none" strike="noStrike">
                          <a:effectLst/>
                        </a:rPr>
                        <a:t>1</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extLst>
                  <a:ext uri="{0D108BD9-81ED-4DB2-BD59-A6C34878D82A}">
                    <a16:rowId xmlns:a16="http://schemas.microsoft.com/office/drawing/2014/main" val="709902193"/>
                  </a:ext>
                </a:extLst>
              </a:tr>
              <a:tr h="241447">
                <a:tc>
                  <a:txBody>
                    <a:bodyPr/>
                    <a:lstStyle/>
                    <a:p>
                      <a:pPr algn="ctr" fontAlgn="b"/>
                      <a:r>
                        <a:rPr lang="en-US" altLang="zh-CN" sz="1400" u="none" strike="noStrike" dirty="0">
                          <a:effectLst/>
                        </a:rPr>
                        <a:t>2011</a:t>
                      </a:r>
                      <a:r>
                        <a:rPr lang="zh-CN" altLang="en-US" sz="1400" u="none" strike="noStrike" dirty="0">
                          <a:effectLst/>
                        </a:rPr>
                        <a:t>年</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tc>
                  <a:txBody>
                    <a:bodyPr/>
                    <a:lstStyle/>
                    <a:p>
                      <a:pPr algn="ctr" fontAlgn="b"/>
                      <a:r>
                        <a:rPr lang="en-US" altLang="zh-CN" sz="1400" u="none" strike="noStrike">
                          <a:effectLst/>
                        </a:rPr>
                        <a:t>1</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extLst>
                  <a:ext uri="{0D108BD9-81ED-4DB2-BD59-A6C34878D82A}">
                    <a16:rowId xmlns:a16="http://schemas.microsoft.com/office/drawing/2014/main" val="2192121446"/>
                  </a:ext>
                </a:extLst>
              </a:tr>
              <a:tr h="241447">
                <a:tc>
                  <a:txBody>
                    <a:bodyPr/>
                    <a:lstStyle/>
                    <a:p>
                      <a:pPr algn="ctr" fontAlgn="b"/>
                      <a:r>
                        <a:rPr lang="en-US" altLang="zh-CN" sz="1400" u="none" strike="noStrike" dirty="0">
                          <a:effectLst/>
                        </a:rPr>
                        <a:t>2012</a:t>
                      </a:r>
                      <a:r>
                        <a:rPr lang="zh-CN" altLang="en-US" sz="1400" u="none" strike="noStrike" dirty="0">
                          <a:effectLst/>
                        </a:rPr>
                        <a:t>年</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tc>
                  <a:txBody>
                    <a:bodyPr/>
                    <a:lstStyle/>
                    <a:p>
                      <a:pPr algn="ctr" fontAlgn="b"/>
                      <a:r>
                        <a:rPr lang="en-US" altLang="zh-CN" sz="1400" u="none" strike="noStrike">
                          <a:effectLst/>
                        </a:rPr>
                        <a:t>3</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extLst>
                  <a:ext uri="{0D108BD9-81ED-4DB2-BD59-A6C34878D82A}">
                    <a16:rowId xmlns:a16="http://schemas.microsoft.com/office/drawing/2014/main" val="467602584"/>
                  </a:ext>
                </a:extLst>
              </a:tr>
              <a:tr h="241447">
                <a:tc>
                  <a:txBody>
                    <a:bodyPr/>
                    <a:lstStyle/>
                    <a:p>
                      <a:pPr algn="ctr" fontAlgn="b"/>
                      <a:r>
                        <a:rPr lang="en-US" altLang="zh-CN" sz="1400" u="none" strike="noStrike" dirty="0">
                          <a:effectLst/>
                        </a:rPr>
                        <a:t>2013</a:t>
                      </a:r>
                      <a:r>
                        <a:rPr lang="zh-CN" altLang="en-US" sz="1400" u="none" strike="noStrike" dirty="0">
                          <a:effectLst/>
                        </a:rPr>
                        <a:t>年</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tc>
                  <a:txBody>
                    <a:bodyPr/>
                    <a:lstStyle/>
                    <a:p>
                      <a:pPr algn="ctr" fontAlgn="b"/>
                      <a:r>
                        <a:rPr lang="en-US" altLang="zh-CN" sz="1400" u="none" strike="noStrike">
                          <a:effectLst/>
                        </a:rPr>
                        <a:t>3</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extLst>
                  <a:ext uri="{0D108BD9-81ED-4DB2-BD59-A6C34878D82A}">
                    <a16:rowId xmlns:a16="http://schemas.microsoft.com/office/drawing/2014/main" val="146134415"/>
                  </a:ext>
                </a:extLst>
              </a:tr>
              <a:tr h="241447">
                <a:tc>
                  <a:txBody>
                    <a:bodyPr/>
                    <a:lstStyle/>
                    <a:p>
                      <a:pPr algn="ctr" fontAlgn="b"/>
                      <a:r>
                        <a:rPr lang="en-US" altLang="zh-CN" sz="1400" u="none" strike="noStrike" dirty="0">
                          <a:effectLst/>
                        </a:rPr>
                        <a:t>2014</a:t>
                      </a:r>
                      <a:r>
                        <a:rPr lang="zh-CN" altLang="en-US" sz="1400" u="none" strike="noStrike" dirty="0">
                          <a:effectLst/>
                        </a:rPr>
                        <a:t>年</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tc>
                  <a:txBody>
                    <a:bodyPr/>
                    <a:lstStyle/>
                    <a:p>
                      <a:pPr algn="ctr" fontAlgn="b"/>
                      <a:r>
                        <a:rPr lang="en-US" altLang="zh-CN" sz="1400" u="none" strike="noStrike">
                          <a:effectLst/>
                        </a:rPr>
                        <a:t>4</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extLst>
                  <a:ext uri="{0D108BD9-81ED-4DB2-BD59-A6C34878D82A}">
                    <a16:rowId xmlns:a16="http://schemas.microsoft.com/office/drawing/2014/main" val="3546375851"/>
                  </a:ext>
                </a:extLst>
              </a:tr>
              <a:tr h="241447">
                <a:tc>
                  <a:txBody>
                    <a:bodyPr/>
                    <a:lstStyle/>
                    <a:p>
                      <a:pPr algn="ctr" fontAlgn="b"/>
                      <a:r>
                        <a:rPr lang="en-US" altLang="zh-CN" sz="1400" u="none" strike="noStrike" dirty="0">
                          <a:effectLst/>
                        </a:rPr>
                        <a:t>2015</a:t>
                      </a:r>
                      <a:r>
                        <a:rPr lang="zh-CN" altLang="en-US" sz="1400" u="none" strike="noStrike" dirty="0">
                          <a:effectLst/>
                        </a:rPr>
                        <a:t>年</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tc>
                  <a:txBody>
                    <a:bodyPr/>
                    <a:lstStyle/>
                    <a:p>
                      <a:pPr algn="ctr" fontAlgn="b"/>
                      <a:r>
                        <a:rPr lang="en-US" altLang="zh-CN" sz="1400" u="none" strike="noStrike">
                          <a:effectLst/>
                        </a:rPr>
                        <a:t>4</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extLst>
                  <a:ext uri="{0D108BD9-81ED-4DB2-BD59-A6C34878D82A}">
                    <a16:rowId xmlns:a16="http://schemas.microsoft.com/office/drawing/2014/main" val="4250951322"/>
                  </a:ext>
                </a:extLst>
              </a:tr>
              <a:tr h="241447">
                <a:tc>
                  <a:txBody>
                    <a:bodyPr/>
                    <a:lstStyle/>
                    <a:p>
                      <a:pPr algn="ctr" fontAlgn="b"/>
                      <a:r>
                        <a:rPr lang="en-US" altLang="zh-CN" sz="1400" u="none" strike="noStrike" dirty="0">
                          <a:effectLst/>
                        </a:rPr>
                        <a:t>2016</a:t>
                      </a:r>
                      <a:r>
                        <a:rPr lang="zh-CN" altLang="en-US" sz="1400" u="none" strike="noStrike" dirty="0">
                          <a:effectLst/>
                        </a:rPr>
                        <a:t>年</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tc>
                  <a:txBody>
                    <a:bodyPr/>
                    <a:lstStyle/>
                    <a:p>
                      <a:pPr algn="ctr" fontAlgn="b"/>
                      <a:r>
                        <a:rPr lang="en-US" altLang="zh-CN" sz="1400" u="none" strike="noStrike">
                          <a:effectLst/>
                        </a:rPr>
                        <a:t>8</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extLst>
                  <a:ext uri="{0D108BD9-81ED-4DB2-BD59-A6C34878D82A}">
                    <a16:rowId xmlns:a16="http://schemas.microsoft.com/office/drawing/2014/main" val="962758314"/>
                  </a:ext>
                </a:extLst>
              </a:tr>
              <a:tr h="241447">
                <a:tc>
                  <a:txBody>
                    <a:bodyPr/>
                    <a:lstStyle/>
                    <a:p>
                      <a:pPr algn="ctr" fontAlgn="b"/>
                      <a:r>
                        <a:rPr lang="en-US" altLang="zh-CN" sz="1400" u="none" strike="noStrike" dirty="0">
                          <a:effectLst/>
                        </a:rPr>
                        <a:t>2017</a:t>
                      </a:r>
                      <a:r>
                        <a:rPr lang="zh-CN" altLang="en-US" sz="1400" u="none" strike="noStrike" dirty="0">
                          <a:effectLst/>
                        </a:rPr>
                        <a:t>年</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tc>
                  <a:txBody>
                    <a:bodyPr/>
                    <a:lstStyle/>
                    <a:p>
                      <a:pPr algn="ctr" fontAlgn="b"/>
                      <a:r>
                        <a:rPr lang="en-US" altLang="zh-CN" sz="1400" u="none" strike="noStrike">
                          <a:effectLst/>
                        </a:rPr>
                        <a:t>8</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extLst>
                  <a:ext uri="{0D108BD9-81ED-4DB2-BD59-A6C34878D82A}">
                    <a16:rowId xmlns:a16="http://schemas.microsoft.com/office/drawing/2014/main" val="4046661781"/>
                  </a:ext>
                </a:extLst>
              </a:tr>
              <a:tr h="241447">
                <a:tc>
                  <a:txBody>
                    <a:bodyPr/>
                    <a:lstStyle/>
                    <a:p>
                      <a:pPr algn="ctr" fontAlgn="b"/>
                      <a:r>
                        <a:rPr lang="en-US" altLang="zh-CN" sz="1400" u="none" strike="noStrike" dirty="0">
                          <a:effectLst/>
                        </a:rPr>
                        <a:t>2018</a:t>
                      </a:r>
                      <a:r>
                        <a:rPr lang="zh-CN" altLang="en-US" sz="1400" u="none" strike="noStrike" dirty="0">
                          <a:effectLst/>
                        </a:rPr>
                        <a:t>年</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tc>
                  <a:txBody>
                    <a:bodyPr/>
                    <a:lstStyle/>
                    <a:p>
                      <a:pPr algn="ctr" fontAlgn="b"/>
                      <a:r>
                        <a:rPr lang="en-US" altLang="zh-CN" sz="1400" u="none" strike="noStrike">
                          <a:effectLst/>
                        </a:rPr>
                        <a:t>50</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extLst>
                  <a:ext uri="{0D108BD9-81ED-4DB2-BD59-A6C34878D82A}">
                    <a16:rowId xmlns:a16="http://schemas.microsoft.com/office/drawing/2014/main" val="2246440571"/>
                  </a:ext>
                </a:extLst>
              </a:tr>
              <a:tr h="241447">
                <a:tc>
                  <a:txBody>
                    <a:bodyPr/>
                    <a:lstStyle/>
                    <a:p>
                      <a:pPr algn="ctr" fontAlgn="b"/>
                      <a:r>
                        <a:rPr lang="en-US" altLang="zh-CN" sz="1400" u="none" strike="noStrike" dirty="0">
                          <a:effectLst/>
                        </a:rPr>
                        <a:t>2019</a:t>
                      </a:r>
                      <a:r>
                        <a:rPr lang="zh-CN" altLang="en-US" sz="1400" u="none" strike="noStrike" dirty="0">
                          <a:effectLst/>
                        </a:rPr>
                        <a:t>年</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tc>
                  <a:txBody>
                    <a:bodyPr/>
                    <a:lstStyle/>
                    <a:p>
                      <a:pPr algn="ctr" fontAlgn="b"/>
                      <a:r>
                        <a:rPr lang="en-US" altLang="zh-CN" sz="1400" u="none" strike="noStrike">
                          <a:effectLst/>
                        </a:rPr>
                        <a:t>8</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extLst>
                  <a:ext uri="{0D108BD9-81ED-4DB2-BD59-A6C34878D82A}">
                    <a16:rowId xmlns:a16="http://schemas.microsoft.com/office/drawing/2014/main" val="2489007916"/>
                  </a:ext>
                </a:extLst>
              </a:tr>
              <a:tr h="241447">
                <a:tc>
                  <a:txBody>
                    <a:bodyPr/>
                    <a:lstStyle/>
                    <a:p>
                      <a:pPr algn="ctr" fontAlgn="b"/>
                      <a:r>
                        <a:rPr lang="en-US" altLang="zh-CN" sz="1400" u="none" strike="noStrike" dirty="0">
                          <a:effectLst/>
                        </a:rPr>
                        <a:t>2020</a:t>
                      </a:r>
                      <a:r>
                        <a:rPr lang="zh-CN" altLang="en-US" sz="1400" u="none" strike="noStrike" dirty="0">
                          <a:effectLst/>
                        </a:rPr>
                        <a:t>年</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tc>
                  <a:txBody>
                    <a:bodyPr/>
                    <a:lstStyle/>
                    <a:p>
                      <a:pPr algn="ctr" fontAlgn="b"/>
                      <a:r>
                        <a:rPr lang="en-US" altLang="zh-CN" sz="1400" u="none" strike="noStrike">
                          <a:effectLst/>
                        </a:rPr>
                        <a:t>12</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extLst>
                  <a:ext uri="{0D108BD9-81ED-4DB2-BD59-A6C34878D82A}">
                    <a16:rowId xmlns:a16="http://schemas.microsoft.com/office/drawing/2014/main" val="3852780417"/>
                  </a:ext>
                </a:extLst>
              </a:tr>
              <a:tr h="241447">
                <a:tc>
                  <a:txBody>
                    <a:bodyPr/>
                    <a:lstStyle/>
                    <a:p>
                      <a:pPr algn="ctr" fontAlgn="b"/>
                      <a:r>
                        <a:rPr lang="en-US" altLang="zh-CN" sz="1400" u="none" strike="noStrike" dirty="0">
                          <a:effectLst/>
                        </a:rPr>
                        <a:t>2021</a:t>
                      </a:r>
                      <a:r>
                        <a:rPr lang="zh-CN" altLang="en-US" sz="1400" u="none" strike="noStrike" dirty="0">
                          <a:effectLst/>
                        </a:rPr>
                        <a:t>年</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tc>
                  <a:txBody>
                    <a:bodyPr/>
                    <a:lstStyle/>
                    <a:p>
                      <a:pPr algn="ctr" fontAlgn="b"/>
                      <a:r>
                        <a:rPr lang="en-US" altLang="zh-CN" sz="1400" u="none" strike="noStrike">
                          <a:effectLst/>
                        </a:rPr>
                        <a:t>687</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extLst>
                  <a:ext uri="{0D108BD9-81ED-4DB2-BD59-A6C34878D82A}">
                    <a16:rowId xmlns:a16="http://schemas.microsoft.com/office/drawing/2014/main" val="3530969978"/>
                  </a:ext>
                </a:extLst>
              </a:tr>
              <a:tr h="241447">
                <a:tc>
                  <a:txBody>
                    <a:bodyPr/>
                    <a:lstStyle/>
                    <a:p>
                      <a:pPr algn="ctr" fontAlgn="b"/>
                      <a:r>
                        <a:rPr lang="zh-CN" altLang="en-US" sz="1400" u="none" strike="noStrike" dirty="0">
                          <a:effectLst/>
                        </a:rPr>
                        <a:t>总计</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tc>
                  <a:txBody>
                    <a:bodyPr/>
                    <a:lstStyle/>
                    <a:p>
                      <a:pPr algn="ctr" fontAlgn="b"/>
                      <a:r>
                        <a:rPr lang="en-US" altLang="zh-CN" sz="1400" u="none" strike="noStrike" dirty="0">
                          <a:effectLst/>
                        </a:rPr>
                        <a:t>808</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extLst>
                  <a:ext uri="{0D108BD9-81ED-4DB2-BD59-A6C34878D82A}">
                    <a16:rowId xmlns:a16="http://schemas.microsoft.com/office/drawing/2014/main" val="3499833188"/>
                  </a:ext>
                </a:extLst>
              </a:tr>
            </a:tbl>
          </a:graphicData>
        </a:graphic>
      </p:graphicFrame>
      <p:sp>
        <p:nvSpPr>
          <p:cNvPr id="5" name="文本框 4">
            <a:extLst>
              <a:ext uri="{FF2B5EF4-FFF2-40B4-BE49-F238E27FC236}">
                <a16:creationId xmlns:a16="http://schemas.microsoft.com/office/drawing/2014/main" id="{94111EE8-25B8-4F72-820C-0A9CDF4F0707}"/>
              </a:ext>
            </a:extLst>
          </p:cNvPr>
          <p:cNvSpPr txBox="1"/>
          <p:nvPr/>
        </p:nvSpPr>
        <p:spPr>
          <a:xfrm>
            <a:off x="5611352" y="2274838"/>
            <a:ext cx="6824304" cy="286232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    截止</a:t>
            </a:r>
            <a:r>
              <a:rPr lang="en-US" altLang="zh-CN" dirty="0">
                <a:latin typeface="微软雅黑" panose="020B0503020204020204" pitchFamily="34" charset="-122"/>
                <a:ea typeface="微软雅黑" panose="020B0503020204020204" pitchFamily="34" charset="-122"/>
              </a:rPr>
              <a:t>2021</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19</a:t>
            </a:r>
            <a:r>
              <a:rPr lang="zh-CN" altLang="en-US" dirty="0">
                <a:latin typeface="微软雅黑" panose="020B0503020204020204" pitchFamily="34" charset="-122"/>
                <a:ea typeface="微软雅黑" panose="020B0503020204020204" pitchFamily="34" charset="-122"/>
              </a:rPr>
              <a:t>日，本币</a:t>
            </a:r>
            <a:r>
              <a:rPr lang="en-US" altLang="zh-CN" dirty="0">
                <a:latin typeface="微软雅黑" panose="020B0503020204020204" pitchFamily="34" charset="-122"/>
                <a:ea typeface="微软雅黑" panose="020B0503020204020204" pitchFamily="34" charset="-122"/>
              </a:rPr>
              <a:t>CSTP</a:t>
            </a:r>
            <a:r>
              <a:rPr lang="zh-CN" altLang="en-US" dirty="0">
                <a:latin typeface="微软雅黑" panose="020B0503020204020204" pitchFamily="34" charset="-122"/>
                <a:ea typeface="微软雅黑" panose="020B0503020204020204" pitchFamily="34" charset="-122"/>
              </a:rPr>
              <a:t>“实时</a:t>
            </a:r>
            <a:r>
              <a:rPr lang="en-US" altLang="zh-CN" dirty="0">
                <a:latin typeface="微软雅黑" panose="020B0503020204020204" pitchFamily="34" charset="-122"/>
                <a:ea typeface="微软雅黑" panose="020B0503020204020204" pitchFamily="34" charset="-122"/>
              </a:rPr>
              <a:t>API</a:t>
            </a:r>
            <a:r>
              <a:rPr lang="zh-CN" altLang="en-US" dirty="0">
                <a:latin typeface="微软雅黑" panose="020B0503020204020204" pitchFamily="34" charset="-122"/>
                <a:ea typeface="微软雅黑" panose="020B0503020204020204" pitchFamily="34" charset="-122"/>
              </a:rPr>
              <a:t>”用户共计</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808</a:t>
            </a:r>
            <a:r>
              <a:rPr lang="zh-CN" altLang="en-US" dirty="0">
                <a:latin typeface="微软雅黑" panose="020B0503020204020204" pitchFamily="34" charset="-122"/>
                <a:ea typeface="微软雅黑" panose="020B0503020204020204" pitchFamily="34" charset="-122"/>
              </a:rPr>
              <a:t>个，其中：</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    1</a:t>
            </a:r>
            <a:r>
              <a:rPr lang="zh-CN" altLang="en-US" dirty="0">
                <a:latin typeface="微软雅黑" panose="020B0503020204020204" pitchFamily="34" charset="-122"/>
                <a:ea typeface="微软雅黑" panose="020B0503020204020204" pitchFamily="34" charset="-122"/>
              </a:rPr>
              <a:t>、最近登录日期在</a:t>
            </a:r>
            <a:r>
              <a:rPr lang="en-US" altLang="zh-CN" dirty="0">
                <a:latin typeface="微软雅黑" panose="020B0503020204020204" pitchFamily="34" charset="-122"/>
                <a:ea typeface="微软雅黑" panose="020B0503020204020204" pitchFamily="34" charset="-122"/>
              </a:rPr>
              <a:t>2021</a:t>
            </a:r>
            <a:r>
              <a:rPr lang="zh-CN" altLang="en-US" dirty="0">
                <a:latin typeface="微软雅黑" panose="020B0503020204020204" pitchFamily="34" charset="-122"/>
                <a:ea typeface="微软雅黑" panose="020B0503020204020204" pitchFamily="34" charset="-122"/>
              </a:rPr>
              <a:t>年的共计</a:t>
            </a:r>
            <a:r>
              <a:rPr lang="en-US" altLang="zh-CN" dirty="0">
                <a:latin typeface="微软雅黑" panose="020B0503020204020204" pitchFamily="34" charset="-122"/>
                <a:ea typeface="微软雅黑" panose="020B0503020204020204" pitchFamily="34" charset="-122"/>
              </a:rPr>
              <a:t>687</a:t>
            </a:r>
            <a:r>
              <a:rPr lang="zh-CN" altLang="en-US" dirty="0">
                <a:latin typeface="微软雅黑" panose="020B0503020204020204" pitchFamily="34" charset="-122"/>
                <a:ea typeface="微软雅黑" panose="020B0503020204020204" pitchFamily="34" charset="-122"/>
              </a:rPr>
              <a:t>个，占比</a:t>
            </a:r>
            <a:r>
              <a:rPr lang="en-US" altLang="zh-CN" dirty="0">
                <a:latin typeface="微软雅黑" panose="020B0503020204020204" pitchFamily="34" charset="-122"/>
                <a:ea typeface="微软雅黑" panose="020B0503020204020204" pitchFamily="34" charset="-122"/>
              </a:rPr>
              <a:t>85%</a:t>
            </a:r>
            <a:r>
              <a:rPr lang="zh-CN" altLang="en-US" dirty="0">
                <a:latin typeface="微软雅黑" panose="020B0503020204020204" pitchFamily="34" charset="-122"/>
                <a:ea typeface="微软雅黑" panose="020B0503020204020204" pitchFamily="34" charset="-122"/>
              </a:rPr>
              <a:t>；</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    2</a:t>
            </a:r>
            <a:r>
              <a:rPr lang="zh-CN" altLang="en-US" dirty="0">
                <a:latin typeface="微软雅黑" panose="020B0503020204020204" pitchFamily="34" charset="-122"/>
                <a:ea typeface="微软雅黑" panose="020B0503020204020204" pitchFamily="34" charset="-122"/>
              </a:rPr>
              <a:t>、最近登录日期在</a:t>
            </a:r>
            <a:r>
              <a:rPr lang="en-US" altLang="zh-CN" dirty="0">
                <a:latin typeface="微软雅黑" panose="020B0503020204020204" pitchFamily="34" charset="-122"/>
                <a:ea typeface="微软雅黑" panose="020B0503020204020204" pitchFamily="34" charset="-122"/>
              </a:rPr>
              <a:t>2021</a:t>
            </a:r>
            <a:r>
              <a:rPr lang="zh-CN" altLang="en-US" dirty="0">
                <a:latin typeface="微软雅黑" panose="020B0503020204020204" pitchFamily="34" charset="-122"/>
                <a:ea typeface="微软雅黑" panose="020B0503020204020204" pitchFamily="34" charset="-122"/>
              </a:rPr>
              <a:t>年之前的共计</a:t>
            </a:r>
            <a:r>
              <a:rPr lang="en-US" altLang="zh-CN" dirty="0">
                <a:latin typeface="微软雅黑" panose="020B0503020204020204" pitchFamily="34" charset="-122"/>
                <a:ea typeface="微软雅黑" panose="020B0503020204020204" pitchFamily="34" charset="-122"/>
              </a:rPr>
              <a:t>121</a:t>
            </a:r>
            <a:r>
              <a:rPr lang="zh-CN" altLang="en-US" dirty="0">
                <a:latin typeface="微软雅黑" panose="020B0503020204020204" pitchFamily="34" charset="-122"/>
                <a:ea typeface="微软雅黑" panose="020B0503020204020204" pitchFamily="34" charset="-122"/>
              </a:rPr>
              <a:t>个，占比</a:t>
            </a:r>
            <a:r>
              <a:rPr lang="en-US" altLang="zh-CN" dirty="0">
                <a:latin typeface="微软雅黑" panose="020B0503020204020204" pitchFamily="34" charset="-122"/>
                <a:ea typeface="微软雅黑" panose="020B0503020204020204" pitchFamily="34" charset="-122"/>
              </a:rPr>
              <a:t>15%</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3</a:t>
            </a:r>
            <a:r>
              <a:rPr lang="zh-CN" altLang="en-US" dirty="0">
                <a:latin typeface="微软雅黑" panose="020B0503020204020204" pitchFamily="34" charset="-122"/>
                <a:ea typeface="微软雅黑" panose="020B0503020204020204" pitchFamily="34" charset="-122"/>
              </a:rPr>
              <a:t>、非会员目前共</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家。债券通公司、上海国际货币经纪、</a:t>
            </a:r>
            <a:br>
              <a:rPr lang="en-US" altLang="zh-CN"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法国巴黎银行全球托管行</a:t>
            </a:r>
            <a:r>
              <a:rPr lang="en-US" altLang="zh-CN" dirty="0">
                <a:latin typeface="微软雅黑" panose="020B0503020204020204" pitchFamily="34" charset="-122"/>
                <a:ea typeface="微软雅黑" panose="020B0503020204020204" pitchFamily="34" charset="-122"/>
              </a:rPr>
              <a:t>_CSTP</a:t>
            </a:r>
            <a:r>
              <a:rPr lang="zh-CN" altLang="en-US" dirty="0">
                <a:latin typeface="微软雅黑" panose="020B0503020204020204" pitchFamily="34" charset="-122"/>
                <a:ea typeface="微软雅黑" panose="020B0503020204020204" pitchFamily="34" charset="-122"/>
              </a:rPr>
              <a:t>用户、摩根大通</a:t>
            </a:r>
            <a:r>
              <a:rPr lang="en-US" altLang="zh-CN" dirty="0">
                <a:latin typeface="微软雅黑" panose="020B0503020204020204" pitchFamily="34" charset="-122"/>
                <a:ea typeface="微软雅黑" panose="020B0503020204020204" pitchFamily="34" charset="-122"/>
              </a:rPr>
              <a:t>_CSTP</a:t>
            </a:r>
            <a:r>
              <a:rPr lang="zh-CN" altLang="en-US" dirty="0">
                <a:latin typeface="微软雅黑" panose="020B0503020204020204" pitchFamily="34" charset="-122"/>
                <a:ea typeface="微软雅黑" panose="020B0503020204020204" pitchFamily="34" charset="-122"/>
              </a:rPr>
              <a:t>用户等。</a:t>
            </a:r>
            <a:br>
              <a:rPr lang="en-US" altLang="zh-CN" dirty="0">
                <a:latin typeface="微软雅黑" panose="020B0503020204020204" pitchFamily="34" charset="-122"/>
                <a:ea typeface="微软雅黑" panose="020B0503020204020204" pitchFamily="34" charset="-122"/>
              </a:rPr>
            </a:b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另外截止</a:t>
            </a:r>
            <a:r>
              <a:rPr lang="en-US" altLang="zh-CN" dirty="0">
                <a:latin typeface="微软雅黑" panose="020B0503020204020204" pitchFamily="34" charset="-122"/>
                <a:ea typeface="微软雅黑" panose="020B0503020204020204" pitchFamily="34" charset="-122"/>
              </a:rPr>
              <a:t>2021</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19</a:t>
            </a:r>
            <a:r>
              <a:rPr lang="zh-CN" altLang="en-US" dirty="0">
                <a:latin typeface="微软雅黑" panose="020B0503020204020204" pitchFamily="34" charset="-122"/>
                <a:ea typeface="微软雅黑" panose="020B0503020204020204" pitchFamily="34" charset="-122"/>
              </a:rPr>
              <a:t>日，本币</a:t>
            </a:r>
            <a:r>
              <a:rPr lang="en-US" altLang="zh-CN" dirty="0">
                <a:latin typeface="微软雅黑" panose="020B0503020204020204" pitchFamily="34" charset="-122"/>
                <a:ea typeface="微软雅黑" panose="020B0503020204020204" pitchFamily="34" charset="-122"/>
              </a:rPr>
              <a:t>CSTP</a:t>
            </a:r>
            <a:r>
              <a:rPr lang="zh-CN" altLang="en-US" dirty="0">
                <a:latin typeface="微软雅黑" panose="020B0503020204020204" pitchFamily="34" charset="-122"/>
                <a:ea typeface="微软雅黑" panose="020B0503020204020204" pitchFamily="34" charset="-122"/>
              </a:rPr>
              <a:t>共有“大额存单”用户</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234</a:t>
            </a:r>
            <a:r>
              <a:rPr lang="zh-CN" altLang="en-US" dirty="0">
                <a:latin typeface="微软雅黑" panose="020B0503020204020204" pitchFamily="34" charset="-122"/>
                <a:ea typeface="微软雅黑" panose="020B0503020204020204" pitchFamily="34" charset="-122"/>
              </a:rPr>
              <a:t>个，“历史数据下载”用户</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个（其中</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个最近登录时间为</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2015</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个为二部使用测试用户）。</a:t>
            </a:r>
          </a:p>
        </p:txBody>
      </p:sp>
    </p:spTree>
    <p:custDataLst>
      <p:tags r:id="rId1"/>
    </p:custDataLst>
    <p:extLst>
      <p:ext uri="{BB962C8B-B14F-4D97-AF65-F5344CB8AC3E}">
        <p14:creationId xmlns:p14="http://schemas.microsoft.com/office/powerpoint/2010/main" val="1993503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5B8AC69B-D13A-4A38-AB0F-57564C91D939}"/>
              </a:ext>
            </a:extLst>
          </p:cNvPr>
          <p:cNvCxnSpPr/>
          <p:nvPr/>
        </p:nvCxnSpPr>
        <p:spPr>
          <a:xfrm>
            <a:off x="404949" y="796833"/>
            <a:ext cx="11220994"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文本框 6">
            <a:extLst>
              <a:ext uri="{FF2B5EF4-FFF2-40B4-BE49-F238E27FC236}">
                <a16:creationId xmlns:a16="http://schemas.microsoft.com/office/drawing/2014/main" id="{D198100D-B4F1-4EB4-A4AE-DDDD7BD11A77}"/>
              </a:ext>
            </a:extLst>
          </p:cNvPr>
          <p:cNvSpPr txBox="1"/>
          <p:nvPr/>
        </p:nvSpPr>
        <p:spPr>
          <a:xfrm>
            <a:off x="404949" y="287551"/>
            <a:ext cx="4927952" cy="400110"/>
          </a:xfrm>
          <a:prstGeom prst="rect">
            <a:avLst/>
          </a:prstGeom>
          <a:noFill/>
        </p:spPr>
        <p:txBody>
          <a:bodyPr wrap="none" rtlCol="0">
            <a:spAutoFit/>
          </a:bodyPr>
          <a:lstStyle/>
          <a:p>
            <a:r>
              <a:rPr lang="en-US" altLang="zh-CN" sz="2000" dirty="0"/>
              <a:t>2</a:t>
            </a:r>
            <a:r>
              <a:rPr lang="zh-CN" altLang="en-US" sz="2000" dirty="0"/>
              <a:t>、</a:t>
            </a:r>
            <a:r>
              <a:rPr lang="en-US" altLang="zh-CN" sz="2000" dirty="0"/>
              <a:t>CSTP</a:t>
            </a:r>
            <a:r>
              <a:rPr lang="zh-CN" altLang="en-US" sz="2000" dirty="0"/>
              <a:t>“报表下载”用户实际登录情况统计</a:t>
            </a:r>
            <a:endParaRPr lang="en-US" altLang="zh-CN" sz="2000" dirty="0"/>
          </a:p>
        </p:txBody>
      </p:sp>
      <p:sp>
        <p:nvSpPr>
          <p:cNvPr id="5" name="文本框 4">
            <a:extLst>
              <a:ext uri="{FF2B5EF4-FFF2-40B4-BE49-F238E27FC236}">
                <a16:creationId xmlns:a16="http://schemas.microsoft.com/office/drawing/2014/main" id="{94111EE8-25B8-4F72-820C-0A9CDF4F0707}"/>
              </a:ext>
            </a:extLst>
          </p:cNvPr>
          <p:cNvSpPr txBox="1"/>
          <p:nvPr/>
        </p:nvSpPr>
        <p:spPr>
          <a:xfrm>
            <a:off x="5692558" y="1827938"/>
            <a:ext cx="6601423" cy="1754326"/>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    截止</a:t>
            </a:r>
            <a:r>
              <a:rPr lang="en-US" altLang="zh-CN" dirty="0">
                <a:latin typeface="微软雅黑" panose="020B0503020204020204" pitchFamily="34" charset="-122"/>
                <a:ea typeface="微软雅黑" panose="020B0503020204020204" pitchFamily="34" charset="-122"/>
              </a:rPr>
              <a:t>2021</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19</a:t>
            </a:r>
            <a:r>
              <a:rPr lang="zh-CN" altLang="en-US" dirty="0">
                <a:latin typeface="微软雅黑" panose="020B0503020204020204" pitchFamily="34" charset="-122"/>
                <a:ea typeface="微软雅黑" panose="020B0503020204020204" pitchFamily="34" charset="-122"/>
              </a:rPr>
              <a:t>日，本币</a:t>
            </a:r>
            <a:r>
              <a:rPr lang="en-US" altLang="zh-CN" dirty="0">
                <a:latin typeface="微软雅黑" panose="020B0503020204020204" pitchFamily="34" charset="-122"/>
                <a:ea typeface="微软雅黑" panose="020B0503020204020204" pitchFamily="34" charset="-122"/>
              </a:rPr>
              <a:t>CSTP</a:t>
            </a:r>
            <a:r>
              <a:rPr lang="zh-CN" altLang="en-US" dirty="0">
                <a:latin typeface="微软雅黑" panose="020B0503020204020204" pitchFamily="34" charset="-122"/>
                <a:ea typeface="微软雅黑" panose="020B0503020204020204" pitchFamily="34" charset="-122"/>
              </a:rPr>
              <a:t>“报表下载”用户共计</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个，其中：</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、最近登录日期在</a:t>
            </a:r>
            <a:r>
              <a:rPr lang="en-US" altLang="zh-CN" dirty="0">
                <a:latin typeface="微软雅黑" panose="020B0503020204020204" pitchFamily="34" charset="-122"/>
                <a:ea typeface="微软雅黑" panose="020B0503020204020204" pitchFamily="34" charset="-122"/>
              </a:rPr>
              <a:t>2021</a:t>
            </a:r>
            <a:r>
              <a:rPr lang="zh-CN" altLang="en-US" dirty="0">
                <a:latin typeface="微软雅黑" panose="020B0503020204020204" pitchFamily="34" charset="-122"/>
                <a:ea typeface="微软雅黑" panose="020B0503020204020204" pitchFamily="34" charset="-122"/>
              </a:rPr>
              <a:t>年的共计</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个（二部使用）</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、最近登录日期在</a:t>
            </a:r>
            <a:r>
              <a:rPr lang="en-US" altLang="zh-CN" dirty="0">
                <a:latin typeface="微软雅黑" panose="020B0503020204020204" pitchFamily="34" charset="-122"/>
                <a:ea typeface="微软雅黑" panose="020B0503020204020204" pitchFamily="34" charset="-122"/>
              </a:rPr>
              <a:t>2021</a:t>
            </a:r>
            <a:r>
              <a:rPr lang="zh-CN" altLang="en-US" dirty="0">
                <a:latin typeface="微软雅黑" panose="020B0503020204020204" pitchFamily="34" charset="-122"/>
                <a:ea typeface="微软雅黑" panose="020B0503020204020204" pitchFamily="34" charset="-122"/>
              </a:rPr>
              <a:t>年之前的共计</a:t>
            </a:r>
            <a:r>
              <a:rPr lang="en-US" altLang="zh-CN" dirty="0">
                <a:latin typeface="微软雅黑" panose="020B0503020204020204" pitchFamily="34" charset="-122"/>
                <a:ea typeface="微软雅黑" panose="020B0503020204020204" pitchFamily="34" charset="-122"/>
              </a:rPr>
              <a:t>9</a:t>
            </a:r>
            <a:r>
              <a:rPr lang="zh-CN" altLang="en-US" dirty="0">
                <a:latin typeface="微软雅黑" panose="020B0503020204020204" pitchFamily="34" charset="-122"/>
                <a:ea typeface="微软雅黑" panose="020B0503020204020204" pitchFamily="34" charset="-122"/>
              </a:rPr>
              <a:t>个</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说明基本上没有机构使用</a:t>
            </a:r>
            <a:r>
              <a:rPr lang="en-US" altLang="zh-CN" dirty="0" err="1">
                <a:latin typeface="微软雅黑" panose="020B0503020204020204" pitchFamily="34" charset="-122"/>
                <a:ea typeface="微软雅黑" panose="020B0503020204020204" pitchFamily="34" charset="-122"/>
              </a:rPr>
              <a:t>tradeload</a:t>
            </a:r>
            <a:r>
              <a:rPr lang="zh-CN" altLang="en-US" dirty="0">
                <a:latin typeface="微软雅黑" panose="020B0503020204020204" pitchFamily="34" charset="-122"/>
                <a:ea typeface="微软雅黑" panose="020B0503020204020204" pitchFamily="34" charset="-122"/>
              </a:rPr>
              <a:t>页面下载基础数据报表，</a:t>
            </a:r>
            <a:br>
              <a:rPr lang="en-US" altLang="zh-CN"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而是通过</a:t>
            </a:r>
            <a:r>
              <a:rPr lang="en-US" altLang="zh-CN" dirty="0">
                <a:latin typeface="微软雅黑" panose="020B0503020204020204" pitchFamily="34" charset="-122"/>
                <a:ea typeface="微软雅黑" panose="020B0503020204020204" pitchFamily="34" charset="-122"/>
              </a:rPr>
              <a:t>SFTP</a:t>
            </a:r>
            <a:r>
              <a:rPr lang="zh-CN" altLang="en-US" dirty="0">
                <a:latin typeface="微软雅黑" panose="020B0503020204020204" pitchFamily="34" charset="-122"/>
                <a:ea typeface="微软雅黑" panose="020B0503020204020204" pitchFamily="34" charset="-122"/>
              </a:rPr>
              <a:t>接口下载。</a:t>
            </a:r>
          </a:p>
        </p:txBody>
      </p:sp>
      <p:graphicFrame>
        <p:nvGraphicFramePr>
          <p:cNvPr id="2" name="表格 1">
            <a:extLst>
              <a:ext uri="{FF2B5EF4-FFF2-40B4-BE49-F238E27FC236}">
                <a16:creationId xmlns:a16="http://schemas.microsoft.com/office/drawing/2014/main" id="{3DA20BCC-8A4C-40D0-95FE-1E3060EDE8D3}"/>
              </a:ext>
            </a:extLst>
          </p:cNvPr>
          <p:cNvGraphicFramePr>
            <a:graphicFrameLocks noGrp="1"/>
          </p:cNvGraphicFramePr>
          <p:nvPr>
            <p:extLst>
              <p:ext uri="{D42A27DB-BD31-4B8C-83A1-F6EECF244321}">
                <p14:modId xmlns:p14="http://schemas.microsoft.com/office/powerpoint/2010/main" val="1628630535"/>
              </p:ext>
            </p:extLst>
          </p:nvPr>
        </p:nvGraphicFramePr>
        <p:xfrm>
          <a:off x="854114" y="1457326"/>
          <a:ext cx="4619586" cy="2495550"/>
        </p:xfrm>
        <a:graphic>
          <a:graphicData uri="http://schemas.openxmlformats.org/drawingml/2006/table">
            <a:tbl>
              <a:tblPr>
                <a:tableStyleId>{5940675A-B579-460E-94D1-54222C63F5DA}</a:tableStyleId>
              </a:tblPr>
              <a:tblGrid>
                <a:gridCol w="1271594">
                  <a:extLst>
                    <a:ext uri="{9D8B030D-6E8A-4147-A177-3AD203B41FA5}">
                      <a16:colId xmlns:a16="http://schemas.microsoft.com/office/drawing/2014/main" val="1572991376"/>
                    </a:ext>
                  </a:extLst>
                </a:gridCol>
                <a:gridCol w="3347992">
                  <a:extLst>
                    <a:ext uri="{9D8B030D-6E8A-4147-A177-3AD203B41FA5}">
                      <a16:colId xmlns:a16="http://schemas.microsoft.com/office/drawing/2014/main" val="113961327"/>
                    </a:ext>
                  </a:extLst>
                </a:gridCol>
              </a:tblGrid>
              <a:tr h="275421">
                <a:tc>
                  <a:txBody>
                    <a:bodyPr/>
                    <a:lstStyle/>
                    <a:p>
                      <a:pPr algn="ctr" fontAlgn="b"/>
                      <a:r>
                        <a:rPr lang="zh-CN" altLang="en-US" sz="1600" u="none" strike="noStrike" dirty="0">
                          <a:effectLst/>
                        </a:rPr>
                        <a:t>年</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tc>
                  <a:txBody>
                    <a:bodyPr/>
                    <a:lstStyle/>
                    <a:p>
                      <a:pPr algn="ctr" fontAlgn="b"/>
                      <a:r>
                        <a:rPr lang="zh-CN" altLang="en-US" sz="1600" u="none" strike="noStrike" dirty="0">
                          <a:effectLst/>
                        </a:rPr>
                        <a:t>本币</a:t>
                      </a:r>
                      <a:r>
                        <a:rPr lang="en-US" altLang="zh-CN" sz="1600" u="none" strike="noStrike" dirty="0">
                          <a:effectLst/>
                        </a:rPr>
                        <a:t>CSTP“</a:t>
                      </a:r>
                      <a:r>
                        <a:rPr lang="zh-CN" altLang="en-US" sz="1600" u="none" strike="noStrike" dirty="0">
                          <a:effectLst/>
                        </a:rPr>
                        <a:t>报表下载</a:t>
                      </a:r>
                      <a:r>
                        <a:rPr lang="en-US" altLang="zh-CN" sz="1600" u="none" strike="noStrike" dirty="0">
                          <a:effectLst/>
                        </a:rPr>
                        <a:t>"</a:t>
                      </a:r>
                      <a:r>
                        <a:rPr lang="zh-CN" altLang="en-US" sz="1600" u="none" strike="noStrike" dirty="0">
                          <a:effectLst/>
                        </a:rPr>
                        <a:t>用户最近登录日期汇总</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extLst>
                  <a:ext uri="{0D108BD9-81ED-4DB2-BD59-A6C34878D82A}">
                    <a16:rowId xmlns:a16="http://schemas.microsoft.com/office/drawing/2014/main" val="2679468427"/>
                  </a:ext>
                </a:extLst>
              </a:tr>
              <a:tr h="237432">
                <a:tc>
                  <a:txBody>
                    <a:bodyPr/>
                    <a:lstStyle/>
                    <a:p>
                      <a:pPr algn="ctr" fontAlgn="b"/>
                      <a:r>
                        <a:rPr lang="en-US" altLang="zh-CN" sz="1600" u="none" strike="noStrike">
                          <a:effectLst/>
                        </a:rPr>
                        <a:t>2009</a:t>
                      </a:r>
                      <a:r>
                        <a:rPr lang="zh-CN" altLang="en-US" sz="1600" u="none" strike="noStrike">
                          <a:effectLst/>
                        </a:rPr>
                        <a:t>年</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tc>
                  <a:txBody>
                    <a:bodyPr/>
                    <a:lstStyle/>
                    <a:p>
                      <a:pPr algn="ctr" fontAlgn="b"/>
                      <a:r>
                        <a:rPr lang="en-US" altLang="zh-CN" sz="1600" u="none" strike="noStrike" dirty="0">
                          <a:effectLst/>
                        </a:rPr>
                        <a:t>4</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extLst>
                  <a:ext uri="{0D108BD9-81ED-4DB2-BD59-A6C34878D82A}">
                    <a16:rowId xmlns:a16="http://schemas.microsoft.com/office/drawing/2014/main" val="2400953132"/>
                  </a:ext>
                </a:extLst>
              </a:tr>
              <a:tr h="237432">
                <a:tc>
                  <a:txBody>
                    <a:bodyPr/>
                    <a:lstStyle/>
                    <a:p>
                      <a:pPr algn="ctr" fontAlgn="b"/>
                      <a:r>
                        <a:rPr lang="en-US" altLang="zh-CN" sz="1600" u="none" strike="noStrike">
                          <a:effectLst/>
                        </a:rPr>
                        <a:t>2010</a:t>
                      </a:r>
                      <a:r>
                        <a:rPr lang="zh-CN" altLang="en-US" sz="1600" u="none" strike="noStrike">
                          <a:effectLst/>
                        </a:rPr>
                        <a:t>年</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tc>
                  <a:txBody>
                    <a:bodyPr/>
                    <a:lstStyle/>
                    <a:p>
                      <a:pPr algn="ctr" fontAlgn="b"/>
                      <a:r>
                        <a:rPr lang="en-US" altLang="zh-CN" sz="1600" u="none" strike="noStrike" dirty="0">
                          <a:effectLst/>
                        </a:rPr>
                        <a:t>1</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extLst>
                  <a:ext uri="{0D108BD9-81ED-4DB2-BD59-A6C34878D82A}">
                    <a16:rowId xmlns:a16="http://schemas.microsoft.com/office/drawing/2014/main" val="2338631264"/>
                  </a:ext>
                </a:extLst>
              </a:tr>
              <a:tr h="237432">
                <a:tc>
                  <a:txBody>
                    <a:bodyPr/>
                    <a:lstStyle/>
                    <a:p>
                      <a:pPr algn="ctr" fontAlgn="b"/>
                      <a:r>
                        <a:rPr lang="en-US" altLang="zh-CN" sz="1600" u="none" strike="noStrike">
                          <a:effectLst/>
                        </a:rPr>
                        <a:t>2013</a:t>
                      </a:r>
                      <a:r>
                        <a:rPr lang="zh-CN" altLang="en-US" sz="1600" u="none" strike="noStrike">
                          <a:effectLst/>
                        </a:rPr>
                        <a:t>年</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tc>
                  <a:txBody>
                    <a:bodyPr/>
                    <a:lstStyle/>
                    <a:p>
                      <a:pPr algn="ctr" fontAlgn="b"/>
                      <a:r>
                        <a:rPr lang="en-US" altLang="zh-CN" sz="1600" u="none" strike="noStrike" dirty="0">
                          <a:effectLst/>
                        </a:rPr>
                        <a:t>1</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extLst>
                  <a:ext uri="{0D108BD9-81ED-4DB2-BD59-A6C34878D82A}">
                    <a16:rowId xmlns:a16="http://schemas.microsoft.com/office/drawing/2014/main" val="3522324342"/>
                  </a:ext>
                </a:extLst>
              </a:tr>
              <a:tr h="237432">
                <a:tc>
                  <a:txBody>
                    <a:bodyPr/>
                    <a:lstStyle/>
                    <a:p>
                      <a:pPr algn="ctr" fontAlgn="b"/>
                      <a:r>
                        <a:rPr lang="en-US" altLang="zh-CN" sz="1600" u="none" strike="noStrike">
                          <a:effectLst/>
                        </a:rPr>
                        <a:t>2014</a:t>
                      </a:r>
                      <a:r>
                        <a:rPr lang="zh-CN" altLang="en-US" sz="1600" u="none" strike="noStrike">
                          <a:effectLst/>
                        </a:rPr>
                        <a:t>年</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tc>
                  <a:txBody>
                    <a:bodyPr/>
                    <a:lstStyle/>
                    <a:p>
                      <a:pPr algn="ctr" fontAlgn="b"/>
                      <a:r>
                        <a:rPr lang="en-US" altLang="zh-CN" sz="1600" u="none" strike="noStrike" dirty="0">
                          <a:effectLst/>
                        </a:rPr>
                        <a:t>1</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extLst>
                  <a:ext uri="{0D108BD9-81ED-4DB2-BD59-A6C34878D82A}">
                    <a16:rowId xmlns:a16="http://schemas.microsoft.com/office/drawing/2014/main" val="3437103185"/>
                  </a:ext>
                </a:extLst>
              </a:tr>
              <a:tr h="237432">
                <a:tc>
                  <a:txBody>
                    <a:bodyPr/>
                    <a:lstStyle/>
                    <a:p>
                      <a:pPr algn="ctr" fontAlgn="b"/>
                      <a:r>
                        <a:rPr lang="en-US" altLang="zh-CN" sz="1600" u="none" strike="noStrike">
                          <a:effectLst/>
                        </a:rPr>
                        <a:t>2017</a:t>
                      </a:r>
                      <a:r>
                        <a:rPr lang="zh-CN" altLang="en-US" sz="1600" u="none" strike="noStrike">
                          <a:effectLst/>
                        </a:rPr>
                        <a:t>年</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tc>
                  <a:txBody>
                    <a:bodyPr/>
                    <a:lstStyle/>
                    <a:p>
                      <a:pPr algn="ctr" fontAlgn="b"/>
                      <a:r>
                        <a:rPr lang="en-US" altLang="zh-CN" sz="1600" u="none" strike="noStrike" dirty="0">
                          <a:effectLst/>
                        </a:rPr>
                        <a:t>1</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extLst>
                  <a:ext uri="{0D108BD9-81ED-4DB2-BD59-A6C34878D82A}">
                    <a16:rowId xmlns:a16="http://schemas.microsoft.com/office/drawing/2014/main" val="1799898225"/>
                  </a:ext>
                </a:extLst>
              </a:tr>
              <a:tr h="237432">
                <a:tc>
                  <a:txBody>
                    <a:bodyPr/>
                    <a:lstStyle/>
                    <a:p>
                      <a:pPr algn="ctr" fontAlgn="b"/>
                      <a:r>
                        <a:rPr lang="en-US" altLang="zh-CN" sz="1600" u="none" strike="noStrike">
                          <a:effectLst/>
                        </a:rPr>
                        <a:t>2018</a:t>
                      </a:r>
                      <a:r>
                        <a:rPr lang="zh-CN" altLang="en-US" sz="1600" u="none" strike="noStrike">
                          <a:effectLst/>
                        </a:rPr>
                        <a:t>年</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tc>
                  <a:txBody>
                    <a:bodyPr/>
                    <a:lstStyle/>
                    <a:p>
                      <a:pPr algn="ctr" fontAlgn="b"/>
                      <a:r>
                        <a:rPr lang="en-US" altLang="zh-CN" sz="1600" u="none" strike="noStrike" dirty="0">
                          <a:effectLst/>
                        </a:rPr>
                        <a:t>1</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extLst>
                  <a:ext uri="{0D108BD9-81ED-4DB2-BD59-A6C34878D82A}">
                    <a16:rowId xmlns:a16="http://schemas.microsoft.com/office/drawing/2014/main" val="863101003"/>
                  </a:ext>
                </a:extLst>
              </a:tr>
              <a:tr h="237432">
                <a:tc>
                  <a:txBody>
                    <a:bodyPr/>
                    <a:lstStyle/>
                    <a:p>
                      <a:pPr algn="ctr" fontAlgn="b"/>
                      <a:r>
                        <a:rPr lang="en-US" altLang="zh-CN" sz="1600" u="none" strike="noStrike">
                          <a:effectLst/>
                        </a:rPr>
                        <a:t>2021</a:t>
                      </a:r>
                      <a:r>
                        <a:rPr lang="zh-CN" altLang="en-US" sz="1600" u="none" strike="noStrike">
                          <a:effectLst/>
                        </a:rPr>
                        <a:t>年</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tc>
                  <a:txBody>
                    <a:bodyPr/>
                    <a:lstStyle/>
                    <a:p>
                      <a:pPr algn="ctr" fontAlgn="b"/>
                      <a:r>
                        <a:rPr lang="en-US" altLang="zh-CN" sz="1600" u="none" strike="noStrike" dirty="0">
                          <a:effectLst/>
                        </a:rPr>
                        <a:t>1</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extLst>
                  <a:ext uri="{0D108BD9-81ED-4DB2-BD59-A6C34878D82A}">
                    <a16:rowId xmlns:a16="http://schemas.microsoft.com/office/drawing/2014/main" val="1180810938"/>
                  </a:ext>
                </a:extLst>
              </a:tr>
              <a:tr h="237432">
                <a:tc>
                  <a:txBody>
                    <a:bodyPr/>
                    <a:lstStyle/>
                    <a:p>
                      <a:pPr algn="ctr" fontAlgn="b"/>
                      <a:r>
                        <a:rPr lang="zh-CN" altLang="en-US" sz="1600" u="none" strike="noStrike" dirty="0">
                          <a:effectLst/>
                        </a:rPr>
                        <a:t>总计</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tc>
                  <a:txBody>
                    <a:bodyPr/>
                    <a:lstStyle/>
                    <a:p>
                      <a:pPr algn="ctr" fontAlgn="b"/>
                      <a:r>
                        <a:rPr lang="en-US" altLang="zh-CN" sz="1600" u="none" strike="noStrike" dirty="0">
                          <a:effectLst/>
                        </a:rPr>
                        <a:t>10</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extLst>
                  <a:ext uri="{0D108BD9-81ED-4DB2-BD59-A6C34878D82A}">
                    <a16:rowId xmlns:a16="http://schemas.microsoft.com/office/drawing/2014/main" val="3989200711"/>
                  </a:ext>
                </a:extLst>
              </a:tr>
            </a:tbl>
          </a:graphicData>
        </a:graphic>
      </p:graphicFrame>
    </p:spTree>
    <p:custDataLst>
      <p:tags r:id="rId1"/>
    </p:custDataLst>
    <p:extLst>
      <p:ext uri="{BB962C8B-B14F-4D97-AF65-F5344CB8AC3E}">
        <p14:creationId xmlns:p14="http://schemas.microsoft.com/office/powerpoint/2010/main" val="3965562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5B8AC69B-D13A-4A38-AB0F-57564C91D939}"/>
              </a:ext>
            </a:extLst>
          </p:cNvPr>
          <p:cNvCxnSpPr/>
          <p:nvPr/>
        </p:nvCxnSpPr>
        <p:spPr>
          <a:xfrm>
            <a:off x="404949" y="796833"/>
            <a:ext cx="11220994"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文本框 6">
            <a:extLst>
              <a:ext uri="{FF2B5EF4-FFF2-40B4-BE49-F238E27FC236}">
                <a16:creationId xmlns:a16="http://schemas.microsoft.com/office/drawing/2014/main" id="{D198100D-B4F1-4EB4-A4AE-DDDD7BD11A77}"/>
              </a:ext>
            </a:extLst>
          </p:cNvPr>
          <p:cNvSpPr txBox="1"/>
          <p:nvPr/>
        </p:nvSpPr>
        <p:spPr>
          <a:xfrm>
            <a:off x="404949" y="287551"/>
            <a:ext cx="4488729" cy="400110"/>
          </a:xfrm>
          <a:prstGeom prst="rect">
            <a:avLst/>
          </a:prstGeom>
          <a:noFill/>
        </p:spPr>
        <p:txBody>
          <a:bodyPr wrap="none" rtlCol="0">
            <a:spAutoFit/>
          </a:bodyPr>
          <a:lstStyle/>
          <a:p>
            <a:r>
              <a:rPr lang="en-US" altLang="zh-CN" sz="2000" dirty="0"/>
              <a:t>3</a:t>
            </a:r>
            <a:r>
              <a:rPr lang="zh-CN" altLang="en-US" sz="2000" dirty="0"/>
              <a:t>、</a:t>
            </a:r>
            <a:r>
              <a:rPr lang="en-US" altLang="zh-CN" sz="2000" dirty="0"/>
              <a:t>CSTP</a:t>
            </a:r>
            <a:r>
              <a:rPr lang="zh-CN" altLang="en-US" sz="2000" dirty="0"/>
              <a:t>报表实际下载接口用户数统计</a:t>
            </a:r>
            <a:endParaRPr lang="en-US" altLang="zh-CN" sz="2000" dirty="0"/>
          </a:p>
        </p:txBody>
      </p:sp>
      <p:graphicFrame>
        <p:nvGraphicFramePr>
          <p:cNvPr id="5" name="图表 4">
            <a:extLst>
              <a:ext uri="{FF2B5EF4-FFF2-40B4-BE49-F238E27FC236}">
                <a16:creationId xmlns:a16="http://schemas.microsoft.com/office/drawing/2014/main" id="{035CBAB2-2644-413C-B557-F1DAAC60F80B}"/>
              </a:ext>
            </a:extLst>
          </p:cNvPr>
          <p:cNvGraphicFramePr>
            <a:graphicFrameLocks/>
          </p:cNvGraphicFramePr>
          <p:nvPr>
            <p:extLst>
              <p:ext uri="{D42A27DB-BD31-4B8C-83A1-F6EECF244321}">
                <p14:modId xmlns:p14="http://schemas.microsoft.com/office/powerpoint/2010/main" val="1063286628"/>
              </p:ext>
            </p:extLst>
          </p:nvPr>
        </p:nvGraphicFramePr>
        <p:xfrm>
          <a:off x="667512" y="996695"/>
          <a:ext cx="10506456" cy="4361683"/>
        </p:xfrm>
        <a:graphic>
          <a:graphicData uri="http://schemas.openxmlformats.org/drawingml/2006/chart">
            <c:chart xmlns:c="http://schemas.openxmlformats.org/drawingml/2006/chart" xmlns:r="http://schemas.openxmlformats.org/officeDocument/2006/relationships" r:id="rId4"/>
          </a:graphicData>
        </a:graphic>
      </p:graphicFrame>
    </p:spTree>
    <p:custDataLst>
      <p:tags r:id="rId1"/>
    </p:custDataLst>
    <p:extLst>
      <p:ext uri="{BB962C8B-B14F-4D97-AF65-F5344CB8AC3E}">
        <p14:creationId xmlns:p14="http://schemas.microsoft.com/office/powerpoint/2010/main" val="25522335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5B8AC69B-D13A-4A38-AB0F-57564C91D939}"/>
              </a:ext>
            </a:extLst>
          </p:cNvPr>
          <p:cNvCxnSpPr/>
          <p:nvPr/>
        </p:nvCxnSpPr>
        <p:spPr>
          <a:xfrm>
            <a:off x="404949" y="796833"/>
            <a:ext cx="11220994"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文本框 6">
            <a:extLst>
              <a:ext uri="{FF2B5EF4-FFF2-40B4-BE49-F238E27FC236}">
                <a16:creationId xmlns:a16="http://schemas.microsoft.com/office/drawing/2014/main" id="{D198100D-B4F1-4EB4-A4AE-DDDD7BD11A77}"/>
              </a:ext>
            </a:extLst>
          </p:cNvPr>
          <p:cNvSpPr txBox="1"/>
          <p:nvPr/>
        </p:nvSpPr>
        <p:spPr>
          <a:xfrm>
            <a:off x="404949" y="287551"/>
            <a:ext cx="3719288" cy="400110"/>
          </a:xfrm>
          <a:prstGeom prst="rect">
            <a:avLst/>
          </a:prstGeom>
          <a:noFill/>
        </p:spPr>
        <p:txBody>
          <a:bodyPr wrap="none" rtlCol="0">
            <a:spAutoFit/>
          </a:bodyPr>
          <a:lstStyle/>
          <a:p>
            <a:r>
              <a:rPr lang="en-US" altLang="zh-CN" sz="2000" dirty="0"/>
              <a:t>4</a:t>
            </a:r>
            <a:r>
              <a:rPr lang="zh-CN" altLang="en-US" sz="2000" dirty="0"/>
              <a:t>、</a:t>
            </a:r>
            <a:r>
              <a:rPr lang="en-US" altLang="zh-CN" sz="2000" dirty="0"/>
              <a:t>CSTP</a:t>
            </a:r>
            <a:r>
              <a:rPr lang="zh-CN" altLang="en-US" sz="2000" dirty="0"/>
              <a:t>报表单日下载次数统计</a:t>
            </a:r>
            <a:endParaRPr lang="en-US" altLang="zh-CN" sz="2000" dirty="0"/>
          </a:p>
        </p:txBody>
      </p:sp>
      <p:graphicFrame>
        <p:nvGraphicFramePr>
          <p:cNvPr id="2" name="表格 1">
            <a:extLst>
              <a:ext uri="{FF2B5EF4-FFF2-40B4-BE49-F238E27FC236}">
                <a16:creationId xmlns:a16="http://schemas.microsoft.com/office/drawing/2014/main" id="{AE957FF5-F248-4566-900C-1FD150F90E0B}"/>
              </a:ext>
            </a:extLst>
          </p:cNvPr>
          <p:cNvGraphicFramePr>
            <a:graphicFrameLocks noGrp="1"/>
          </p:cNvGraphicFramePr>
          <p:nvPr>
            <p:extLst>
              <p:ext uri="{D42A27DB-BD31-4B8C-83A1-F6EECF244321}">
                <p14:modId xmlns:p14="http://schemas.microsoft.com/office/powerpoint/2010/main" val="3430261192"/>
              </p:ext>
            </p:extLst>
          </p:nvPr>
        </p:nvGraphicFramePr>
        <p:xfrm>
          <a:off x="1060704" y="1162811"/>
          <a:ext cx="9628631" cy="4124446"/>
        </p:xfrm>
        <a:graphic>
          <a:graphicData uri="http://schemas.openxmlformats.org/drawingml/2006/table">
            <a:tbl>
              <a:tblPr>
                <a:tableStyleId>{5940675A-B579-460E-94D1-54222C63F5DA}</a:tableStyleId>
              </a:tblPr>
              <a:tblGrid>
                <a:gridCol w="2762185">
                  <a:extLst>
                    <a:ext uri="{9D8B030D-6E8A-4147-A177-3AD203B41FA5}">
                      <a16:colId xmlns:a16="http://schemas.microsoft.com/office/drawing/2014/main" val="1239767870"/>
                    </a:ext>
                  </a:extLst>
                </a:gridCol>
                <a:gridCol w="1576162">
                  <a:extLst>
                    <a:ext uri="{9D8B030D-6E8A-4147-A177-3AD203B41FA5}">
                      <a16:colId xmlns:a16="http://schemas.microsoft.com/office/drawing/2014/main" val="1947001632"/>
                    </a:ext>
                  </a:extLst>
                </a:gridCol>
                <a:gridCol w="1763428">
                  <a:extLst>
                    <a:ext uri="{9D8B030D-6E8A-4147-A177-3AD203B41FA5}">
                      <a16:colId xmlns:a16="http://schemas.microsoft.com/office/drawing/2014/main" val="483869926"/>
                    </a:ext>
                  </a:extLst>
                </a:gridCol>
                <a:gridCol w="1763428">
                  <a:extLst>
                    <a:ext uri="{9D8B030D-6E8A-4147-A177-3AD203B41FA5}">
                      <a16:colId xmlns:a16="http://schemas.microsoft.com/office/drawing/2014/main" val="1895996143"/>
                    </a:ext>
                  </a:extLst>
                </a:gridCol>
                <a:gridCol w="1763428">
                  <a:extLst>
                    <a:ext uri="{9D8B030D-6E8A-4147-A177-3AD203B41FA5}">
                      <a16:colId xmlns:a16="http://schemas.microsoft.com/office/drawing/2014/main" val="47893569"/>
                    </a:ext>
                  </a:extLst>
                </a:gridCol>
              </a:tblGrid>
              <a:tr h="221190">
                <a:tc>
                  <a:txBody>
                    <a:bodyPr/>
                    <a:lstStyle/>
                    <a:p>
                      <a:pPr algn="l" fontAlgn="ctr"/>
                      <a:r>
                        <a:rPr lang="zh-CN" altLang="en-US" sz="1600" u="none" strike="noStrike" dirty="0">
                          <a:effectLst/>
                          <a:latin typeface="微软雅黑" panose="020B0503020204020204" pitchFamily="34" charset="-122"/>
                          <a:ea typeface="微软雅黑" panose="020B0503020204020204" pitchFamily="34" charset="-122"/>
                        </a:rPr>
                        <a:t>下载日期</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US" altLang="zh-CN" sz="1600" u="none" strike="noStrike" dirty="0">
                          <a:effectLst/>
                          <a:latin typeface="微软雅黑" panose="020B0503020204020204" pitchFamily="34" charset="-122"/>
                          <a:ea typeface="微软雅黑" panose="020B0503020204020204" pitchFamily="34" charset="-122"/>
                        </a:rPr>
                        <a:t>2021/2/18</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extLst>
                  <a:ext uri="{0D108BD9-81ED-4DB2-BD59-A6C34878D82A}">
                    <a16:rowId xmlns:a16="http://schemas.microsoft.com/office/drawing/2014/main" val="3714382652"/>
                  </a:ext>
                </a:extLst>
              </a:tr>
              <a:tr h="435988">
                <a:tc>
                  <a:txBody>
                    <a:bodyPr/>
                    <a:lstStyle/>
                    <a:p>
                      <a:pPr algn="l" fontAlgn="ctr"/>
                      <a:r>
                        <a:rPr lang="zh-CN" altLang="en-US" sz="1600" u="none" strike="noStrike">
                          <a:effectLst/>
                          <a:latin typeface="微软雅黑" panose="020B0503020204020204" pitchFamily="34" charset="-122"/>
                          <a:ea typeface="微软雅黑" panose="020B0503020204020204" pitchFamily="34" charset="-122"/>
                        </a:rPr>
                        <a:t>报表名称</a:t>
                      </a:r>
                      <a:endParaRPr lang="zh-CN" altLang="en-US" sz="1600" b="1"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zh-CN" altLang="en-US" sz="1600" u="none" strike="noStrike" dirty="0">
                          <a:effectLst/>
                          <a:latin typeface="微软雅黑" panose="020B0503020204020204" pitchFamily="34" charset="-122"/>
                          <a:ea typeface="微软雅黑" panose="020B0503020204020204" pitchFamily="34" charset="-122"/>
                        </a:rPr>
                        <a:t>求和项</a:t>
                      </a:r>
                      <a:r>
                        <a:rPr lang="en-US" altLang="zh-CN" sz="1600" u="none" strike="noStrike" dirty="0">
                          <a:effectLst/>
                          <a:latin typeface="微软雅黑" panose="020B0503020204020204" pitchFamily="34" charset="-122"/>
                          <a:ea typeface="微软雅黑" panose="020B0503020204020204" pitchFamily="34" charset="-122"/>
                        </a:rPr>
                        <a:t>:</a:t>
                      </a:r>
                      <a:r>
                        <a:rPr lang="zh-CN" altLang="en-US" sz="1600" u="none" strike="noStrike" dirty="0">
                          <a:effectLst/>
                          <a:latin typeface="微软雅黑" panose="020B0503020204020204" pitchFamily="34" charset="-122"/>
                          <a:ea typeface="微软雅黑" panose="020B0503020204020204" pitchFamily="34" charset="-122"/>
                        </a:rPr>
                        <a:t>下载次数</a:t>
                      </a:r>
                      <a:endParaRPr lang="zh-CN" altLang="en-US" sz="16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zh-CN" altLang="en-US" sz="1600" u="none" strike="noStrike" dirty="0">
                          <a:effectLst/>
                          <a:latin typeface="微软雅黑" panose="020B0503020204020204" pitchFamily="34" charset="-122"/>
                          <a:ea typeface="微软雅黑" panose="020B0503020204020204" pitchFamily="34" charset="-122"/>
                        </a:rPr>
                        <a:t>最大值项</a:t>
                      </a:r>
                      <a:r>
                        <a:rPr lang="en-US" altLang="zh-CN" sz="1600" u="none" strike="noStrike" dirty="0">
                          <a:effectLst/>
                          <a:latin typeface="微软雅黑" panose="020B0503020204020204" pitchFamily="34" charset="-122"/>
                          <a:ea typeface="微软雅黑" panose="020B0503020204020204" pitchFamily="34" charset="-122"/>
                        </a:rPr>
                        <a:t>:</a:t>
                      </a:r>
                      <a:r>
                        <a:rPr lang="zh-CN" altLang="en-US" sz="1600" u="none" strike="noStrike" dirty="0">
                          <a:effectLst/>
                          <a:latin typeface="微软雅黑" panose="020B0503020204020204" pitchFamily="34" charset="-122"/>
                          <a:ea typeface="微软雅黑" panose="020B0503020204020204" pitchFamily="34" charset="-122"/>
                        </a:rPr>
                        <a:t>下载次数</a:t>
                      </a:r>
                      <a:endParaRPr lang="zh-CN" altLang="en-US" sz="16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最小值项</a:t>
                      </a:r>
                      <a:r>
                        <a:rPr lang="en-US" altLang="zh-CN" sz="1600" u="none" strike="noStrike">
                          <a:effectLst/>
                          <a:latin typeface="微软雅黑" panose="020B0503020204020204" pitchFamily="34" charset="-122"/>
                          <a:ea typeface="微软雅黑" panose="020B0503020204020204" pitchFamily="34" charset="-122"/>
                        </a:rPr>
                        <a:t>:</a:t>
                      </a:r>
                      <a:r>
                        <a:rPr lang="zh-CN" altLang="en-US" sz="1600" u="none" strike="noStrike">
                          <a:effectLst/>
                          <a:latin typeface="微软雅黑" panose="020B0503020204020204" pitchFamily="34" charset="-122"/>
                          <a:ea typeface="微软雅黑" panose="020B0503020204020204" pitchFamily="34" charset="-122"/>
                        </a:rPr>
                        <a:t>下载次数</a:t>
                      </a:r>
                      <a:endParaRPr lang="zh-CN" altLang="en-US" sz="1600" b="1"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平均值项</a:t>
                      </a:r>
                      <a:r>
                        <a:rPr lang="en-US" altLang="zh-CN" sz="1600" u="none" strike="noStrike">
                          <a:effectLst/>
                          <a:latin typeface="微软雅黑" panose="020B0503020204020204" pitchFamily="34" charset="-122"/>
                          <a:ea typeface="微软雅黑" panose="020B0503020204020204" pitchFamily="34" charset="-122"/>
                        </a:rPr>
                        <a:t>:</a:t>
                      </a:r>
                      <a:r>
                        <a:rPr lang="zh-CN" altLang="en-US" sz="1600" u="none" strike="noStrike">
                          <a:effectLst/>
                          <a:latin typeface="微软雅黑" panose="020B0503020204020204" pitchFamily="34" charset="-122"/>
                          <a:ea typeface="微软雅黑" panose="020B0503020204020204" pitchFamily="34" charset="-122"/>
                        </a:rPr>
                        <a:t>下载次数</a:t>
                      </a:r>
                      <a:endParaRPr lang="zh-CN" altLang="en-US" sz="1600" b="1"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extLst>
                  <a:ext uri="{0D108BD9-81ED-4DB2-BD59-A6C34878D82A}">
                    <a16:rowId xmlns:a16="http://schemas.microsoft.com/office/drawing/2014/main" val="39445784"/>
                  </a:ext>
                </a:extLst>
              </a:tr>
              <a:tr h="221190">
                <a:tc>
                  <a:txBody>
                    <a:bodyPr/>
                    <a:lstStyle/>
                    <a:p>
                      <a:pPr algn="l" fontAlgn="ctr"/>
                      <a:r>
                        <a:rPr lang="en-US" sz="1600" u="none" strike="noStrike">
                          <a:effectLst/>
                          <a:latin typeface="微软雅黑" panose="020B0503020204020204" pitchFamily="34" charset="-122"/>
                          <a:ea typeface="微软雅黑" panose="020B0503020204020204" pitchFamily="34" charset="-122"/>
                        </a:rPr>
                        <a:t>BasicBenchmark.xlsx</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25906</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US" altLang="zh-CN" sz="1600" u="none" strike="noStrike" dirty="0">
                          <a:solidFill>
                            <a:schemeClr val="accent1"/>
                          </a:solidFill>
                          <a:effectLst/>
                          <a:latin typeface="微软雅黑" panose="020B0503020204020204" pitchFamily="34" charset="-122"/>
                          <a:ea typeface="微软雅黑" panose="020B0503020204020204" pitchFamily="34" charset="-122"/>
                        </a:rPr>
                        <a:t>2181</a:t>
                      </a:r>
                      <a:endParaRPr lang="en-US" altLang="zh-CN" sz="1600" b="0" i="0" u="none" strike="noStrike" dirty="0">
                        <a:solidFill>
                          <a:schemeClr val="accent1"/>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5</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332</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extLst>
                  <a:ext uri="{0D108BD9-81ED-4DB2-BD59-A6C34878D82A}">
                    <a16:rowId xmlns:a16="http://schemas.microsoft.com/office/drawing/2014/main" val="2454672200"/>
                  </a:ext>
                </a:extLst>
              </a:tr>
              <a:tr h="221190">
                <a:tc>
                  <a:txBody>
                    <a:bodyPr/>
                    <a:lstStyle/>
                    <a:p>
                      <a:pPr algn="l" fontAlgn="ctr"/>
                      <a:r>
                        <a:rPr lang="en-US" sz="1600" u="none" strike="noStrike">
                          <a:effectLst/>
                          <a:latin typeface="微软雅黑" panose="020B0503020204020204" pitchFamily="34" charset="-122"/>
                          <a:ea typeface="微软雅黑" panose="020B0503020204020204" pitchFamily="34" charset="-122"/>
                        </a:rPr>
                        <a:t>BasicEtyData.xlsx</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21712</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US" altLang="zh-CN" sz="1600" u="none" strike="noStrike" dirty="0">
                          <a:solidFill>
                            <a:schemeClr val="accent1"/>
                          </a:solidFill>
                          <a:effectLst/>
                          <a:latin typeface="微软雅黑" panose="020B0503020204020204" pitchFamily="34" charset="-122"/>
                          <a:ea typeface="微软雅黑" panose="020B0503020204020204" pitchFamily="34" charset="-122"/>
                        </a:rPr>
                        <a:t>2181</a:t>
                      </a:r>
                      <a:endParaRPr lang="en-US" altLang="zh-CN" sz="1600" b="0" i="0" u="none" strike="noStrike" dirty="0">
                        <a:solidFill>
                          <a:schemeClr val="accent1"/>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5</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410</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extLst>
                  <a:ext uri="{0D108BD9-81ED-4DB2-BD59-A6C34878D82A}">
                    <a16:rowId xmlns:a16="http://schemas.microsoft.com/office/drawing/2014/main" val="1665753957"/>
                  </a:ext>
                </a:extLst>
              </a:tr>
              <a:tr h="221190">
                <a:tc>
                  <a:txBody>
                    <a:bodyPr/>
                    <a:lstStyle/>
                    <a:p>
                      <a:pPr algn="l" fontAlgn="ctr"/>
                      <a:r>
                        <a:rPr lang="en-US" sz="1600" u="none" strike="noStrike">
                          <a:effectLst/>
                          <a:latin typeface="微软雅黑" panose="020B0503020204020204" pitchFamily="34" charset="-122"/>
                          <a:ea typeface="微软雅黑" panose="020B0503020204020204" pitchFamily="34" charset="-122"/>
                        </a:rPr>
                        <a:t>BasicHoliday.xlsx</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2142</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US" altLang="zh-CN" sz="1600" u="none" strike="noStrike" dirty="0">
                          <a:solidFill>
                            <a:schemeClr val="accent1"/>
                          </a:solidFill>
                          <a:effectLst/>
                          <a:latin typeface="微软雅黑" panose="020B0503020204020204" pitchFamily="34" charset="-122"/>
                          <a:ea typeface="微软雅黑" panose="020B0503020204020204" pitchFamily="34" charset="-122"/>
                        </a:rPr>
                        <a:t>630</a:t>
                      </a:r>
                      <a:endParaRPr lang="en-US" altLang="zh-CN" sz="1600" b="0" i="0" u="none" strike="noStrike" dirty="0">
                        <a:solidFill>
                          <a:schemeClr val="accent1"/>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1</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48</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extLst>
                  <a:ext uri="{0D108BD9-81ED-4DB2-BD59-A6C34878D82A}">
                    <a16:rowId xmlns:a16="http://schemas.microsoft.com/office/drawing/2014/main" val="2833850552"/>
                  </a:ext>
                </a:extLst>
              </a:tr>
              <a:tr h="221190">
                <a:tc>
                  <a:txBody>
                    <a:bodyPr/>
                    <a:lstStyle/>
                    <a:p>
                      <a:pPr algn="l" fontAlgn="ctr"/>
                      <a:r>
                        <a:rPr lang="en-US" sz="1600" u="none" strike="noStrike">
                          <a:effectLst/>
                          <a:latin typeface="微软雅黑" panose="020B0503020204020204" pitchFamily="34" charset="-122"/>
                          <a:ea typeface="微软雅黑" panose="020B0503020204020204" pitchFamily="34" charset="-122"/>
                        </a:rPr>
                        <a:t>BasicLimit.xlsx</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25975</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US" altLang="zh-CN" sz="1600" u="none" strike="noStrike" dirty="0">
                          <a:solidFill>
                            <a:schemeClr val="accent1"/>
                          </a:solidFill>
                          <a:effectLst/>
                          <a:latin typeface="微软雅黑" panose="020B0503020204020204" pitchFamily="34" charset="-122"/>
                          <a:ea typeface="微软雅黑" panose="020B0503020204020204" pitchFamily="34" charset="-122"/>
                        </a:rPr>
                        <a:t>2185</a:t>
                      </a:r>
                      <a:endParaRPr lang="en-US" altLang="zh-CN" sz="1600" b="0" i="0" u="none" strike="noStrike" dirty="0">
                        <a:solidFill>
                          <a:schemeClr val="accent1"/>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5</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333</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extLst>
                  <a:ext uri="{0D108BD9-81ED-4DB2-BD59-A6C34878D82A}">
                    <a16:rowId xmlns:a16="http://schemas.microsoft.com/office/drawing/2014/main" val="2307059938"/>
                  </a:ext>
                </a:extLst>
              </a:tr>
              <a:tr h="221190">
                <a:tc>
                  <a:txBody>
                    <a:bodyPr/>
                    <a:lstStyle/>
                    <a:p>
                      <a:pPr algn="l" fontAlgn="ctr"/>
                      <a:r>
                        <a:rPr lang="en-US" sz="1600" u="none" strike="noStrike">
                          <a:effectLst/>
                          <a:latin typeface="微软雅黑" panose="020B0503020204020204" pitchFamily="34" charset="-122"/>
                          <a:ea typeface="微软雅黑" panose="020B0503020204020204" pitchFamily="34" charset="-122"/>
                        </a:rPr>
                        <a:t>BasicProd.xlsx</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92</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4</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US" altLang="zh-CN" sz="1600" u="none" strike="noStrike" dirty="0">
                          <a:effectLst/>
                          <a:latin typeface="微软雅黑" panose="020B0503020204020204" pitchFamily="34" charset="-122"/>
                          <a:ea typeface="微软雅黑" panose="020B0503020204020204" pitchFamily="34" charset="-122"/>
                        </a:rPr>
                        <a:t>1</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2</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extLst>
                  <a:ext uri="{0D108BD9-81ED-4DB2-BD59-A6C34878D82A}">
                    <a16:rowId xmlns:a16="http://schemas.microsoft.com/office/drawing/2014/main" val="189483421"/>
                  </a:ext>
                </a:extLst>
              </a:tr>
              <a:tr h="221190">
                <a:tc>
                  <a:txBody>
                    <a:bodyPr/>
                    <a:lstStyle/>
                    <a:p>
                      <a:pPr algn="l" fontAlgn="ctr"/>
                      <a:r>
                        <a:rPr lang="en-US" sz="1600" u="none" strike="noStrike">
                          <a:effectLst/>
                          <a:latin typeface="微软雅黑" panose="020B0503020204020204" pitchFamily="34" charset="-122"/>
                          <a:ea typeface="微软雅黑" panose="020B0503020204020204" pitchFamily="34" charset="-122"/>
                        </a:rPr>
                        <a:t>BasicTProduct.xlsx</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21682</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US" altLang="zh-CN" sz="1600" u="none" strike="noStrike" dirty="0">
                          <a:solidFill>
                            <a:schemeClr val="accent1"/>
                          </a:solidFill>
                          <a:effectLst/>
                          <a:latin typeface="微软雅黑" panose="020B0503020204020204" pitchFamily="34" charset="-122"/>
                          <a:ea typeface="微软雅黑" panose="020B0503020204020204" pitchFamily="34" charset="-122"/>
                        </a:rPr>
                        <a:t>2181</a:t>
                      </a:r>
                      <a:endParaRPr lang="en-US" altLang="zh-CN" sz="1600" b="0" i="0" u="none" strike="noStrike" dirty="0">
                        <a:solidFill>
                          <a:schemeClr val="accent1"/>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US" altLang="zh-CN" sz="1600" u="none" strike="noStrike" dirty="0">
                          <a:effectLst/>
                          <a:latin typeface="微软雅黑" panose="020B0503020204020204" pitchFamily="34" charset="-122"/>
                          <a:ea typeface="微软雅黑" panose="020B0503020204020204" pitchFamily="34" charset="-122"/>
                        </a:rPr>
                        <a:t>5</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402</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extLst>
                  <a:ext uri="{0D108BD9-81ED-4DB2-BD59-A6C34878D82A}">
                    <a16:rowId xmlns:a16="http://schemas.microsoft.com/office/drawing/2014/main" val="1876559345"/>
                  </a:ext>
                </a:extLst>
              </a:tr>
              <a:tr h="221190">
                <a:tc>
                  <a:txBody>
                    <a:bodyPr/>
                    <a:lstStyle/>
                    <a:p>
                      <a:pPr algn="l" fontAlgn="ctr"/>
                      <a:r>
                        <a:rPr lang="en-US" sz="1600" u="none" strike="noStrike">
                          <a:effectLst/>
                          <a:latin typeface="微软雅黑" panose="020B0503020204020204" pitchFamily="34" charset="-122"/>
                          <a:ea typeface="微软雅黑" panose="020B0503020204020204" pitchFamily="34" charset="-122"/>
                        </a:rPr>
                        <a:t>BasicTraderInfo.xlsx</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97</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4</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US" altLang="zh-CN" sz="1600" u="none" strike="noStrike" dirty="0">
                          <a:effectLst/>
                          <a:latin typeface="微软雅黑" panose="020B0503020204020204" pitchFamily="34" charset="-122"/>
                          <a:ea typeface="微软雅黑" panose="020B0503020204020204" pitchFamily="34" charset="-122"/>
                        </a:rPr>
                        <a:t>1</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2</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extLst>
                  <a:ext uri="{0D108BD9-81ED-4DB2-BD59-A6C34878D82A}">
                    <a16:rowId xmlns:a16="http://schemas.microsoft.com/office/drawing/2014/main" val="400272888"/>
                  </a:ext>
                </a:extLst>
              </a:tr>
              <a:tr h="221190">
                <a:tc>
                  <a:txBody>
                    <a:bodyPr/>
                    <a:lstStyle/>
                    <a:p>
                      <a:pPr algn="l" fontAlgn="ctr"/>
                      <a:r>
                        <a:rPr lang="en-US" sz="1600" u="none" strike="noStrike">
                          <a:effectLst/>
                          <a:latin typeface="微软雅黑" panose="020B0503020204020204" pitchFamily="34" charset="-122"/>
                          <a:ea typeface="微软雅黑" panose="020B0503020204020204" pitchFamily="34" charset="-122"/>
                        </a:rPr>
                        <a:t>CFAETraderInfo.xlsx</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5</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5</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US" altLang="zh-CN" sz="1600" u="none" strike="noStrike" dirty="0">
                          <a:effectLst/>
                          <a:latin typeface="微软雅黑" panose="020B0503020204020204" pitchFamily="34" charset="-122"/>
                          <a:ea typeface="微软雅黑" panose="020B0503020204020204" pitchFamily="34" charset="-122"/>
                        </a:rPr>
                        <a:t>5</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5</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extLst>
                  <a:ext uri="{0D108BD9-81ED-4DB2-BD59-A6C34878D82A}">
                    <a16:rowId xmlns:a16="http://schemas.microsoft.com/office/drawing/2014/main" val="291606967"/>
                  </a:ext>
                </a:extLst>
              </a:tr>
              <a:tr h="221190">
                <a:tc>
                  <a:txBody>
                    <a:bodyPr/>
                    <a:lstStyle/>
                    <a:p>
                      <a:pPr algn="l" fontAlgn="ctr"/>
                      <a:r>
                        <a:rPr lang="en-US" sz="1600" u="none" strike="noStrike">
                          <a:effectLst/>
                          <a:latin typeface="微软雅黑" panose="020B0503020204020204" pitchFamily="34" charset="-122"/>
                          <a:ea typeface="微软雅黑" panose="020B0503020204020204" pitchFamily="34" charset="-122"/>
                        </a:rPr>
                        <a:t>CMU</a:t>
                      </a:r>
                      <a:r>
                        <a:rPr lang="zh-CN" altLang="en-US" sz="1600" u="none" strike="noStrike">
                          <a:effectLst/>
                          <a:latin typeface="微软雅黑" panose="020B0503020204020204" pitchFamily="34" charset="-122"/>
                          <a:ea typeface="微软雅黑" panose="020B0503020204020204" pitchFamily="34" charset="-122"/>
                        </a:rPr>
                        <a:t>账户信息</a:t>
                      </a:r>
                      <a:r>
                        <a:rPr lang="en-US" altLang="zh-CN" sz="1600" u="none" strike="noStrike">
                          <a:effectLst/>
                          <a:latin typeface="微软雅黑" panose="020B0503020204020204" pitchFamily="34" charset="-122"/>
                          <a:ea typeface="微软雅黑" panose="020B0503020204020204" pitchFamily="34" charset="-122"/>
                        </a:rPr>
                        <a:t>.</a:t>
                      </a:r>
                      <a:r>
                        <a:rPr lang="en-US" sz="1600" u="none" strike="noStrike">
                          <a:effectLst/>
                          <a:latin typeface="微软雅黑" panose="020B0503020204020204" pitchFamily="34" charset="-122"/>
                          <a:ea typeface="微软雅黑" panose="020B0503020204020204" pitchFamily="34" charset="-122"/>
                        </a:rPr>
                        <a:t>xlsx</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17</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5</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US" altLang="zh-CN" sz="1600" u="none" strike="noStrike" dirty="0">
                          <a:effectLst/>
                          <a:latin typeface="微软雅黑" panose="020B0503020204020204" pitchFamily="34" charset="-122"/>
                          <a:ea typeface="微软雅黑" panose="020B0503020204020204" pitchFamily="34" charset="-122"/>
                        </a:rPr>
                        <a:t>4</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4</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extLst>
                  <a:ext uri="{0D108BD9-81ED-4DB2-BD59-A6C34878D82A}">
                    <a16:rowId xmlns:a16="http://schemas.microsoft.com/office/drawing/2014/main" val="3558963227"/>
                  </a:ext>
                </a:extLst>
              </a:tr>
              <a:tr h="435988">
                <a:tc>
                  <a:txBody>
                    <a:bodyPr/>
                    <a:lstStyle/>
                    <a:p>
                      <a:pPr algn="l" fontAlgn="ctr"/>
                      <a:r>
                        <a:rPr lang="en-US" sz="1600" u="none" strike="noStrike">
                          <a:effectLst/>
                          <a:latin typeface="微软雅黑" panose="020B0503020204020204" pitchFamily="34" charset="-122"/>
                          <a:ea typeface="微软雅黑" panose="020B0503020204020204" pitchFamily="34" charset="-122"/>
                        </a:rPr>
                        <a:t>OrgMasterSlaveRelation.xlsx</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93</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4</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US" altLang="zh-CN" sz="1600" u="none" strike="noStrike" dirty="0">
                          <a:effectLst/>
                          <a:latin typeface="微软雅黑" panose="020B0503020204020204" pitchFamily="34" charset="-122"/>
                          <a:ea typeface="微软雅黑" panose="020B0503020204020204" pitchFamily="34" charset="-122"/>
                        </a:rPr>
                        <a:t>1</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US" altLang="zh-CN" sz="1600" u="none" strike="noStrike" dirty="0">
                          <a:effectLst/>
                          <a:latin typeface="微软雅黑" panose="020B0503020204020204" pitchFamily="34" charset="-122"/>
                          <a:ea typeface="微软雅黑" panose="020B0503020204020204" pitchFamily="34" charset="-122"/>
                        </a:rPr>
                        <a:t>2</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extLst>
                  <a:ext uri="{0D108BD9-81ED-4DB2-BD59-A6C34878D82A}">
                    <a16:rowId xmlns:a16="http://schemas.microsoft.com/office/drawing/2014/main" val="1183820095"/>
                  </a:ext>
                </a:extLst>
              </a:tr>
              <a:tr h="221190">
                <a:tc>
                  <a:txBody>
                    <a:bodyPr/>
                    <a:lstStyle/>
                    <a:p>
                      <a:pPr algn="l" fontAlgn="ctr"/>
                      <a:r>
                        <a:rPr lang="en-US" sz="1600" u="none" strike="noStrike" dirty="0" err="1">
                          <a:effectLst/>
                          <a:latin typeface="微软雅黑" panose="020B0503020204020204" pitchFamily="34" charset="-122"/>
                          <a:ea typeface="微软雅黑" panose="020B0503020204020204" pitchFamily="34" charset="-122"/>
                        </a:rPr>
                        <a:t>RelatedFee</a:t>
                      </a:r>
                      <a:r>
                        <a:rPr lang="en-US" sz="1600" u="none" strike="noStrike" dirty="0">
                          <a:effectLst/>
                          <a:latin typeface="微软雅黑" panose="020B0503020204020204" pitchFamily="34" charset="-122"/>
                          <a:ea typeface="微软雅黑" panose="020B0503020204020204" pitchFamily="34" charset="-122"/>
                        </a:rPr>
                        <a:t>/*.xlsx</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628055</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US" altLang="zh-CN" sz="1600" u="none" strike="noStrike" dirty="0">
                          <a:solidFill>
                            <a:schemeClr val="accent1"/>
                          </a:solidFill>
                          <a:effectLst/>
                          <a:latin typeface="微软雅黑" panose="020B0503020204020204" pitchFamily="34" charset="-122"/>
                          <a:ea typeface="微软雅黑" panose="020B0503020204020204" pitchFamily="34" charset="-122"/>
                        </a:rPr>
                        <a:t>422</a:t>
                      </a:r>
                      <a:endParaRPr lang="en-US" altLang="zh-CN" sz="1600" b="0" i="0" u="none" strike="noStrike" dirty="0">
                        <a:solidFill>
                          <a:schemeClr val="accent1"/>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5</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US" altLang="zh-CN" sz="1600" u="none" strike="noStrike" dirty="0">
                          <a:effectLst/>
                          <a:latin typeface="微软雅黑" panose="020B0503020204020204" pitchFamily="34" charset="-122"/>
                          <a:ea typeface="微软雅黑" panose="020B0503020204020204" pitchFamily="34" charset="-122"/>
                        </a:rPr>
                        <a:t>53</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extLst>
                  <a:ext uri="{0D108BD9-81ED-4DB2-BD59-A6C34878D82A}">
                    <a16:rowId xmlns:a16="http://schemas.microsoft.com/office/drawing/2014/main" val="2056962287"/>
                  </a:ext>
                </a:extLst>
              </a:tr>
              <a:tr h="221190">
                <a:tc>
                  <a:txBody>
                    <a:bodyPr/>
                    <a:lstStyle/>
                    <a:p>
                      <a:pPr algn="l" fontAlgn="ctr"/>
                      <a:r>
                        <a:rPr lang="en-US" sz="1600" u="none" strike="noStrike">
                          <a:effectLst/>
                          <a:latin typeface="微软雅黑" panose="020B0503020204020204" pitchFamily="34" charset="-122"/>
                          <a:ea typeface="微软雅黑" panose="020B0503020204020204" pitchFamily="34" charset="-122"/>
                        </a:rPr>
                        <a:t>SelfFee.xlsx</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1367</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US" altLang="zh-CN" sz="1600" u="none" strike="noStrike" dirty="0">
                          <a:solidFill>
                            <a:schemeClr val="accent1"/>
                          </a:solidFill>
                          <a:effectLst/>
                          <a:latin typeface="微软雅黑" panose="020B0503020204020204" pitchFamily="34" charset="-122"/>
                          <a:ea typeface="微软雅黑" panose="020B0503020204020204" pitchFamily="34" charset="-122"/>
                        </a:rPr>
                        <a:t>309</a:t>
                      </a:r>
                      <a:endParaRPr lang="en-US" altLang="zh-CN" sz="1600" b="0" i="0" u="none" strike="noStrike" dirty="0">
                        <a:solidFill>
                          <a:schemeClr val="accent1"/>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5</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US" altLang="zh-CN" sz="1600" u="none" strike="noStrike" dirty="0">
                          <a:effectLst/>
                          <a:latin typeface="微软雅黑" panose="020B0503020204020204" pitchFamily="34" charset="-122"/>
                          <a:ea typeface="微软雅黑" panose="020B0503020204020204" pitchFamily="34" charset="-122"/>
                        </a:rPr>
                        <a:t>105</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extLst>
                  <a:ext uri="{0D108BD9-81ED-4DB2-BD59-A6C34878D82A}">
                    <a16:rowId xmlns:a16="http://schemas.microsoft.com/office/drawing/2014/main" val="1039632919"/>
                  </a:ext>
                </a:extLst>
              </a:tr>
              <a:tr h="221190">
                <a:tc>
                  <a:txBody>
                    <a:bodyPr/>
                    <a:lstStyle/>
                    <a:p>
                      <a:pPr algn="l" fontAlgn="ctr"/>
                      <a:r>
                        <a:rPr lang="zh-CN" altLang="en-US" sz="1600" u="none" strike="noStrike">
                          <a:effectLst/>
                          <a:latin typeface="微软雅黑" panose="020B0503020204020204" pitchFamily="34" charset="-122"/>
                          <a:ea typeface="微软雅黑" panose="020B0503020204020204" pitchFamily="34" charset="-122"/>
                        </a:rPr>
                        <a:t>总计</a:t>
                      </a:r>
                      <a:endParaRPr lang="zh-CN" altLang="en-US" sz="1600" b="1"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727143</a:t>
                      </a:r>
                      <a:endParaRPr lang="en-US" altLang="zh-CN" sz="1600" b="1"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2185</a:t>
                      </a:r>
                      <a:endParaRPr lang="en-US" altLang="zh-CN" sz="1600" b="1"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1</a:t>
                      </a:r>
                      <a:endParaRPr lang="en-US" altLang="zh-CN" sz="1600" b="1"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US" altLang="zh-CN" sz="1600" u="none" strike="noStrike" dirty="0">
                          <a:effectLst/>
                          <a:latin typeface="微软雅黑" panose="020B0503020204020204" pitchFamily="34" charset="-122"/>
                          <a:ea typeface="微软雅黑" panose="020B0503020204020204" pitchFamily="34" charset="-122"/>
                        </a:rPr>
                        <a:t>59</a:t>
                      </a:r>
                      <a:endParaRPr lang="en-US" altLang="zh-CN" sz="16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extLst>
                  <a:ext uri="{0D108BD9-81ED-4DB2-BD59-A6C34878D82A}">
                    <a16:rowId xmlns:a16="http://schemas.microsoft.com/office/drawing/2014/main" val="4042435026"/>
                  </a:ext>
                </a:extLst>
              </a:tr>
            </a:tbl>
          </a:graphicData>
        </a:graphic>
      </p:graphicFrame>
    </p:spTree>
    <p:custDataLst>
      <p:tags r:id="rId1"/>
    </p:custDataLst>
    <p:extLst>
      <p:ext uri="{BB962C8B-B14F-4D97-AF65-F5344CB8AC3E}">
        <p14:creationId xmlns:p14="http://schemas.microsoft.com/office/powerpoint/2010/main" val="210782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直接连接符 41">
            <a:extLst>
              <a:ext uri="{FF2B5EF4-FFF2-40B4-BE49-F238E27FC236}">
                <a16:creationId xmlns:a16="http://schemas.microsoft.com/office/drawing/2014/main" id="{F522803B-2A59-41B1-8043-ACD50CAFD3E4}"/>
              </a:ext>
            </a:extLst>
          </p:cNvPr>
          <p:cNvCxnSpPr/>
          <p:nvPr/>
        </p:nvCxnSpPr>
        <p:spPr>
          <a:xfrm>
            <a:off x="404949" y="796833"/>
            <a:ext cx="11220994" cy="0"/>
          </a:xfrm>
          <a:prstGeom prst="line">
            <a:avLst/>
          </a:prstGeom>
        </p:spPr>
        <p:style>
          <a:lnRef idx="3">
            <a:schemeClr val="accent1"/>
          </a:lnRef>
          <a:fillRef idx="0">
            <a:schemeClr val="accent1"/>
          </a:fillRef>
          <a:effectRef idx="2">
            <a:schemeClr val="accent1"/>
          </a:effectRef>
          <a:fontRef idx="minor">
            <a:schemeClr val="tx1"/>
          </a:fontRef>
        </p:style>
      </p:cxnSp>
      <p:sp>
        <p:nvSpPr>
          <p:cNvPr id="43" name="文本框 42">
            <a:extLst>
              <a:ext uri="{FF2B5EF4-FFF2-40B4-BE49-F238E27FC236}">
                <a16:creationId xmlns:a16="http://schemas.microsoft.com/office/drawing/2014/main" id="{324C309E-4E4B-4DF8-9140-A72786CE5096}"/>
              </a:ext>
            </a:extLst>
          </p:cNvPr>
          <p:cNvSpPr txBox="1"/>
          <p:nvPr/>
        </p:nvSpPr>
        <p:spPr>
          <a:xfrm>
            <a:off x="404949" y="287551"/>
            <a:ext cx="1723549"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本币接口概述</a:t>
            </a:r>
          </a:p>
        </p:txBody>
      </p:sp>
      <p:graphicFrame>
        <p:nvGraphicFramePr>
          <p:cNvPr id="44" name="表格 43">
            <a:extLst>
              <a:ext uri="{FF2B5EF4-FFF2-40B4-BE49-F238E27FC236}">
                <a16:creationId xmlns:a16="http://schemas.microsoft.com/office/drawing/2014/main" id="{B8F43480-CE5A-4C72-82D6-BF8277C01393}"/>
              </a:ext>
            </a:extLst>
          </p:cNvPr>
          <p:cNvGraphicFramePr>
            <a:graphicFrameLocks noGrp="1"/>
          </p:cNvGraphicFramePr>
          <p:nvPr>
            <p:extLst>
              <p:ext uri="{D42A27DB-BD31-4B8C-83A1-F6EECF244321}">
                <p14:modId xmlns:p14="http://schemas.microsoft.com/office/powerpoint/2010/main" val="1976169898"/>
              </p:ext>
            </p:extLst>
          </p:nvPr>
        </p:nvGraphicFramePr>
        <p:xfrm>
          <a:off x="1293812" y="1386839"/>
          <a:ext cx="9901057" cy="2512884"/>
        </p:xfrm>
        <a:graphic>
          <a:graphicData uri="http://schemas.openxmlformats.org/drawingml/2006/table">
            <a:tbl>
              <a:tblPr firstRow="1" firstCol="1" bandRow="1">
                <a:tableStyleId>{5940675A-B579-460E-94D1-54222C63F5DA}</a:tableStyleId>
              </a:tblPr>
              <a:tblGrid>
                <a:gridCol w="1789022">
                  <a:extLst>
                    <a:ext uri="{9D8B030D-6E8A-4147-A177-3AD203B41FA5}">
                      <a16:colId xmlns:a16="http://schemas.microsoft.com/office/drawing/2014/main" val="178704214"/>
                    </a:ext>
                  </a:extLst>
                </a:gridCol>
                <a:gridCol w="4728755">
                  <a:extLst>
                    <a:ext uri="{9D8B030D-6E8A-4147-A177-3AD203B41FA5}">
                      <a16:colId xmlns:a16="http://schemas.microsoft.com/office/drawing/2014/main" val="2921377027"/>
                    </a:ext>
                  </a:extLst>
                </a:gridCol>
                <a:gridCol w="3383280">
                  <a:extLst>
                    <a:ext uri="{9D8B030D-6E8A-4147-A177-3AD203B41FA5}">
                      <a16:colId xmlns:a16="http://schemas.microsoft.com/office/drawing/2014/main" val="3756723293"/>
                    </a:ext>
                  </a:extLst>
                </a:gridCol>
              </a:tblGrid>
              <a:tr h="350365">
                <a:tc>
                  <a:txBody>
                    <a:bodyPr/>
                    <a:lstStyle/>
                    <a:p>
                      <a:pPr algn="ctr"/>
                      <a:r>
                        <a:rPr lang="zh-CN" sz="1800" kern="100">
                          <a:effectLst/>
                        </a:rPr>
                        <a:t>接口类别</a:t>
                      </a:r>
                      <a:endParaRPr lang="zh-CN" sz="18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r>
                        <a:rPr lang="zh-CN" sz="1800" kern="100">
                          <a:effectLst/>
                        </a:rPr>
                        <a:t>接口</a:t>
                      </a:r>
                      <a:endParaRPr lang="zh-CN" sz="18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r>
                        <a:rPr lang="zh-CN" sz="1800" kern="100">
                          <a:effectLst/>
                        </a:rPr>
                        <a:t>说明</a:t>
                      </a:r>
                      <a:endParaRPr lang="zh-CN" sz="18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2074532678"/>
                  </a:ext>
                </a:extLst>
              </a:tr>
              <a:tr h="1131597">
                <a:tc rowSpan="2">
                  <a:txBody>
                    <a:bodyPr/>
                    <a:lstStyle/>
                    <a:p>
                      <a:pPr algn="ctr"/>
                      <a:r>
                        <a:rPr lang="zh-CN" sz="1800" kern="100" dirty="0">
                          <a:effectLst/>
                        </a:rPr>
                        <a:t>交易</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r>
                        <a:rPr lang="zh-CN" sz="1800" kern="100" dirty="0">
                          <a:effectLst/>
                        </a:rPr>
                        <a:t>新平台本币交易接口</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r>
                        <a:rPr lang="zh-CN" sz="1800" kern="100">
                          <a:effectLst/>
                        </a:rPr>
                        <a:t>提供对话报价、点击成交、请求报价、匿名点击等报价方式</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647310871"/>
                  </a:ext>
                </a:extLst>
              </a:tr>
              <a:tr h="680557">
                <a:tc vMerge="1">
                  <a:txBody>
                    <a:bodyPr/>
                    <a:lstStyle/>
                    <a:p>
                      <a:endParaRPr lang="zh-CN" altLang="en-US"/>
                    </a:p>
                  </a:txBody>
                  <a:tcPr/>
                </a:tc>
                <a:tc>
                  <a:txBody>
                    <a:bodyPr/>
                    <a:lstStyle/>
                    <a:p>
                      <a:pPr algn="ctr"/>
                      <a:r>
                        <a:rPr lang="zh-CN" sz="1800" kern="100" dirty="0">
                          <a:effectLst/>
                        </a:rPr>
                        <a:t>本币交易接口</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r>
                        <a:rPr lang="zh-CN" sz="1800" kern="100" dirty="0">
                          <a:effectLst/>
                        </a:rPr>
                        <a:t>对话报价等报价方式</a:t>
                      </a:r>
                      <a:endParaRPr lang="en-US" altLang="zh-CN" sz="1800" kern="100" dirty="0">
                        <a:effectLst/>
                      </a:endParaRPr>
                    </a:p>
                  </a:txBody>
                  <a:tcPr marL="68580" marR="68580" marT="0" marB="0" anchor="ctr"/>
                </a:tc>
                <a:extLst>
                  <a:ext uri="{0D108BD9-81ED-4DB2-BD59-A6C34878D82A}">
                    <a16:rowId xmlns:a16="http://schemas.microsoft.com/office/drawing/2014/main" val="3255876333"/>
                  </a:ext>
                </a:extLst>
              </a:tr>
              <a:tr h="350365">
                <a:tc>
                  <a:txBody>
                    <a:bodyPr/>
                    <a:lstStyle/>
                    <a:p>
                      <a:pPr algn="ctr"/>
                      <a:r>
                        <a:rPr lang="zh-CN" sz="1800" kern="100" dirty="0">
                          <a:effectLst/>
                        </a:rPr>
                        <a:t>成交回报</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r>
                        <a:rPr lang="en-US" sz="1800" kern="100" dirty="0">
                          <a:solidFill>
                            <a:schemeClr val="accent1"/>
                          </a:solidFill>
                          <a:effectLst/>
                        </a:rPr>
                        <a:t>CSTP</a:t>
                      </a:r>
                      <a:r>
                        <a:rPr lang="zh-CN" sz="1800" kern="100" dirty="0">
                          <a:solidFill>
                            <a:schemeClr val="accent1"/>
                          </a:solidFill>
                          <a:effectLst/>
                        </a:rPr>
                        <a:t>接口</a:t>
                      </a:r>
                      <a:endParaRPr lang="zh-CN" sz="1800" kern="100" dirty="0">
                        <a:solidFill>
                          <a:schemeClr val="accent1"/>
                        </a:solidFill>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r>
                        <a:rPr lang="zh-CN" sz="1800" kern="100" dirty="0">
                          <a:effectLst/>
                        </a:rPr>
                        <a:t>提供本方</a:t>
                      </a:r>
                      <a:r>
                        <a:rPr lang="zh-CN" altLang="en-US" sz="1800" kern="100" dirty="0">
                          <a:effectLst/>
                        </a:rPr>
                        <a:t>及关联方</a:t>
                      </a:r>
                      <a:r>
                        <a:rPr lang="zh-CN" sz="1800" kern="100" dirty="0">
                          <a:effectLst/>
                        </a:rPr>
                        <a:t>成交数据下载</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820672395"/>
                  </a:ext>
                </a:extLst>
              </a:tr>
            </a:tbl>
          </a:graphicData>
        </a:graphic>
      </p:graphicFrame>
      <p:graphicFrame>
        <p:nvGraphicFramePr>
          <p:cNvPr id="45" name="表格 44">
            <a:extLst>
              <a:ext uri="{FF2B5EF4-FFF2-40B4-BE49-F238E27FC236}">
                <a16:creationId xmlns:a16="http://schemas.microsoft.com/office/drawing/2014/main" id="{9D635907-E50E-484E-A577-92DF0AEEEFC7}"/>
              </a:ext>
            </a:extLst>
          </p:cNvPr>
          <p:cNvGraphicFramePr>
            <a:graphicFrameLocks noGrp="1"/>
          </p:cNvGraphicFramePr>
          <p:nvPr>
            <p:extLst>
              <p:ext uri="{D42A27DB-BD31-4B8C-83A1-F6EECF244321}">
                <p14:modId xmlns:p14="http://schemas.microsoft.com/office/powerpoint/2010/main" val="2736444395"/>
              </p:ext>
            </p:extLst>
          </p:nvPr>
        </p:nvGraphicFramePr>
        <p:xfrm>
          <a:off x="1293812" y="3899723"/>
          <a:ext cx="9901057" cy="1266172"/>
        </p:xfrm>
        <a:graphic>
          <a:graphicData uri="http://schemas.openxmlformats.org/drawingml/2006/table">
            <a:tbl>
              <a:tblPr firstRow="1" firstCol="1" bandRow="1">
                <a:tableStyleId>{5940675A-B579-460E-94D1-54222C63F5DA}</a:tableStyleId>
              </a:tblPr>
              <a:tblGrid>
                <a:gridCol w="1789022">
                  <a:extLst>
                    <a:ext uri="{9D8B030D-6E8A-4147-A177-3AD203B41FA5}">
                      <a16:colId xmlns:a16="http://schemas.microsoft.com/office/drawing/2014/main" val="1204102689"/>
                    </a:ext>
                  </a:extLst>
                </a:gridCol>
                <a:gridCol w="4728755">
                  <a:extLst>
                    <a:ext uri="{9D8B030D-6E8A-4147-A177-3AD203B41FA5}">
                      <a16:colId xmlns:a16="http://schemas.microsoft.com/office/drawing/2014/main" val="49859851"/>
                    </a:ext>
                  </a:extLst>
                </a:gridCol>
                <a:gridCol w="3383280">
                  <a:extLst>
                    <a:ext uri="{9D8B030D-6E8A-4147-A177-3AD203B41FA5}">
                      <a16:colId xmlns:a16="http://schemas.microsoft.com/office/drawing/2014/main" val="263307624"/>
                    </a:ext>
                  </a:extLst>
                </a:gridCol>
              </a:tblGrid>
              <a:tr h="565442">
                <a:tc rowSpan="2">
                  <a:txBody>
                    <a:bodyPr/>
                    <a:lstStyle/>
                    <a:p>
                      <a:pPr algn="ctr"/>
                      <a:r>
                        <a:rPr lang="zh-CN" sz="1800" kern="100" dirty="0">
                          <a:effectLst/>
                        </a:rPr>
                        <a:t>信息</a:t>
                      </a:r>
                      <a:r>
                        <a:rPr lang="zh-CN" altLang="en-US" sz="1800" kern="100" dirty="0">
                          <a:effectLst/>
                        </a:rPr>
                        <a:t>接口</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r>
                        <a:rPr lang="zh-CN" sz="1800" kern="100" dirty="0">
                          <a:effectLst/>
                        </a:rPr>
                        <a:t>参考数据接口</a:t>
                      </a:r>
                      <a:r>
                        <a:rPr lang="zh-CN" altLang="en-US" sz="1800" kern="100" dirty="0">
                          <a:effectLst/>
                        </a:rPr>
                        <a:t>（</a:t>
                      </a:r>
                      <a:r>
                        <a:rPr lang="en-US" altLang="zh-CN" sz="1800" kern="100" dirty="0">
                          <a:effectLst/>
                        </a:rPr>
                        <a:t>RDI</a:t>
                      </a:r>
                      <a:r>
                        <a:rPr lang="zh-CN" altLang="en-US" sz="1800" kern="100" dirty="0">
                          <a:effectLst/>
                        </a:rPr>
                        <a:t>）</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r>
                        <a:rPr lang="zh-CN" sz="1800" kern="100" dirty="0">
                          <a:effectLst/>
                        </a:rPr>
                        <a:t>提供市场基础数据下载</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83500199"/>
                  </a:ext>
                </a:extLst>
              </a:tr>
              <a:tr h="700730">
                <a:tc vMerge="1">
                  <a:txBody>
                    <a:bodyPr/>
                    <a:lstStyle/>
                    <a:p>
                      <a:endParaRPr lang="zh-CN" altLang="en-US"/>
                    </a:p>
                  </a:txBody>
                  <a:tcPr/>
                </a:tc>
                <a:tc>
                  <a:txBody>
                    <a:bodyPr/>
                    <a:lstStyle/>
                    <a:p>
                      <a:pPr algn="ctr"/>
                      <a:r>
                        <a:rPr lang="en-US" sz="1800" kern="100" dirty="0">
                          <a:effectLst/>
                        </a:rPr>
                        <a:t>CMDS</a:t>
                      </a:r>
                      <a:r>
                        <a:rPr lang="zh-CN" sz="1800" kern="100" dirty="0">
                          <a:effectLst/>
                        </a:rPr>
                        <a:t>接口</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r>
                        <a:rPr lang="zh-CN" sz="1800" kern="100" dirty="0">
                          <a:effectLst/>
                        </a:rPr>
                        <a:t>提供市场实时报价和行情数据</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481778214"/>
                  </a:ext>
                </a:extLst>
              </a:tr>
            </a:tbl>
          </a:graphicData>
        </a:graphic>
      </p:graphicFrame>
    </p:spTree>
    <p:extLst>
      <p:ext uri="{BB962C8B-B14F-4D97-AF65-F5344CB8AC3E}">
        <p14:creationId xmlns:p14="http://schemas.microsoft.com/office/powerpoint/2010/main" val="1928374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5B8AC69B-D13A-4A38-AB0F-57564C91D939}"/>
              </a:ext>
            </a:extLst>
          </p:cNvPr>
          <p:cNvCxnSpPr/>
          <p:nvPr/>
        </p:nvCxnSpPr>
        <p:spPr>
          <a:xfrm>
            <a:off x="404949" y="796833"/>
            <a:ext cx="11220994"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文本框 6">
            <a:extLst>
              <a:ext uri="{FF2B5EF4-FFF2-40B4-BE49-F238E27FC236}">
                <a16:creationId xmlns:a16="http://schemas.microsoft.com/office/drawing/2014/main" id="{D198100D-B4F1-4EB4-A4AE-DDDD7BD11A77}"/>
              </a:ext>
            </a:extLst>
          </p:cNvPr>
          <p:cNvSpPr txBox="1"/>
          <p:nvPr/>
        </p:nvSpPr>
        <p:spPr>
          <a:xfrm>
            <a:off x="404949" y="287551"/>
            <a:ext cx="2693366" cy="400110"/>
          </a:xfrm>
          <a:prstGeom prst="rect">
            <a:avLst/>
          </a:prstGeom>
          <a:noFill/>
        </p:spPr>
        <p:txBody>
          <a:bodyPr wrap="none" rtlCol="0">
            <a:spAutoFit/>
          </a:bodyPr>
          <a:lstStyle/>
          <a:p>
            <a:r>
              <a:rPr lang="en-US" altLang="zh-CN" sz="2000" dirty="0"/>
              <a:t>5</a:t>
            </a:r>
            <a:r>
              <a:rPr lang="zh-CN" altLang="en-US" sz="2000" dirty="0"/>
              <a:t>、</a:t>
            </a:r>
            <a:r>
              <a:rPr lang="en-US" altLang="zh-CN" sz="2000" dirty="0"/>
              <a:t>CSTP</a:t>
            </a:r>
            <a:r>
              <a:rPr lang="zh-CN" altLang="en-US" sz="2000" dirty="0"/>
              <a:t>报表文件说明</a:t>
            </a:r>
            <a:endParaRPr lang="en-US" altLang="zh-CN" sz="2000" dirty="0"/>
          </a:p>
        </p:txBody>
      </p:sp>
      <p:graphicFrame>
        <p:nvGraphicFramePr>
          <p:cNvPr id="3" name="表格 2">
            <a:extLst>
              <a:ext uri="{FF2B5EF4-FFF2-40B4-BE49-F238E27FC236}">
                <a16:creationId xmlns:a16="http://schemas.microsoft.com/office/drawing/2014/main" id="{467AEF9F-72AC-4E1F-91D9-0723CFD8E824}"/>
              </a:ext>
            </a:extLst>
          </p:cNvPr>
          <p:cNvGraphicFramePr>
            <a:graphicFrameLocks noGrp="1"/>
          </p:cNvGraphicFramePr>
          <p:nvPr>
            <p:extLst>
              <p:ext uri="{D42A27DB-BD31-4B8C-83A1-F6EECF244321}">
                <p14:modId xmlns:p14="http://schemas.microsoft.com/office/powerpoint/2010/main" val="3699218843"/>
              </p:ext>
            </p:extLst>
          </p:nvPr>
        </p:nvGraphicFramePr>
        <p:xfrm>
          <a:off x="541420" y="906007"/>
          <a:ext cx="10900611" cy="5212642"/>
        </p:xfrm>
        <a:graphic>
          <a:graphicData uri="http://schemas.openxmlformats.org/drawingml/2006/table">
            <a:tbl>
              <a:tblPr>
                <a:tableStyleId>{5940675A-B579-460E-94D1-54222C63F5DA}</a:tableStyleId>
              </a:tblPr>
              <a:tblGrid>
                <a:gridCol w="797607">
                  <a:extLst>
                    <a:ext uri="{9D8B030D-6E8A-4147-A177-3AD203B41FA5}">
                      <a16:colId xmlns:a16="http://schemas.microsoft.com/office/drawing/2014/main" val="2420917941"/>
                    </a:ext>
                  </a:extLst>
                </a:gridCol>
                <a:gridCol w="2725153">
                  <a:extLst>
                    <a:ext uri="{9D8B030D-6E8A-4147-A177-3AD203B41FA5}">
                      <a16:colId xmlns:a16="http://schemas.microsoft.com/office/drawing/2014/main" val="3756300160"/>
                    </a:ext>
                  </a:extLst>
                </a:gridCol>
                <a:gridCol w="7377851">
                  <a:extLst>
                    <a:ext uri="{9D8B030D-6E8A-4147-A177-3AD203B41FA5}">
                      <a16:colId xmlns:a16="http://schemas.microsoft.com/office/drawing/2014/main" val="2799960648"/>
                    </a:ext>
                  </a:extLst>
                </a:gridCol>
              </a:tblGrid>
              <a:tr h="294913">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序号</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报表文件名称</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报表内容</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extLst>
                  <a:ext uri="{0D108BD9-81ED-4DB2-BD59-A6C34878D82A}">
                    <a16:rowId xmlns:a16="http://schemas.microsoft.com/office/drawing/2014/main" val="2700731554"/>
                  </a:ext>
                </a:extLst>
              </a:tr>
              <a:tr h="294913">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1</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l" fontAlgn="ctr"/>
                      <a:r>
                        <a:rPr lang="en-US" sz="1600" u="none" strike="noStrike">
                          <a:effectLst/>
                          <a:latin typeface="微软雅黑" panose="020B0503020204020204" pitchFamily="34" charset="-122"/>
                          <a:ea typeface="微软雅黑" panose="020B0503020204020204" pitchFamily="34" charset="-122"/>
                        </a:rPr>
                        <a:t>BasicBenchmark.xlsx</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l" fontAlgn="ctr"/>
                      <a:r>
                        <a:rPr lang="zh-CN" altLang="en-US" sz="1600" u="none" strike="noStrike">
                          <a:effectLst/>
                          <a:latin typeface="微软雅黑" panose="020B0503020204020204" pitchFamily="34" charset="-122"/>
                          <a:ea typeface="微软雅黑" panose="020B0503020204020204" pitchFamily="34" charset="-122"/>
                        </a:rPr>
                        <a:t>基准利率：</a:t>
                      </a:r>
                      <a:r>
                        <a:rPr lang="en-US" altLang="zh-CN" sz="1600" u="none" strike="noStrike">
                          <a:effectLst/>
                          <a:latin typeface="微软雅黑" panose="020B0503020204020204" pitchFamily="34" charset="-122"/>
                          <a:ea typeface="微软雅黑" panose="020B0503020204020204" pitchFamily="34" charset="-122"/>
                        </a:rPr>
                        <a:t>SHIBOR</a:t>
                      </a:r>
                      <a:r>
                        <a:rPr lang="zh-CN" altLang="en-US" sz="1600" u="none" strike="noStrike">
                          <a:effectLst/>
                          <a:latin typeface="微软雅黑" panose="020B0503020204020204" pitchFamily="34" charset="-122"/>
                          <a:ea typeface="微软雅黑" panose="020B0503020204020204" pitchFamily="34" charset="-122"/>
                        </a:rPr>
                        <a:t>、回购定盘利率、</a:t>
                      </a:r>
                      <a:r>
                        <a:rPr lang="en-US" altLang="zh-CN" sz="1600" u="none" strike="noStrike">
                          <a:effectLst/>
                          <a:latin typeface="微软雅黑" panose="020B0503020204020204" pitchFamily="34" charset="-122"/>
                          <a:ea typeface="微软雅黑" panose="020B0503020204020204" pitchFamily="34" charset="-122"/>
                        </a:rPr>
                        <a:t>SHIBOR</a:t>
                      </a:r>
                      <a:r>
                        <a:rPr lang="zh-CN" altLang="en-US" sz="1600" u="none" strike="noStrike">
                          <a:effectLst/>
                          <a:latin typeface="微软雅黑" panose="020B0503020204020204" pitchFamily="34" charset="-122"/>
                          <a:ea typeface="微软雅黑" panose="020B0503020204020204" pitchFamily="34" charset="-122"/>
                        </a:rPr>
                        <a:t>均值数据、七天回购移动平均利率</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extLst>
                  <a:ext uri="{0D108BD9-81ED-4DB2-BD59-A6C34878D82A}">
                    <a16:rowId xmlns:a16="http://schemas.microsoft.com/office/drawing/2014/main" val="1129529241"/>
                  </a:ext>
                </a:extLst>
              </a:tr>
              <a:tr h="294913">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2</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l" fontAlgn="ctr"/>
                      <a:r>
                        <a:rPr lang="en-US" sz="1600" u="none" strike="noStrike">
                          <a:effectLst/>
                          <a:latin typeface="微软雅黑" panose="020B0503020204020204" pitchFamily="34" charset="-122"/>
                          <a:ea typeface="微软雅黑" panose="020B0503020204020204" pitchFamily="34" charset="-122"/>
                        </a:rPr>
                        <a:t>BasicEtyData.xlsx</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l" fontAlgn="ctr"/>
                      <a:r>
                        <a:rPr lang="zh-CN" altLang="en-US" sz="1600" u="none" strike="noStrike">
                          <a:effectLst/>
                          <a:latin typeface="微软雅黑" panose="020B0503020204020204" pitchFamily="34" charset="-122"/>
                          <a:ea typeface="微软雅黑" panose="020B0503020204020204" pitchFamily="34" charset="-122"/>
                        </a:rPr>
                        <a:t>机构内部数据：做市债券、交易员交易执行权限、资金账户、托管账户、群组</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extLst>
                  <a:ext uri="{0D108BD9-81ED-4DB2-BD59-A6C34878D82A}">
                    <a16:rowId xmlns:a16="http://schemas.microsoft.com/office/drawing/2014/main" val="3538270867"/>
                  </a:ext>
                </a:extLst>
              </a:tr>
              <a:tr h="294913">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3</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l" fontAlgn="ctr"/>
                      <a:r>
                        <a:rPr lang="en-US" sz="1600" u="none" strike="noStrike">
                          <a:effectLst/>
                          <a:latin typeface="微软雅黑" panose="020B0503020204020204" pitchFamily="34" charset="-122"/>
                          <a:ea typeface="微软雅黑" panose="020B0503020204020204" pitchFamily="34" charset="-122"/>
                        </a:rPr>
                        <a:t>BasicHoliday.xlsx</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l" fontAlgn="ctr"/>
                      <a:r>
                        <a:rPr lang="zh-CN" altLang="en-US" sz="1600" u="none" strike="noStrike">
                          <a:effectLst/>
                          <a:latin typeface="微软雅黑" panose="020B0503020204020204" pitchFamily="34" charset="-122"/>
                          <a:ea typeface="微软雅黑" panose="020B0503020204020204" pitchFamily="34" charset="-122"/>
                        </a:rPr>
                        <a:t>其他信息：交易假日表、结算假日表、错误代码对照表</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extLst>
                  <a:ext uri="{0D108BD9-81ED-4DB2-BD59-A6C34878D82A}">
                    <a16:rowId xmlns:a16="http://schemas.microsoft.com/office/drawing/2014/main" val="4235958680"/>
                  </a:ext>
                </a:extLst>
              </a:tr>
              <a:tr h="589827">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4</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l" fontAlgn="ctr"/>
                      <a:r>
                        <a:rPr lang="en-US" sz="1600" u="none" strike="noStrike">
                          <a:effectLst/>
                          <a:latin typeface="微软雅黑" panose="020B0503020204020204" pitchFamily="34" charset="-122"/>
                          <a:ea typeface="微软雅黑" panose="020B0503020204020204" pitchFamily="34" charset="-122"/>
                        </a:rPr>
                        <a:t>BasicLimit.xlsx</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l" fontAlgn="ctr"/>
                      <a:r>
                        <a:rPr lang="zh-CN" altLang="en-US" sz="1600" u="none" strike="noStrike">
                          <a:effectLst/>
                          <a:latin typeface="微软雅黑" panose="020B0503020204020204" pitchFamily="34" charset="-122"/>
                          <a:ea typeface="微软雅黑" panose="020B0503020204020204" pitchFamily="34" charset="-122"/>
                        </a:rPr>
                        <a:t>限额信息：总分行授信信息、成员间授信信息、结算限额、交易员授信信息</a:t>
                      </a:r>
                      <a:r>
                        <a:rPr lang="en-US" altLang="zh-CN" sz="1600" u="none" strike="noStrike">
                          <a:effectLst/>
                          <a:latin typeface="微软雅黑" panose="020B0503020204020204" pitchFamily="34" charset="-122"/>
                          <a:ea typeface="微软雅黑" panose="020B0503020204020204" pitchFamily="34" charset="-122"/>
                        </a:rPr>
                        <a:t>-</a:t>
                      </a:r>
                      <a:r>
                        <a:rPr lang="zh-CN" altLang="en-US" sz="1600" u="none" strike="noStrike">
                          <a:effectLst/>
                          <a:latin typeface="微软雅黑" panose="020B0503020204020204" pitchFamily="34" charset="-122"/>
                          <a:ea typeface="微软雅黑" panose="020B0503020204020204" pitchFamily="34" charset="-122"/>
                        </a:rPr>
                        <a:t>单笔交易限额、交易员授信信息</a:t>
                      </a:r>
                      <a:r>
                        <a:rPr lang="en-US" altLang="zh-CN" sz="1600" u="none" strike="noStrike">
                          <a:effectLst/>
                          <a:latin typeface="微软雅黑" panose="020B0503020204020204" pitchFamily="34" charset="-122"/>
                          <a:ea typeface="微软雅黑" panose="020B0503020204020204" pitchFamily="34" charset="-122"/>
                        </a:rPr>
                        <a:t>-</a:t>
                      </a:r>
                      <a:r>
                        <a:rPr lang="zh-CN" altLang="en-US" sz="1600" u="none" strike="noStrike">
                          <a:effectLst/>
                          <a:latin typeface="微软雅黑" panose="020B0503020204020204" pitchFamily="34" charset="-122"/>
                          <a:ea typeface="微软雅黑" panose="020B0503020204020204" pitchFamily="34" charset="-122"/>
                        </a:rPr>
                        <a:t>交易限额</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extLst>
                  <a:ext uri="{0D108BD9-81ED-4DB2-BD59-A6C34878D82A}">
                    <a16:rowId xmlns:a16="http://schemas.microsoft.com/office/drawing/2014/main" val="4122553544"/>
                  </a:ext>
                </a:extLst>
              </a:tr>
              <a:tr h="589827">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5</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l" fontAlgn="ctr"/>
                      <a:r>
                        <a:rPr lang="en-US" sz="1600" u="none" strike="noStrike">
                          <a:effectLst/>
                          <a:latin typeface="微软雅黑" panose="020B0503020204020204" pitchFamily="34" charset="-122"/>
                          <a:ea typeface="微软雅黑" panose="020B0503020204020204" pitchFamily="34" charset="-122"/>
                        </a:rPr>
                        <a:t>BasicProd.xlsx</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l" fontAlgn="ctr"/>
                      <a:r>
                        <a:rPr lang="zh-CN" altLang="en-US" sz="1600" u="none" strike="noStrike">
                          <a:effectLst/>
                          <a:latin typeface="微软雅黑" panose="020B0503020204020204" pitchFamily="34" charset="-122"/>
                          <a:ea typeface="微软雅黑" panose="020B0503020204020204" pitchFamily="34" charset="-122"/>
                        </a:rPr>
                        <a:t>基础品种信息：债券信息、资产支持证券信息、资产支持证券历史信息、资产支持证券信用评级、预发行债券信息、标准债券远期可交易券信息</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extLst>
                  <a:ext uri="{0D108BD9-81ED-4DB2-BD59-A6C34878D82A}">
                    <a16:rowId xmlns:a16="http://schemas.microsoft.com/office/drawing/2014/main" val="2136914457"/>
                  </a:ext>
                </a:extLst>
              </a:tr>
              <a:tr h="589827">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6</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l" fontAlgn="ctr"/>
                      <a:r>
                        <a:rPr lang="en-US" sz="1600" u="none" strike="noStrike">
                          <a:effectLst/>
                          <a:latin typeface="微软雅黑" panose="020B0503020204020204" pitchFamily="34" charset="-122"/>
                          <a:ea typeface="微软雅黑" panose="020B0503020204020204" pitchFamily="34" charset="-122"/>
                        </a:rPr>
                        <a:t>BasicTProduct.xlsx</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l" fontAlgn="ctr"/>
                      <a:r>
                        <a:rPr lang="zh-CN" altLang="en-US" sz="1600" u="none" strike="noStrike">
                          <a:effectLst/>
                          <a:latin typeface="微软雅黑" panose="020B0503020204020204" pitchFamily="34" charset="-122"/>
                          <a:ea typeface="微软雅黑" panose="020B0503020204020204" pitchFamily="34" charset="-122"/>
                        </a:rPr>
                        <a:t>交易产品：信用拆借、质押式回购、利率互换（固浮）、利率互换（基准）、远期利率协议、标准利率互换、标准债券远期、质押券折算率（匿名点击）</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extLst>
                  <a:ext uri="{0D108BD9-81ED-4DB2-BD59-A6C34878D82A}">
                    <a16:rowId xmlns:a16="http://schemas.microsoft.com/office/drawing/2014/main" val="4024948526"/>
                  </a:ext>
                </a:extLst>
              </a:tr>
              <a:tr h="589827">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7</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l" fontAlgn="ctr"/>
                      <a:r>
                        <a:rPr lang="en-US" sz="1600" u="none" strike="noStrike">
                          <a:effectLst/>
                          <a:latin typeface="微软雅黑" panose="020B0503020204020204" pitchFamily="34" charset="-122"/>
                          <a:ea typeface="微软雅黑" panose="020B0503020204020204" pitchFamily="34" charset="-122"/>
                        </a:rPr>
                        <a:t>BasicTraderInfo.xlsx</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l" fontAlgn="ctr"/>
                      <a:r>
                        <a:rPr lang="zh-CN" altLang="en-US" sz="1600" u="none" strike="noStrike">
                          <a:effectLst/>
                          <a:latin typeface="微软雅黑" panose="020B0503020204020204" pitchFamily="34" charset="-122"/>
                          <a:ea typeface="微软雅黑" panose="020B0503020204020204" pitchFamily="34" charset="-122"/>
                        </a:rPr>
                        <a:t>交易成员信息：交易成员基本信息、交易成员通讯录、交易成员资金账户、交易成员托管账户</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extLst>
                  <a:ext uri="{0D108BD9-81ED-4DB2-BD59-A6C34878D82A}">
                    <a16:rowId xmlns:a16="http://schemas.microsoft.com/office/drawing/2014/main" val="3023127712"/>
                  </a:ext>
                </a:extLst>
              </a:tr>
              <a:tr h="294913">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8</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l" fontAlgn="ctr"/>
                      <a:r>
                        <a:rPr lang="en-US" sz="1600" u="none" strike="noStrike">
                          <a:effectLst/>
                          <a:latin typeface="微软雅黑" panose="020B0503020204020204" pitchFamily="34" charset="-122"/>
                          <a:ea typeface="微软雅黑" panose="020B0503020204020204" pitchFamily="34" charset="-122"/>
                        </a:rPr>
                        <a:t>CFAETraderInfo.xlsx</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l" fontAlgn="ctr"/>
                      <a:r>
                        <a:rPr lang="zh-CN" altLang="en-US" sz="1600" u="none" strike="noStrike">
                          <a:effectLst/>
                          <a:latin typeface="微软雅黑" panose="020B0503020204020204" pitchFamily="34" charset="-122"/>
                          <a:ea typeface="微软雅黑" panose="020B0503020204020204" pitchFamily="34" charset="-122"/>
                        </a:rPr>
                        <a:t>北金所机构会员基础信息</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extLst>
                  <a:ext uri="{0D108BD9-81ED-4DB2-BD59-A6C34878D82A}">
                    <a16:rowId xmlns:a16="http://schemas.microsoft.com/office/drawing/2014/main" val="1139744746"/>
                  </a:ext>
                </a:extLst>
              </a:tr>
              <a:tr h="294913">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9</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l" fontAlgn="ctr"/>
                      <a:r>
                        <a:rPr lang="en-US" sz="1600" u="none" strike="noStrike">
                          <a:effectLst/>
                          <a:latin typeface="微软雅黑" panose="020B0503020204020204" pitchFamily="34" charset="-122"/>
                          <a:ea typeface="微软雅黑" panose="020B0503020204020204" pitchFamily="34" charset="-122"/>
                        </a:rPr>
                        <a:t>CMU</a:t>
                      </a:r>
                      <a:r>
                        <a:rPr lang="zh-CN" altLang="en-US" sz="1600" u="none" strike="noStrike">
                          <a:effectLst/>
                          <a:latin typeface="微软雅黑" panose="020B0503020204020204" pitchFamily="34" charset="-122"/>
                          <a:ea typeface="微软雅黑" panose="020B0503020204020204" pitchFamily="34" charset="-122"/>
                        </a:rPr>
                        <a:t>账户信息</a:t>
                      </a:r>
                      <a:r>
                        <a:rPr lang="en-US" altLang="zh-CN" sz="1600" u="none" strike="noStrike">
                          <a:effectLst/>
                          <a:latin typeface="微软雅黑" panose="020B0503020204020204" pitchFamily="34" charset="-122"/>
                          <a:ea typeface="微软雅黑" panose="020B0503020204020204" pitchFamily="34" charset="-122"/>
                        </a:rPr>
                        <a:t>.</a:t>
                      </a:r>
                      <a:r>
                        <a:rPr lang="en-US" sz="1600" u="none" strike="noStrike">
                          <a:effectLst/>
                          <a:latin typeface="微软雅黑" panose="020B0503020204020204" pitchFamily="34" charset="-122"/>
                          <a:ea typeface="微软雅黑" panose="020B0503020204020204" pitchFamily="34" charset="-122"/>
                        </a:rPr>
                        <a:t>xlsx</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l" fontAlgn="ctr"/>
                      <a:r>
                        <a:rPr lang="en-US" sz="1600" u="none" strike="noStrike">
                          <a:effectLst/>
                          <a:latin typeface="微软雅黑" panose="020B0503020204020204" pitchFamily="34" charset="-122"/>
                          <a:ea typeface="微软雅黑" panose="020B0503020204020204" pitchFamily="34" charset="-122"/>
                        </a:rPr>
                        <a:t>CMU</a:t>
                      </a:r>
                      <a:r>
                        <a:rPr lang="zh-CN" altLang="en-US" sz="1600" u="none" strike="noStrike">
                          <a:effectLst/>
                          <a:latin typeface="微软雅黑" panose="020B0503020204020204" pitchFamily="34" charset="-122"/>
                          <a:ea typeface="微软雅黑" panose="020B0503020204020204" pitchFamily="34" charset="-122"/>
                        </a:rPr>
                        <a:t>账户信息</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extLst>
                  <a:ext uri="{0D108BD9-81ED-4DB2-BD59-A6C34878D82A}">
                    <a16:rowId xmlns:a16="http://schemas.microsoft.com/office/drawing/2014/main" val="788195849"/>
                  </a:ext>
                </a:extLst>
              </a:tr>
              <a:tr h="294913">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10</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l" fontAlgn="ctr"/>
                      <a:r>
                        <a:rPr lang="en-US" sz="1600" u="none" strike="noStrike">
                          <a:effectLst/>
                          <a:latin typeface="微软雅黑" panose="020B0503020204020204" pitchFamily="34" charset="-122"/>
                          <a:ea typeface="微软雅黑" panose="020B0503020204020204" pitchFamily="34" charset="-122"/>
                        </a:rPr>
                        <a:t>OrgMasterSlaveRelation.xlsx</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l" fontAlgn="ctr"/>
                      <a:r>
                        <a:rPr lang="zh-CN" altLang="en-US" sz="1600" u="none" strike="noStrike">
                          <a:effectLst/>
                          <a:latin typeface="微软雅黑" panose="020B0503020204020204" pitchFamily="34" charset="-122"/>
                          <a:ea typeface="微软雅黑" panose="020B0503020204020204" pitchFamily="34" charset="-122"/>
                        </a:rPr>
                        <a:t>机构主从关系信息</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extLst>
                  <a:ext uri="{0D108BD9-81ED-4DB2-BD59-A6C34878D82A}">
                    <a16:rowId xmlns:a16="http://schemas.microsoft.com/office/drawing/2014/main" val="3936196900"/>
                  </a:ext>
                </a:extLst>
              </a:tr>
              <a:tr h="294913">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11</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l" fontAlgn="ctr"/>
                      <a:r>
                        <a:rPr lang="en-US" sz="1600" u="none" strike="noStrike" dirty="0" err="1">
                          <a:effectLst/>
                          <a:latin typeface="微软雅黑" panose="020B0503020204020204" pitchFamily="34" charset="-122"/>
                          <a:ea typeface="微软雅黑" panose="020B0503020204020204" pitchFamily="34" charset="-122"/>
                        </a:rPr>
                        <a:t>RelatedFee</a:t>
                      </a:r>
                      <a:r>
                        <a:rPr lang="en-US" sz="1600" u="none" strike="noStrike" dirty="0">
                          <a:effectLst/>
                          <a:latin typeface="微软雅黑" panose="020B0503020204020204" pitchFamily="34" charset="-122"/>
                          <a:ea typeface="微软雅黑" panose="020B0503020204020204" pitchFamily="34" charset="-122"/>
                        </a:rPr>
                        <a:t>/*.xlsx</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l" fontAlgn="ctr"/>
                      <a:r>
                        <a:rPr lang="zh-CN" altLang="en-US" sz="1600" u="none" strike="noStrike">
                          <a:effectLst/>
                          <a:latin typeface="微软雅黑" panose="020B0503020204020204" pitchFamily="34" charset="-122"/>
                          <a:ea typeface="微软雅黑" panose="020B0503020204020204" pitchFamily="34" charset="-122"/>
                        </a:rPr>
                        <a:t>关联机构手续费</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extLst>
                  <a:ext uri="{0D108BD9-81ED-4DB2-BD59-A6C34878D82A}">
                    <a16:rowId xmlns:a16="http://schemas.microsoft.com/office/drawing/2014/main" val="1706257411"/>
                  </a:ext>
                </a:extLst>
              </a:tr>
              <a:tr h="294913">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12</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l" fontAlgn="ctr"/>
                      <a:r>
                        <a:rPr lang="en-US" sz="1600" u="none" strike="noStrike">
                          <a:effectLst/>
                          <a:latin typeface="微软雅黑" panose="020B0503020204020204" pitchFamily="34" charset="-122"/>
                          <a:ea typeface="微软雅黑" panose="020B0503020204020204" pitchFamily="34" charset="-122"/>
                        </a:rPr>
                        <a:t>SelfFee.xlsx</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l" fontAlgn="ctr"/>
                      <a:r>
                        <a:rPr lang="zh-CN" altLang="en-US" sz="1600" u="none" strike="noStrike" dirty="0">
                          <a:effectLst/>
                          <a:latin typeface="微软雅黑" panose="020B0503020204020204" pitchFamily="34" charset="-122"/>
                          <a:ea typeface="微软雅黑" panose="020B0503020204020204" pitchFamily="34" charset="-122"/>
                        </a:rPr>
                        <a:t>本方手续费</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extLst>
                  <a:ext uri="{0D108BD9-81ED-4DB2-BD59-A6C34878D82A}">
                    <a16:rowId xmlns:a16="http://schemas.microsoft.com/office/drawing/2014/main" val="3364498539"/>
                  </a:ext>
                </a:extLst>
              </a:tr>
            </a:tbl>
          </a:graphicData>
        </a:graphic>
      </p:graphicFrame>
    </p:spTree>
    <p:custDataLst>
      <p:tags r:id="rId1"/>
    </p:custDataLst>
    <p:extLst>
      <p:ext uri="{BB962C8B-B14F-4D97-AF65-F5344CB8AC3E}">
        <p14:creationId xmlns:p14="http://schemas.microsoft.com/office/powerpoint/2010/main" val="40597891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2B437D7-91A6-4AEF-B14F-8FB40331A81B}"/>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目录</a:t>
            </a:r>
          </a:p>
        </p:txBody>
      </p:sp>
      <p:sp>
        <p:nvSpPr>
          <p:cNvPr id="5" name="内容占位符 4">
            <a:extLst>
              <a:ext uri="{FF2B5EF4-FFF2-40B4-BE49-F238E27FC236}">
                <a16:creationId xmlns:a16="http://schemas.microsoft.com/office/drawing/2014/main" id="{442ED484-7440-4679-9B54-51377B4E81AD}"/>
              </a:ext>
            </a:extLst>
          </p:cNvPr>
          <p:cNvSpPr>
            <a:spLocks noGrp="1"/>
          </p:cNvSpPr>
          <p:nvPr>
            <p:ph idx="1"/>
          </p:nvPr>
        </p:nvSpPr>
        <p:spPr/>
        <p:txBody>
          <a:bodyPr/>
          <a:lstStyle/>
          <a:p>
            <a:r>
              <a:rPr lang="zh-CN" altLang="en-US" dirty="0">
                <a:latin typeface="微软雅黑" panose="020B0503020204020204" pitchFamily="34" charset="-122"/>
                <a:ea typeface="微软雅黑" panose="020B0503020204020204" pitchFamily="34" charset="-122"/>
              </a:rPr>
              <a:t>一、本币</a:t>
            </a:r>
            <a:r>
              <a:rPr lang="en-US" altLang="zh-CN" dirty="0">
                <a:latin typeface="微软雅黑" panose="020B0503020204020204" pitchFamily="34" charset="-122"/>
                <a:ea typeface="微软雅黑" panose="020B0503020204020204" pitchFamily="34" charset="-122"/>
              </a:rPr>
              <a:t>CSTP</a:t>
            </a:r>
            <a:r>
              <a:rPr lang="zh-CN" altLang="en-US" dirty="0">
                <a:latin typeface="微软雅黑" panose="020B0503020204020204" pitchFamily="34" charset="-122"/>
                <a:ea typeface="微软雅黑" panose="020B0503020204020204" pitchFamily="34" charset="-122"/>
              </a:rPr>
              <a:t>功能概览</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二、本币</a:t>
            </a:r>
            <a:r>
              <a:rPr lang="en-US" altLang="zh-CN" dirty="0">
                <a:latin typeface="微软雅黑" panose="020B0503020204020204" pitchFamily="34" charset="-122"/>
                <a:ea typeface="微软雅黑" panose="020B0503020204020204" pitchFamily="34" charset="-122"/>
              </a:rPr>
              <a:t>CSTP</a:t>
            </a:r>
            <a:r>
              <a:rPr lang="zh-CN" altLang="en-US" dirty="0">
                <a:latin typeface="微软雅黑" panose="020B0503020204020204" pitchFamily="34" charset="-122"/>
                <a:ea typeface="微软雅黑" panose="020B0503020204020204" pitchFamily="34" charset="-122"/>
              </a:rPr>
              <a:t>功能详细介绍</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三、本币</a:t>
            </a:r>
            <a:r>
              <a:rPr lang="en-US" altLang="zh-CN" dirty="0">
                <a:latin typeface="微软雅黑" panose="020B0503020204020204" pitchFamily="34" charset="-122"/>
                <a:ea typeface="微软雅黑" panose="020B0503020204020204" pitchFamily="34" charset="-122"/>
              </a:rPr>
              <a:t>CSTP</a:t>
            </a:r>
            <a:r>
              <a:rPr lang="zh-CN" altLang="en-US" dirty="0">
                <a:latin typeface="微软雅黑" panose="020B0503020204020204" pitchFamily="34" charset="-122"/>
                <a:ea typeface="微软雅黑" panose="020B0503020204020204" pitchFamily="34" charset="-122"/>
              </a:rPr>
              <a:t>使用情况分析</a:t>
            </a:r>
            <a:endParaRPr lang="en-US" altLang="zh-CN" dirty="0">
              <a:latin typeface="微软雅黑" panose="020B0503020204020204" pitchFamily="34" charset="-122"/>
              <a:ea typeface="微软雅黑" panose="020B0503020204020204" pitchFamily="34" charset="-122"/>
            </a:endParaRPr>
          </a:p>
          <a:p>
            <a:r>
              <a:rPr lang="zh-CN" altLang="en-US" sz="2400" i="1" u="sng" dirty="0">
                <a:solidFill>
                  <a:schemeClr val="accent1"/>
                </a:solidFill>
                <a:latin typeface="微软雅黑" panose="020B0503020204020204" pitchFamily="34" charset="-122"/>
                <a:ea typeface="微软雅黑" panose="020B0503020204020204" pitchFamily="34" charset="-122"/>
              </a:rPr>
              <a:t>四、本币</a:t>
            </a:r>
            <a:r>
              <a:rPr lang="en-US" altLang="zh-CN" sz="2400" i="1" u="sng" dirty="0">
                <a:solidFill>
                  <a:schemeClr val="accent1"/>
                </a:solidFill>
                <a:latin typeface="微软雅黑" panose="020B0503020204020204" pitchFamily="34" charset="-122"/>
                <a:ea typeface="微软雅黑" panose="020B0503020204020204" pitchFamily="34" charset="-122"/>
              </a:rPr>
              <a:t>CSTP</a:t>
            </a:r>
            <a:r>
              <a:rPr lang="zh-CN" altLang="en-US" sz="2400" i="1" u="sng" dirty="0">
                <a:solidFill>
                  <a:schemeClr val="accent1"/>
                </a:solidFill>
                <a:latin typeface="微软雅黑" panose="020B0503020204020204" pitchFamily="34" charset="-122"/>
                <a:ea typeface="微软雅黑" panose="020B0503020204020204" pitchFamily="34" charset="-122"/>
              </a:rPr>
              <a:t>优化建议</a:t>
            </a:r>
          </a:p>
        </p:txBody>
      </p:sp>
    </p:spTree>
    <p:extLst>
      <p:ext uri="{BB962C8B-B14F-4D97-AF65-F5344CB8AC3E}">
        <p14:creationId xmlns:p14="http://schemas.microsoft.com/office/powerpoint/2010/main" val="36557861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5B8AC69B-D13A-4A38-AB0F-57564C91D939}"/>
              </a:ext>
            </a:extLst>
          </p:cNvPr>
          <p:cNvCxnSpPr/>
          <p:nvPr/>
        </p:nvCxnSpPr>
        <p:spPr>
          <a:xfrm>
            <a:off x="404949" y="796833"/>
            <a:ext cx="11220994"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文本框 6">
            <a:extLst>
              <a:ext uri="{FF2B5EF4-FFF2-40B4-BE49-F238E27FC236}">
                <a16:creationId xmlns:a16="http://schemas.microsoft.com/office/drawing/2014/main" id="{D198100D-B4F1-4EB4-A4AE-DDDD7BD11A77}"/>
              </a:ext>
            </a:extLst>
          </p:cNvPr>
          <p:cNvSpPr txBox="1"/>
          <p:nvPr/>
        </p:nvSpPr>
        <p:spPr>
          <a:xfrm>
            <a:off x="404949" y="287551"/>
            <a:ext cx="2821606"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本币</a:t>
            </a:r>
            <a:r>
              <a:rPr lang="en-US" altLang="zh-CN" sz="2000" dirty="0">
                <a:latin typeface="微软雅黑" panose="020B0503020204020204" pitchFamily="34" charset="-122"/>
                <a:ea typeface="微软雅黑" panose="020B0503020204020204" pitchFamily="34" charset="-122"/>
              </a:rPr>
              <a:t>CSTP</a:t>
            </a:r>
            <a:r>
              <a:rPr lang="zh-CN" altLang="en-US" sz="2000" dirty="0">
                <a:latin typeface="微软雅黑" panose="020B0503020204020204" pitchFamily="34" charset="-122"/>
                <a:ea typeface="微软雅黑" panose="020B0503020204020204" pitchFamily="34" charset="-122"/>
              </a:rPr>
              <a:t>优化建议</a:t>
            </a:r>
            <a:endParaRPr lang="en-US" altLang="zh-CN" sz="2000" dirty="0"/>
          </a:p>
        </p:txBody>
      </p:sp>
      <p:sp>
        <p:nvSpPr>
          <p:cNvPr id="2" name="文本框 1">
            <a:extLst>
              <a:ext uri="{FF2B5EF4-FFF2-40B4-BE49-F238E27FC236}">
                <a16:creationId xmlns:a16="http://schemas.microsoft.com/office/drawing/2014/main" id="{B9543F81-37E4-4313-B88D-9EABC44B19A3}"/>
              </a:ext>
            </a:extLst>
          </p:cNvPr>
          <p:cNvSpPr txBox="1"/>
          <p:nvPr/>
        </p:nvSpPr>
        <p:spPr>
          <a:xfrm>
            <a:off x="1024129" y="1426464"/>
            <a:ext cx="10789920" cy="286232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、废除“历史报表下载”及“报表下载”两类用户，相关报表下载功能下线。</a:t>
            </a:r>
            <a:endParaRPr lang="en-US" altLang="zh-CN" dirty="0">
              <a:latin typeface="微软雅黑" panose="020B0503020204020204" pitchFamily="34" charset="-122"/>
              <a:ea typeface="微软雅黑" panose="020B0503020204020204" pitchFamily="34" charset="-122"/>
            </a:endParaRPr>
          </a:p>
          <a:p>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、整合“实时</a:t>
            </a:r>
            <a:r>
              <a:rPr lang="en-US" altLang="zh-CN" dirty="0">
                <a:latin typeface="微软雅黑" panose="020B0503020204020204" pitchFamily="34" charset="-122"/>
                <a:ea typeface="微软雅黑" panose="020B0503020204020204" pitchFamily="34" charset="-122"/>
              </a:rPr>
              <a:t>API</a:t>
            </a:r>
            <a:r>
              <a:rPr lang="zh-CN" altLang="en-US" dirty="0">
                <a:latin typeface="微软雅黑" panose="020B0503020204020204" pitchFamily="34" charset="-122"/>
                <a:ea typeface="微软雅黑" panose="020B0503020204020204" pitchFamily="34" charset="-122"/>
              </a:rPr>
              <a:t>”用户下载基础数据报表功能至参考数据下载接口（</a:t>
            </a:r>
            <a:r>
              <a:rPr lang="en-US" altLang="zh-CN" dirty="0">
                <a:latin typeface="微软雅黑" panose="020B0503020204020204" pitchFamily="34" charset="-122"/>
                <a:ea typeface="微软雅黑" panose="020B0503020204020204" pitchFamily="34" charset="-122"/>
              </a:rPr>
              <a:t>RDI</a:t>
            </a:r>
            <a:r>
              <a:rPr lang="zh-CN" altLang="en-US" dirty="0">
                <a:latin typeface="微软雅黑" panose="020B0503020204020204" pitchFamily="34" charset="-122"/>
                <a:ea typeface="微软雅黑" panose="020B0503020204020204" pitchFamily="34" charset="-122"/>
              </a:rPr>
              <a:t>），不再提供</a:t>
            </a:r>
            <a:r>
              <a:rPr lang="en-US" altLang="zh-CN" dirty="0">
                <a:latin typeface="微软雅黑" panose="020B0503020204020204" pitchFamily="34" charset="-122"/>
                <a:ea typeface="微软雅黑" panose="020B0503020204020204" pitchFamily="34" charset="-122"/>
              </a:rPr>
              <a:t>XLSX</a:t>
            </a:r>
            <a:r>
              <a:rPr lang="zh-CN" altLang="en-US" dirty="0">
                <a:latin typeface="微软雅黑" panose="020B0503020204020204" pitchFamily="34" charset="-122"/>
                <a:ea typeface="微软雅黑" panose="020B0503020204020204" pitchFamily="34" charset="-122"/>
              </a:rPr>
              <a:t>格式基础数据文件下载；同时评估</a:t>
            </a:r>
            <a:r>
              <a:rPr lang="en-US" altLang="zh-CN" dirty="0">
                <a:latin typeface="微软雅黑" panose="020B0503020204020204" pitchFamily="34" charset="-122"/>
                <a:ea typeface="微软雅黑" panose="020B0503020204020204" pitchFamily="34" charset="-122"/>
              </a:rPr>
              <a:t>RDI</a:t>
            </a:r>
            <a:r>
              <a:rPr lang="zh-CN" altLang="en-US" dirty="0">
                <a:latin typeface="微软雅黑" panose="020B0503020204020204" pitchFamily="34" charset="-122"/>
                <a:ea typeface="微软雅黑" panose="020B0503020204020204" pitchFamily="34" charset="-122"/>
              </a:rPr>
              <a:t>接口扩容需求，提升并发下载用户数量，并增加单个用户下载单个报表次数限制。</a:t>
            </a:r>
            <a:endParaRPr lang="en-US" altLang="zh-CN" dirty="0">
              <a:latin typeface="微软雅黑" panose="020B0503020204020204" pitchFamily="34" charset="-122"/>
              <a:ea typeface="微软雅黑" panose="020B0503020204020204" pitchFamily="34" charset="-122"/>
            </a:endParaRPr>
          </a:p>
          <a:p>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、明确</a:t>
            </a:r>
            <a:r>
              <a:rPr lang="en-US" altLang="zh-CN" dirty="0">
                <a:latin typeface="微软雅黑" panose="020B0503020204020204" pitchFamily="34" charset="-122"/>
                <a:ea typeface="微软雅黑" panose="020B0503020204020204" pitchFamily="34" charset="-122"/>
              </a:rPr>
              <a:t>CSTP</a:t>
            </a:r>
            <a:r>
              <a:rPr lang="zh-CN" altLang="en-US" dirty="0">
                <a:latin typeface="微软雅黑" panose="020B0503020204020204" pitchFamily="34" charset="-122"/>
                <a:ea typeface="微软雅黑" panose="020B0503020204020204" pitchFamily="34" charset="-122"/>
              </a:rPr>
              <a:t>功能定位，本方报价已通过交易接口提供下载功能，</a:t>
            </a:r>
            <a:r>
              <a:rPr lang="en-US" altLang="zh-CN" dirty="0">
                <a:latin typeface="微软雅黑" panose="020B0503020204020204" pitchFamily="34" charset="-122"/>
                <a:ea typeface="微软雅黑" panose="020B0503020204020204" pitchFamily="34" charset="-122"/>
              </a:rPr>
              <a:t>CSTP</a:t>
            </a:r>
            <a:r>
              <a:rPr lang="zh-CN" altLang="en-US" dirty="0">
                <a:latin typeface="微软雅黑" panose="020B0503020204020204" pitchFamily="34" charset="-122"/>
                <a:ea typeface="微软雅黑" panose="020B0503020204020204" pitchFamily="34" charset="-122"/>
              </a:rPr>
              <a:t>不再提供报价消息发送。</a:t>
            </a:r>
            <a:br>
              <a:rPr lang="en-US" altLang="zh-CN"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降低系统维护成本，减少重复建设。</a:t>
            </a:r>
            <a:br>
              <a:rPr lang="en-US" altLang="zh-CN" dirty="0">
                <a:latin typeface="微软雅黑" panose="020B0503020204020204" pitchFamily="34" charset="-122"/>
                <a:ea typeface="微软雅黑" panose="020B0503020204020204" pitchFamily="34" charset="-122"/>
              </a:rPr>
            </a:b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、完善</a:t>
            </a:r>
            <a:r>
              <a:rPr lang="en-US" altLang="zh-CN" dirty="0">
                <a:latin typeface="微软雅黑" panose="020B0503020204020204" pitchFamily="34" charset="-122"/>
                <a:ea typeface="微软雅黑" panose="020B0503020204020204" pitchFamily="34" charset="-122"/>
              </a:rPr>
              <a:t>CSTP</a:t>
            </a:r>
            <a:r>
              <a:rPr lang="zh-CN" altLang="en-US" dirty="0">
                <a:latin typeface="微软雅黑" panose="020B0503020204020204" pitchFamily="34" charset="-122"/>
                <a:ea typeface="微软雅黑" panose="020B0503020204020204" pitchFamily="34" charset="-122"/>
              </a:rPr>
              <a:t>实时消息应急功能，提供按接口用户查询指定日期本方及关联方成交明细的接口功能。</a:t>
            </a:r>
          </a:p>
        </p:txBody>
      </p:sp>
    </p:spTree>
    <p:custDataLst>
      <p:tags r:id="rId1"/>
    </p:custDataLst>
    <p:extLst>
      <p:ext uri="{BB962C8B-B14F-4D97-AF65-F5344CB8AC3E}">
        <p14:creationId xmlns:p14="http://schemas.microsoft.com/office/powerpoint/2010/main" val="21154328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70E211A-80FE-4EAB-A601-D685BA41864C}"/>
              </a:ext>
            </a:extLst>
          </p:cNvPr>
          <p:cNvSpPr>
            <a:spLocks noGrp="1"/>
          </p:cNvSpPr>
          <p:nvPr>
            <p:ph type="title"/>
          </p:nvPr>
        </p:nvSpPr>
        <p:spPr/>
        <p:txBody>
          <a:bodyPr/>
          <a:lstStyle/>
          <a:p>
            <a:r>
              <a:rPr lang="zh-CN" altLang="en-US" sz="3600" dirty="0">
                <a:latin typeface="微软雅黑" panose="020B0503020204020204" pitchFamily="34" charset="-122"/>
                <a:ea typeface="微软雅黑" panose="020B0503020204020204" pitchFamily="34" charset="-122"/>
              </a:rPr>
              <a:t>感谢聆听！</a:t>
            </a:r>
          </a:p>
        </p:txBody>
      </p:sp>
    </p:spTree>
    <p:custDataLst>
      <p:tags r:id="rId1"/>
    </p:custDataLst>
    <p:extLst>
      <p:ext uri="{BB962C8B-B14F-4D97-AF65-F5344CB8AC3E}">
        <p14:creationId xmlns:p14="http://schemas.microsoft.com/office/powerpoint/2010/main" val="550648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B253363-CCAE-4E70-BEDA-88FBA40FC545}"/>
              </a:ext>
            </a:extLst>
          </p:cNvPr>
          <p:cNvSpPr/>
          <p:nvPr/>
        </p:nvSpPr>
        <p:spPr>
          <a:xfrm>
            <a:off x="1309035" y="1045032"/>
            <a:ext cx="789271" cy="32292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本币</a:t>
            </a:r>
            <a:r>
              <a:rPr lang="en-US" altLang="zh-CN" dirty="0">
                <a:latin typeface="微软雅黑" panose="020B0503020204020204" pitchFamily="34" charset="-122"/>
                <a:ea typeface="微软雅黑" panose="020B0503020204020204" pitchFamily="34" charset="-122"/>
              </a:rPr>
              <a:t>CSTP</a:t>
            </a:r>
            <a:r>
              <a:rPr lang="zh-CN" altLang="en-US" dirty="0">
                <a:latin typeface="微软雅黑" panose="020B0503020204020204" pitchFamily="34" charset="-122"/>
                <a:ea typeface="微软雅黑" panose="020B0503020204020204" pitchFamily="34" charset="-122"/>
              </a:rPr>
              <a:t>会员</a:t>
            </a:r>
          </a:p>
        </p:txBody>
      </p:sp>
      <p:sp>
        <p:nvSpPr>
          <p:cNvPr id="5" name="矩形 4">
            <a:extLst>
              <a:ext uri="{FF2B5EF4-FFF2-40B4-BE49-F238E27FC236}">
                <a16:creationId xmlns:a16="http://schemas.microsoft.com/office/drawing/2014/main" id="{ADE8DF0D-888C-4E91-8EE8-E9B9B89170A5}"/>
              </a:ext>
            </a:extLst>
          </p:cNvPr>
          <p:cNvSpPr/>
          <p:nvPr/>
        </p:nvSpPr>
        <p:spPr>
          <a:xfrm>
            <a:off x="1309036" y="4450770"/>
            <a:ext cx="789271" cy="19369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债券通会员</a:t>
            </a:r>
          </a:p>
        </p:txBody>
      </p:sp>
      <p:sp>
        <p:nvSpPr>
          <p:cNvPr id="6" name="矩形: 圆角 5">
            <a:extLst>
              <a:ext uri="{FF2B5EF4-FFF2-40B4-BE49-F238E27FC236}">
                <a16:creationId xmlns:a16="http://schemas.microsoft.com/office/drawing/2014/main" id="{D64E7FDF-6FDC-4715-AA0D-516A0099D58A}"/>
              </a:ext>
            </a:extLst>
          </p:cNvPr>
          <p:cNvSpPr/>
          <p:nvPr/>
        </p:nvSpPr>
        <p:spPr>
          <a:xfrm>
            <a:off x="4049026" y="1117621"/>
            <a:ext cx="5791205" cy="34815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本币</a:t>
            </a:r>
            <a:r>
              <a:rPr lang="en-US" altLang="zh-CN" dirty="0">
                <a:latin typeface="微软雅黑" panose="020B0503020204020204" pitchFamily="34" charset="-122"/>
                <a:ea typeface="微软雅黑" panose="020B0503020204020204" pitchFamily="34" charset="-122"/>
              </a:rPr>
              <a:t>CSTP</a:t>
            </a:r>
          </a:p>
          <a:p>
            <a:pPr algn="ctr"/>
            <a:endParaRPr lang="en-US" altLang="zh-CN" dirty="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endParaRPr lang="zh-CN" altLang="en-US"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7A6D49C1-5DD1-49E6-92DC-153B1C4417B1}"/>
              </a:ext>
            </a:extLst>
          </p:cNvPr>
          <p:cNvSpPr/>
          <p:nvPr/>
        </p:nvSpPr>
        <p:spPr>
          <a:xfrm flipH="1">
            <a:off x="3104139" y="1045031"/>
            <a:ext cx="613611" cy="5342705"/>
          </a:xfrm>
          <a:prstGeom prst="rect">
            <a:avLst/>
          </a:prstGeom>
        </p:spPr>
        <p:style>
          <a:lnRef idx="2">
            <a:schemeClr val="accent6"/>
          </a:lnRef>
          <a:fillRef idx="1">
            <a:schemeClr val="lt1"/>
          </a:fillRef>
          <a:effectRef idx="0">
            <a:schemeClr val="accent6"/>
          </a:effectRef>
          <a:fontRef idx="minor">
            <a:schemeClr val="dk1"/>
          </a:fontRef>
        </p:style>
        <p:txBody>
          <a:bodyPr vert="eaVert" rtlCol="0" anchor="ctr"/>
          <a:lstStyle/>
          <a:p>
            <a:pPr algn="ctr"/>
            <a:r>
              <a:rPr lang="en-US" altLang="zh-CN" dirty="0" err="1">
                <a:latin typeface="微软雅黑" panose="020B0503020204020204" pitchFamily="34" charset="-122"/>
                <a:ea typeface="微软雅黑" panose="020B0503020204020204" pitchFamily="34" charset="-122"/>
              </a:rPr>
              <a:t>Ehub</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(IMIX)</a:t>
            </a:r>
          </a:p>
        </p:txBody>
      </p:sp>
      <p:sp>
        <p:nvSpPr>
          <p:cNvPr id="8" name="矩形 7">
            <a:extLst>
              <a:ext uri="{FF2B5EF4-FFF2-40B4-BE49-F238E27FC236}">
                <a16:creationId xmlns:a16="http://schemas.microsoft.com/office/drawing/2014/main" id="{44EC03AD-EC17-4B20-9727-66E3CFD1222A}"/>
              </a:ext>
            </a:extLst>
          </p:cNvPr>
          <p:cNvSpPr/>
          <p:nvPr/>
        </p:nvSpPr>
        <p:spPr>
          <a:xfrm flipH="1">
            <a:off x="2298027" y="1045032"/>
            <a:ext cx="613611" cy="1629075"/>
          </a:xfrm>
          <a:prstGeom prst="rect">
            <a:avLst/>
          </a:prstGeom>
        </p:spPr>
        <p:style>
          <a:lnRef idx="2">
            <a:schemeClr val="accent6"/>
          </a:lnRef>
          <a:fillRef idx="1">
            <a:schemeClr val="lt1"/>
          </a:fillRef>
          <a:effectRef idx="0">
            <a:schemeClr val="accent6"/>
          </a:effectRef>
          <a:fontRef idx="minor">
            <a:schemeClr val="dk1"/>
          </a:fontRef>
        </p:style>
        <p:txBody>
          <a:bodyPr vert="eaVert" rtlCol="0" anchor="ctr"/>
          <a:lstStyle/>
          <a:p>
            <a:pPr algn="ctr"/>
            <a:r>
              <a:rPr lang="en-US" altLang="zh-CN" dirty="0">
                <a:latin typeface="微软雅黑" panose="020B0503020204020204" pitchFamily="34" charset="-122"/>
                <a:ea typeface="微软雅黑" panose="020B0503020204020204" pitchFamily="34" charset="-122"/>
              </a:rPr>
              <a:t>Agent</a:t>
            </a:r>
            <a:endParaRPr lang="zh-CN" altLang="en-US" dirty="0">
              <a:latin typeface="微软雅黑" panose="020B0503020204020204" pitchFamily="34" charset="-122"/>
              <a:ea typeface="微软雅黑" panose="020B0503020204020204" pitchFamily="34" charset="-122"/>
            </a:endParaRPr>
          </a:p>
        </p:txBody>
      </p:sp>
      <p:cxnSp>
        <p:nvCxnSpPr>
          <p:cNvPr id="10" name="直接箭头连接符 9">
            <a:extLst>
              <a:ext uri="{FF2B5EF4-FFF2-40B4-BE49-F238E27FC236}">
                <a16:creationId xmlns:a16="http://schemas.microsoft.com/office/drawing/2014/main" id="{3F1D52CA-735B-437A-A802-8C427FBEEDB1}"/>
              </a:ext>
            </a:extLst>
          </p:cNvPr>
          <p:cNvCxnSpPr>
            <a:cxnSpLocks/>
          </p:cNvCxnSpPr>
          <p:nvPr/>
        </p:nvCxnSpPr>
        <p:spPr>
          <a:xfrm flipH="1">
            <a:off x="2911638" y="1306116"/>
            <a:ext cx="1925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5E4F64BA-106F-4FAF-BA67-0366FBEC54D1}"/>
              </a:ext>
            </a:extLst>
          </p:cNvPr>
          <p:cNvCxnSpPr>
            <a:cxnSpLocks/>
          </p:cNvCxnSpPr>
          <p:nvPr/>
        </p:nvCxnSpPr>
        <p:spPr>
          <a:xfrm flipH="1">
            <a:off x="2089488" y="3179433"/>
            <a:ext cx="10146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C3A0C875-BCDE-48D5-8902-77C82A717521}"/>
              </a:ext>
            </a:extLst>
          </p:cNvPr>
          <p:cNvCxnSpPr>
            <a:cxnSpLocks/>
            <a:endCxn id="5" idx="3"/>
          </p:cNvCxnSpPr>
          <p:nvPr/>
        </p:nvCxnSpPr>
        <p:spPr>
          <a:xfrm flipH="1">
            <a:off x="2098307" y="5419248"/>
            <a:ext cx="101465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7049F91E-BBA5-466F-BDA5-8470DFB189E1}"/>
              </a:ext>
            </a:extLst>
          </p:cNvPr>
          <p:cNvSpPr/>
          <p:nvPr/>
        </p:nvSpPr>
        <p:spPr>
          <a:xfrm flipH="1">
            <a:off x="10576154" y="1068693"/>
            <a:ext cx="703849" cy="1937079"/>
          </a:xfrm>
          <a:prstGeom prst="rect">
            <a:avLst/>
          </a:prstGeom>
        </p:spPr>
        <p:style>
          <a:lnRef idx="2">
            <a:schemeClr val="accent6"/>
          </a:lnRef>
          <a:fillRef idx="1">
            <a:schemeClr val="lt1"/>
          </a:fillRef>
          <a:effectRef idx="0">
            <a:schemeClr val="accent6"/>
          </a:effectRef>
          <a:fontRef idx="minor">
            <a:schemeClr val="dk1"/>
          </a:fontRef>
        </p:style>
        <p:txBody>
          <a:bodyPr vert="eaVert" rtlCol="0" anchor="ctr"/>
          <a:lstStyle/>
          <a:p>
            <a:pPr algn="ctr"/>
            <a:r>
              <a:rPr lang="en-US" altLang="zh-CN" dirty="0" err="1">
                <a:solidFill>
                  <a:schemeClr val="tx1"/>
                </a:solidFill>
                <a:latin typeface="微软雅黑" panose="020B0503020204020204" pitchFamily="34" charset="-122"/>
                <a:ea typeface="微软雅黑" panose="020B0503020204020204" pitchFamily="34" charset="-122"/>
              </a:rPr>
              <a:t>Ihub</a:t>
            </a:r>
            <a:r>
              <a:rPr lang="en-US" altLang="zh-CN" dirty="0">
                <a:solidFill>
                  <a:schemeClr val="tx1"/>
                </a:solidFill>
                <a:latin typeface="微软雅黑" panose="020B0503020204020204" pitchFamily="34" charset="-122"/>
                <a:ea typeface="微软雅黑" panose="020B0503020204020204" pitchFamily="34" charset="-122"/>
              </a:rPr>
              <a:t> (IMIX)</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84D9691B-5663-4CB2-BBA5-7011C5D1024D}"/>
              </a:ext>
            </a:extLst>
          </p:cNvPr>
          <p:cNvSpPr/>
          <p:nvPr/>
        </p:nvSpPr>
        <p:spPr>
          <a:xfrm flipH="1">
            <a:off x="10599820" y="3179431"/>
            <a:ext cx="696224" cy="3188353"/>
          </a:xfrm>
          <a:prstGeom prst="rect">
            <a:avLst/>
          </a:prstGeom>
        </p:spPr>
        <p:style>
          <a:lnRef idx="2">
            <a:schemeClr val="accent6"/>
          </a:lnRef>
          <a:fillRef idx="1">
            <a:schemeClr val="lt1"/>
          </a:fillRef>
          <a:effectRef idx="0">
            <a:schemeClr val="accent6"/>
          </a:effectRef>
          <a:fontRef idx="minor">
            <a:schemeClr val="dk1"/>
          </a:fontRef>
        </p:style>
        <p:txBody>
          <a:bodyPr vert="eaVert" rtlCol="0" anchor="ctr"/>
          <a:lstStyle/>
          <a:p>
            <a:pPr algn="ctr"/>
            <a:r>
              <a:rPr lang="en-US" altLang="zh-CN" dirty="0">
                <a:latin typeface="微软雅黑" panose="020B0503020204020204" pitchFamily="34" charset="-122"/>
                <a:ea typeface="微软雅黑" panose="020B0503020204020204" pitchFamily="34" charset="-122"/>
              </a:rPr>
              <a:t>DEP (</a:t>
            </a:r>
            <a:r>
              <a:rPr lang="en-US" altLang="zh-CN" dirty="0" err="1">
                <a:latin typeface="微软雅黑" panose="020B0503020204020204" pitchFamily="34" charset="-122"/>
                <a:ea typeface="微软雅黑" panose="020B0503020204020204" pitchFamily="34" charset="-122"/>
              </a:rPr>
              <a:t>IMIXObject</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cxnSp>
        <p:nvCxnSpPr>
          <p:cNvPr id="21" name="直接箭头连接符 20">
            <a:extLst>
              <a:ext uri="{FF2B5EF4-FFF2-40B4-BE49-F238E27FC236}">
                <a16:creationId xmlns:a16="http://schemas.microsoft.com/office/drawing/2014/main" id="{F048D38B-2F4F-4FE8-85B2-8295707252FB}"/>
              </a:ext>
            </a:extLst>
          </p:cNvPr>
          <p:cNvCxnSpPr>
            <a:cxnSpLocks/>
          </p:cNvCxnSpPr>
          <p:nvPr/>
        </p:nvCxnSpPr>
        <p:spPr>
          <a:xfrm flipH="1">
            <a:off x="9872305" y="2168379"/>
            <a:ext cx="7038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D1A9E52B-FE97-4B8A-9485-74EADD66DB3A}"/>
              </a:ext>
            </a:extLst>
          </p:cNvPr>
          <p:cNvCxnSpPr>
            <a:cxnSpLocks/>
          </p:cNvCxnSpPr>
          <p:nvPr/>
        </p:nvCxnSpPr>
        <p:spPr>
          <a:xfrm flipH="1">
            <a:off x="9856267" y="5475757"/>
            <a:ext cx="7038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矩形: 圆角 23">
            <a:extLst>
              <a:ext uri="{FF2B5EF4-FFF2-40B4-BE49-F238E27FC236}">
                <a16:creationId xmlns:a16="http://schemas.microsoft.com/office/drawing/2014/main" id="{600C10F3-3B8E-4F1E-AF89-DE6F31599230}"/>
              </a:ext>
            </a:extLst>
          </p:cNvPr>
          <p:cNvSpPr/>
          <p:nvPr/>
        </p:nvSpPr>
        <p:spPr>
          <a:xfrm>
            <a:off x="4773531" y="1904086"/>
            <a:ext cx="4258174" cy="49610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本方数据</a:t>
            </a:r>
          </a:p>
        </p:txBody>
      </p:sp>
      <p:sp>
        <p:nvSpPr>
          <p:cNvPr id="25" name="矩形: 圆角 24">
            <a:extLst>
              <a:ext uri="{FF2B5EF4-FFF2-40B4-BE49-F238E27FC236}">
                <a16:creationId xmlns:a16="http://schemas.microsoft.com/office/drawing/2014/main" id="{09CD8CD1-A7B0-4004-8566-EA89C82929C9}"/>
              </a:ext>
            </a:extLst>
          </p:cNvPr>
          <p:cNvSpPr/>
          <p:nvPr/>
        </p:nvSpPr>
        <p:spPr>
          <a:xfrm>
            <a:off x="4778141" y="2723442"/>
            <a:ext cx="4253563" cy="49610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solidFill>
                  <a:schemeClr val="dk1"/>
                </a:solidFill>
                <a:latin typeface="微软雅黑" panose="020B0503020204020204" pitchFamily="34" charset="-122"/>
                <a:ea typeface="微软雅黑" panose="020B0503020204020204" pitchFamily="34" charset="-122"/>
              </a:rPr>
              <a:t>关联机构数据</a:t>
            </a:r>
          </a:p>
        </p:txBody>
      </p:sp>
      <p:sp>
        <p:nvSpPr>
          <p:cNvPr id="26" name="矩形: 圆角 25">
            <a:extLst>
              <a:ext uri="{FF2B5EF4-FFF2-40B4-BE49-F238E27FC236}">
                <a16:creationId xmlns:a16="http://schemas.microsoft.com/office/drawing/2014/main" id="{2CEC19A9-BB29-4734-A78F-F59FCADD1495}"/>
              </a:ext>
            </a:extLst>
          </p:cNvPr>
          <p:cNvSpPr/>
          <p:nvPr/>
        </p:nvSpPr>
        <p:spPr>
          <a:xfrm>
            <a:off x="4778141" y="3526150"/>
            <a:ext cx="4253563" cy="4961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solidFill>
                  <a:schemeClr val="dk1"/>
                </a:solidFill>
                <a:latin typeface="微软雅黑" panose="020B0503020204020204" pitchFamily="34" charset="-122"/>
                <a:ea typeface="微软雅黑" panose="020B0503020204020204" pitchFamily="34" charset="-122"/>
              </a:rPr>
              <a:t>债券关联数据</a:t>
            </a:r>
          </a:p>
        </p:txBody>
      </p:sp>
      <p:sp>
        <p:nvSpPr>
          <p:cNvPr id="28" name="矩形: 圆角 27">
            <a:extLst>
              <a:ext uri="{FF2B5EF4-FFF2-40B4-BE49-F238E27FC236}">
                <a16:creationId xmlns:a16="http://schemas.microsoft.com/office/drawing/2014/main" id="{E7D27B2D-60EE-4D25-95A4-E387CC7A9B9E}"/>
              </a:ext>
            </a:extLst>
          </p:cNvPr>
          <p:cNvSpPr/>
          <p:nvPr/>
        </p:nvSpPr>
        <p:spPr>
          <a:xfrm>
            <a:off x="4065062" y="4747543"/>
            <a:ext cx="5791205" cy="162025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本币</a:t>
            </a:r>
            <a:r>
              <a:rPr lang="en-US" altLang="zh-CN" dirty="0">
                <a:latin typeface="微软雅黑" panose="020B0503020204020204" pitchFamily="34" charset="-122"/>
                <a:ea typeface="微软雅黑" panose="020B0503020204020204" pitchFamily="34" charset="-122"/>
              </a:rPr>
              <a:t>CSTP</a:t>
            </a:r>
            <a:r>
              <a:rPr lang="zh-CN" altLang="en-US" dirty="0">
                <a:latin typeface="微软雅黑" panose="020B0503020204020204" pitchFamily="34" charset="-122"/>
                <a:ea typeface="微软雅黑" panose="020B0503020204020204" pitchFamily="34" charset="-122"/>
              </a:rPr>
              <a:t>场务端</a:t>
            </a:r>
            <a:endParaRPr lang="en-US" altLang="zh-CN" dirty="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endParaRPr lang="zh-CN" altLang="en-US" dirty="0">
              <a:latin typeface="微软雅黑" panose="020B0503020204020204" pitchFamily="34" charset="-122"/>
              <a:ea typeface="微软雅黑" panose="020B0503020204020204" pitchFamily="34" charset="-122"/>
            </a:endParaRPr>
          </a:p>
        </p:txBody>
      </p:sp>
      <p:sp>
        <p:nvSpPr>
          <p:cNvPr id="29" name="矩形: 圆角 28">
            <a:extLst>
              <a:ext uri="{FF2B5EF4-FFF2-40B4-BE49-F238E27FC236}">
                <a16:creationId xmlns:a16="http://schemas.microsoft.com/office/drawing/2014/main" id="{B3BA03C4-F3D0-429C-BA71-6F22E461D2F3}"/>
              </a:ext>
            </a:extLst>
          </p:cNvPr>
          <p:cNvSpPr/>
          <p:nvPr/>
        </p:nvSpPr>
        <p:spPr>
          <a:xfrm>
            <a:off x="4773530" y="5262702"/>
            <a:ext cx="2017301" cy="4914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接口用户管理</a:t>
            </a:r>
          </a:p>
        </p:txBody>
      </p:sp>
      <p:sp>
        <p:nvSpPr>
          <p:cNvPr id="30" name="矩形: 圆角 29">
            <a:extLst>
              <a:ext uri="{FF2B5EF4-FFF2-40B4-BE49-F238E27FC236}">
                <a16:creationId xmlns:a16="http://schemas.microsoft.com/office/drawing/2014/main" id="{8B76CF89-8FAB-4AB4-B6BF-4DC067EF3C57}"/>
              </a:ext>
            </a:extLst>
          </p:cNvPr>
          <p:cNvSpPr/>
          <p:nvPr/>
        </p:nvSpPr>
        <p:spPr>
          <a:xfrm>
            <a:off x="6929192" y="5257785"/>
            <a:ext cx="2102512" cy="4914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场务用户管理</a:t>
            </a:r>
          </a:p>
        </p:txBody>
      </p:sp>
      <p:sp>
        <p:nvSpPr>
          <p:cNvPr id="31" name="矩形: 圆角 30">
            <a:extLst>
              <a:ext uri="{FF2B5EF4-FFF2-40B4-BE49-F238E27FC236}">
                <a16:creationId xmlns:a16="http://schemas.microsoft.com/office/drawing/2014/main" id="{0588C4E4-7F95-4959-A869-7DBF1B915493}"/>
              </a:ext>
            </a:extLst>
          </p:cNvPr>
          <p:cNvSpPr/>
          <p:nvPr/>
        </p:nvSpPr>
        <p:spPr>
          <a:xfrm>
            <a:off x="4773529" y="5849441"/>
            <a:ext cx="2017301" cy="43194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下载查询管理</a:t>
            </a:r>
          </a:p>
        </p:txBody>
      </p:sp>
      <p:sp>
        <p:nvSpPr>
          <p:cNvPr id="32" name="矩形: 圆角 31">
            <a:extLst>
              <a:ext uri="{FF2B5EF4-FFF2-40B4-BE49-F238E27FC236}">
                <a16:creationId xmlns:a16="http://schemas.microsoft.com/office/drawing/2014/main" id="{72B99D47-EEFB-49C3-B46D-97F7246B3CA7}"/>
              </a:ext>
            </a:extLst>
          </p:cNvPr>
          <p:cNvSpPr/>
          <p:nvPr/>
        </p:nvSpPr>
        <p:spPr>
          <a:xfrm>
            <a:off x="6929192" y="5842568"/>
            <a:ext cx="2102512" cy="43194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应急管理</a:t>
            </a:r>
          </a:p>
        </p:txBody>
      </p:sp>
      <p:cxnSp>
        <p:nvCxnSpPr>
          <p:cNvPr id="33" name="直接箭头连接符 32">
            <a:extLst>
              <a:ext uri="{FF2B5EF4-FFF2-40B4-BE49-F238E27FC236}">
                <a16:creationId xmlns:a16="http://schemas.microsoft.com/office/drawing/2014/main" id="{0896785F-211F-41CD-98B5-3EB73815ACA1}"/>
              </a:ext>
            </a:extLst>
          </p:cNvPr>
          <p:cNvCxnSpPr>
            <a:cxnSpLocks/>
          </p:cNvCxnSpPr>
          <p:nvPr/>
        </p:nvCxnSpPr>
        <p:spPr>
          <a:xfrm flipH="1">
            <a:off x="9872305" y="3823419"/>
            <a:ext cx="7038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3EB4E654-4D2B-4E96-AAA3-5BEFC964B55C}"/>
              </a:ext>
            </a:extLst>
          </p:cNvPr>
          <p:cNvCxnSpPr>
            <a:cxnSpLocks/>
          </p:cNvCxnSpPr>
          <p:nvPr/>
        </p:nvCxnSpPr>
        <p:spPr>
          <a:xfrm flipH="1">
            <a:off x="2089488" y="1903683"/>
            <a:ext cx="1925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F522803B-2A59-41B1-8043-ACD50CAFD3E4}"/>
              </a:ext>
            </a:extLst>
          </p:cNvPr>
          <p:cNvCxnSpPr/>
          <p:nvPr/>
        </p:nvCxnSpPr>
        <p:spPr>
          <a:xfrm>
            <a:off x="404949" y="796833"/>
            <a:ext cx="11220994" cy="0"/>
          </a:xfrm>
          <a:prstGeom prst="line">
            <a:avLst/>
          </a:prstGeom>
        </p:spPr>
        <p:style>
          <a:lnRef idx="3">
            <a:schemeClr val="accent1"/>
          </a:lnRef>
          <a:fillRef idx="0">
            <a:schemeClr val="accent1"/>
          </a:fillRef>
          <a:effectRef idx="2">
            <a:schemeClr val="accent1"/>
          </a:effectRef>
          <a:fontRef idx="minor">
            <a:schemeClr val="tx1"/>
          </a:fontRef>
        </p:style>
      </p:cxnSp>
      <p:sp>
        <p:nvSpPr>
          <p:cNvPr id="43" name="文本框 42">
            <a:extLst>
              <a:ext uri="{FF2B5EF4-FFF2-40B4-BE49-F238E27FC236}">
                <a16:creationId xmlns:a16="http://schemas.microsoft.com/office/drawing/2014/main" id="{324C309E-4E4B-4DF8-9140-A72786CE5096}"/>
              </a:ext>
            </a:extLst>
          </p:cNvPr>
          <p:cNvSpPr txBox="1"/>
          <p:nvPr/>
        </p:nvSpPr>
        <p:spPr>
          <a:xfrm>
            <a:off x="404949" y="287551"/>
            <a:ext cx="590257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本币</a:t>
            </a:r>
            <a:r>
              <a:rPr lang="en-US" altLang="zh-CN" sz="2000" dirty="0">
                <a:latin typeface="微软雅黑" panose="020B0503020204020204" pitchFamily="34" charset="-122"/>
                <a:ea typeface="微软雅黑" panose="020B0503020204020204" pitchFamily="34" charset="-122"/>
              </a:rPr>
              <a:t>CSTP</a:t>
            </a:r>
            <a:r>
              <a:rPr lang="zh-CN" altLang="en-US" sz="2000" dirty="0">
                <a:latin typeface="微软雅黑" panose="020B0503020204020204" pitchFamily="34" charset="-122"/>
                <a:ea typeface="微软雅黑" panose="020B0503020204020204" pitchFamily="34" charset="-122"/>
              </a:rPr>
              <a:t>功能概览</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成交、交易手续费等数据下载</a:t>
            </a:r>
          </a:p>
        </p:txBody>
      </p:sp>
    </p:spTree>
    <p:extLst>
      <p:ext uri="{BB962C8B-B14F-4D97-AF65-F5344CB8AC3E}">
        <p14:creationId xmlns:p14="http://schemas.microsoft.com/office/powerpoint/2010/main" val="3526070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B253363-CCAE-4E70-BEDA-88FBA40FC545}"/>
              </a:ext>
            </a:extLst>
          </p:cNvPr>
          <p:cNvSpPr/>
          <p:nvPr/>
        </p:nvSpPr>
        <p:spPr>
          <a:xfrm>
            <a:off x="1309035" y="1058092"/>
            <a:ext cx="789271" cy="32747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本币</a:t>
            </a:r>
            <a:r>
              <a:rPr lang="en-US" altLang="zh-CN" dirty="0">
                <a:latin typeface="微软雅黑" panose="020B0503020204020204" pitchFamily="34" charset="-122"/>
                <a:ea typeface="微软雅黑" panose="020B0503020204020204" pitchFamily="34" charset="-122"/>
              </a:rPr>
              <a:t>CSTP</a:t>
            </a:r>
            <a:r>
              <a:rPr lang="zh-CN" altLang="en-US" dirty="0">
                <a:latin typeface="微软雅黑" panose="020B0503020204020204" pitchFamily="34" charset="-122"/>
                <a:ea typeface="微软雅黑" panose="020B0503020204020204" pitchFamily="34" charset="-122"/>
              </a:rPr>
              <a:t>会员</a:t>
            </a:r>
          </a:p>
        </p:txBody>
      </p:sp>
      <p:sp>
        <p:nvSpPr>
          <p:cNvPr id="5" name="矩形 4">
            <a:extLst>
              <a:ext uri="{FF2B5EF4-FFF2-40B4-BE49-F238E27FC236}">
                <a16:creationId xmlns:a16="http://schemas.microsoft.com/office/drawing/2014/main" id="{ADE8DF0D-888C-4E91-8EE8-E9B9B89170A5}"/>
              </a:ext>
            </a:extLst>
          </p:cNvPr>
          <p:cNvSpPr/>
          <p:nvPr/>
        </p:nvSpPr>
        <p:spPr>
          <a:xfrm>
            <a:off x="1309036" y="4463832"/>
            <a:ext cx="789271" cy="19398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债券通会员</a:t>
            </a:r>
          </a:p>
        </p:txBody>
      </p:sp>
      <p:sp>
        <p:nvSpPr>
          <p:cNvPr id="6" name="矩形: 圆角 5">
            <a:extLst>
              <a:ext uri="{FF2B5EF4-FFF2-40B4-BE49-F238E27FC236}">
                <a16:creationId xmlns:a16="http://schemas.microsoft.com/office/drawing/2014/main" id="{D64E7FDF-6FDC-4715-AA0D-516A0099D58A}"/>
              </a:ext>
            </a:extLst>
          </p:cNvPr>
          <p:cNvSpPr/>
          <p:nvPr/>
        </p:nvSpPr>
        <p:spPr>
          <a:xfrm>
            <a:off x="4049026" y="1082554"/>
            <a:ext cx="5791205" cy="353050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本币</a:t>
            </a:r>
            <a:r>
              <a:rPr lang="en-US" altLang="zh-CN" dirty="0" err="1">
                <a:latin typeface="微软雅黑" panose="020B0503020204020204" pitchFamily="34" charset="-122"/>
                <a:ea typeface="微软雅黑" panose="020B0503020204020204" pitchFamily="34" charset="-122"/>
              </a:rPr>
              <a:t>CSTP_Report</a:t>
            </a:r>
            <a:endParaRPr lang="en-US" altLang="zh-CN" dirty="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endParaRPr lang="zh-CN" altLang="en-US"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7A6D49C1-5DD1-49E6-92DC-153B1C4417B1}"/>
              </a:ext>
            </a:extLst>
          </p:cNvPr>
          <p:cNvSpPr/>
          <p:nvPr/>
        </p:nvSpPr>
        <p:spPr>
          <a:xfrm flipH="1">
            <a:off x="3104138" y="1058093"/>
            <a:ext cx="613611" cy="2370908"/>
          </a:xfrm>
          <a:prstGeom prst="rect">
            <a:avLst/>
          </a:prstGeom>
        </p:spPr>
        <p:style>
          <a:lnRef idx="2">
            <a:schemeClr val="accent6"/>
          </a:lnRef>
          <a:fillRef idx="1">
            <a:schemeClr val="lt1"/>
          </a:fillRef>
          <a:effectRef idx="0">
            <a:schemeClr val="accent6"/>
          </a:effectRef>
          <a:fontRef idx="minor">
            <a:schemeClr val="dk1"/>
          </a:fontRef>
        </p:style>
        <p:txBody>
          <a:bodyPr vert="eaVert" rtlCol="0" anchor="ctr"/>
          <a:lstStyle/>
          <a:p>
            <a:pPr algn="ctr"/>
            <a:r>
              <a:rPr lang="en-US" altLang="zh-CN" dirty="0">
                <a:latin typeface="微软雅黑" panose="020B0503020204020204" pitchFamily="34" charset="-122"/>
                <a:ea typeface="微软雅黑" panose="020B0503020204020204" pitchFamily="34" charset="-122"/>
              </a:rPr>
              <a:t>Tradeload/SFTP</a:t>
            </a:r>
            <a:endParaRPr lang="zh-CN" altLang="en-US" dirty="0">
              <a:latin typeface="微软雅黑" panose="020B0503020204020204" pitchFamily="34" charset="-122"/>
              <a:ea typeface="微软雅黑" panose="020B0503020204020204" pitchFamily="34" charset="-122"/>
            </a:endParaRPr>
          </a:p>
        </p:txBody>
      </p:sp>
      <p:cxnSp>
        <p:nvCxnSpPr>
          <p:cNvPr id="12" name="直接箭头连接符 11">
            <a:extLst>
              <a:ext uri="{FF2B5EF4-FFF2-40B4-BE49-F238E27FC236}">
                <a16:creationId xmlns:a16="http://schemas.microsoft.com/office/drawing/2014/main" id="{F25DA3BF-03D2-4BD3-81C9-748E1748A507}"/>
              </a:ext>
            </a:extLst>
          </p:cNvPr>
          <p:cNvCxnSpPr>
            <a:cxnSpLocks/>
          </p:cNvCxnSpPr>
          <p:nvPr/>
        </p:nvCxnSpPr>
        <p:spPr>
          <a:xfrm flipH="1">
            <a:off x="2098307" y="2389585"/>
            <a:ext cx="10058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C3A0C875-BCDE-48D5-8902-77C82A717521}"/>
              </a:ext>
            </a:extLst>
          </p:cNvPr>
          <p:cNvCxnSpPr>
            <a:cxnSpLocks/>
            <a:endCxn id="5" idx="3"/>
          </p:cNvCxnSpPr>
          <p:nvPr/>
        </p:nvCxnSpPr>
        <p:spPr>
          <a:xfrm flipH="1">
            <a:off x="2098307" y="5433743"/>
            <a:ext cx="10058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7049F91E-BBA5-466F-BDA5-8470DFB189E1}"/>
              </a:ext>
            </a:extLst>
          </p:cNvPr>
          <p:cNvSpPr/>
          <p:nvPr/>
        </p:nvSpPr>
        <p:spPr>
          <a:xfrm flipH="1">
            <a:off x="10576153" y="1081753"/>
            <a:ext cx="703849" cy="1964328"/>
          </a:xfrm>
          <a:prstGeom prst="rect">
            <a:avLst/>
          </a:prstGeom>
        </p:spPr>
        <p:style>
          <a:lnRef idx="2">
            <a:schemeClr val="accent6"/>
          </a:lnRef>
          <a:fillRef idx="1">
            <a:schemeClr val="lt1"/>
          </a:fillRef>
          <a:effectRef idx="0">
            <a:schemeClr val="accent6"/>
          </a:effectRef>
          <a:fontRef idx="minor">
            <a:schemeClr val="dk1"/>
          </a:fontRef>
        </p:style>
        <p:txBody>
          <a:bodyPr vert="eaVert" rtlCol="0" anchor="ctr"/>
          <a:lstStyle/>
          <a:p>
            <a:pPr algn="ctr"/>
            <a:r>
              <a:rPr lang="en-US" altLang="zh-CN" dirty="0" err="1">
                <a:solidFill>
                  <a:schemeClr val="tx1"/>
                </a:solidFill>
                <a:latin typeface="微软雅黑" panose="020B0503020204020204" pitchFamily="34" charset="-122"/>
                <a:ea typeface="微软雅黑" panose="020B0503020204020204" pitchFamily="34" charset="-122"/>
              </a:rPr>
              <a:t>IHub</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84D9691B-5663-4CB2-BBA5-7011C5D1024D}"/>
              </a:ext>
            </a:extLst>
          </p:cNvPr>
          <p:cNvSpPr/>
          <p:nvPr/>
        </p:nvSpPr>
        <p:spPr>
          <a:xfrm flipH="1">
            <a:off x="10599820" y="3192492"/>
            <a:ext cx="696224" cy="3211162"/>
          </a:xfrm>
          <a:prstGeom prst="rect">
            <a:avLst/>
          </a:prstGeom>
        </p:spPr>
        <p:style>
          <a:lnRef idx="2">
            <a:schemeClr val="accent6"/>
          </a:lnRef>
          <a:fillRef idx="1">
            <a:schemeClr val="lt1"/>
          </a:fillRef>
          <a:effectRef idx="0">
            <a:schemeClr val="accent6"/>
          </a:effectRef>
          <a:fontRef idx="minor">
            <a:schemeClr val="dk1"/>
          </a:fontRef>
        </p:style>
        <p:txBody>
          <a:bodyPr vert="eaVert" rtlCol="0" anchor="ctr"/>
          <a:lstStyle/>
          <a:p>
            <a:pPr algn="ctr"/>
            <a:r>
              <a:rPr lang="en-US" altLang="zh-CN" dirty="0">
                <a:latin typeface="微软雅黑" panose="020B0503020204020204" pitchFamily="34" charset="-122"/>
                <a:ea typeface="微软雅黑" panose="020B0503020204020204" pitchFamily="34" charset="-122"/>
              </a:rPr>
              <a:t>DEP</a:t>
            </a:r>
            <a:endParaRPr lang="zh-CN" altLang="en-US" dirty="0">
              <a:latin typeface="微软雅黑" panose="020B0503020204020204" pitchFamily="34" charset="-122"/>
              <a:ea typeface="微软雅黑" panose="020B0503020204020204" pitchFamily="34" charset="-122"/>
            </a:endParaRPr>
          </a:p>
        </p:txBody>
      </p:sp>
      <p:cxnSp>
        <p:nvCxnSpPr>
          <p:cNvPr id="21" name="直接箭头连接符 20">
            <a:extLst>
              <a:ext uri="{FF2B5EF4-FFF2-40B4-BE49-F238E27FC236}">
                <a16:creationId xmlns:a16="http://schemas.microsoft.com/office/drawing/2014/main" id="{F048D38B-2F4F-4FE8-85B2-8295707252FB}"/>
              </a:ext>
            </a:extLst>
          </p:cNvPr>
          <p:cNvCxnSpPr>
            <a:cxnSpLocks/>
          </p:cNvCxnSpPr>
          <p:nvPr/>
        </p:nvCxnSpPr>
        <p:spPr>
          <a:xfrm flipH="1">
            <a:off x="9872305" y="2181439"/>
            <a:ext cx="7038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D1A9E52B-FE97-4B8A-9485-74EADD66DB3A}"/>
              </a:ext>
            </a:extLst>
          </p:cNvPr>
          <p:cNvCxnSpPr>
            <a:cxnSpLocks/>
          </p:cNvCxnSpPr>
          <p:nvPr/>
        </p:nvCxnSpPr>
        <p:spPr>
          <a:xfrm flipH="1">
            <a:off x="9856267" y="5488817"/>
            <a:ext cx="7038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矩形: 圆角 22">
            <a:extLst>
              <a:ext uri="{FF2B5EF4-FFF2-40B4-BE49-F238E27FC236}">
                <a16:creationId xmlns:a16="http://schemas.microsoft.com/office/drawing/2014/main" id="{70833F0F-400E-4694-9CFC-575407E487DA}"/>
              </a:ext>
            </a:extLst>
          </p:cNvPr>
          <p:cNvSpPr/>
          <p:nvPr/>
        </p:nvSpPr>
        <p:spPr>
          <a:xfrm>
            <a:off x="4773529" y="1961138"/>
            <a:ext cx="4258175" cy="51304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solidFill>
                  <a:schemeClr val="dk1"/>
                </a:solidFill>
                <a:latin typeface="微软雅黑" panose="020B0503020204020204" pitchFamily="34" charset="-122"/>
                <a:ea typeface="微软雅黑" panose="020B0503020204020204" pitchFamily="34" charset="-122"/>
              </a:rPr>
              <a:t>基础数据（文件）</a:t>
            </a:r>
          </a:p>
        </p:txBody>
      </p:sp>
      <p:sp>
        <p:nvSpPr>
          <p:cNvPr id="27" name="矩形: 圆角 26">
            <a:extLst>
              <a:ext uri="{FF2B5EF4-FFF2-40B4-BE49-F238E27FC236}">
                <a16:creationId xmlns:a16="http://schemas.microsoft.com/office/drawing/2014/main" id="{6DB1B573-6426-44C5-B0C8-999CB82392A8}"/>
              </a:ext>
            </a:extLst>
          </p:cNvPr>
          <p:cNvSpPr/>
          <p:nvPr/>
        </p:nvSpPr>
        <p:spPr>
          <a:xfrm>
            <a:off x="4800104" y="3711353"/>
            <a:ext cx="4258176" cy="51060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solidFill>
                  <a:schemeClr val="dk1"/>
                </a:solidFill>
                <a:latin typeface="微软雅黑" panose="020B0503020204020204" pitchFamily="34" charset="-122"/>
                <a:ea typeface="微软雅黑" panose="020B0503020204020204" pitchFamily="34" charset="-122"/>
              </a:rPr>
              <a:t>缴费通知单（文件）</a:t>
            </a:r>
          </a:p>
        </p:txBody>
      </p:sp>
      <p:sp>
        <p:nvSpPr>
          <p:cNvPr id="28" name="矩形: 圆角 27">
            <a:extLst>
              <a:ext uri="{FF2B5EF4-FFF2-40B4-BE49-F238E27FC236}">
                <a16:creationId xmlns:a16="http://schemas.microsoft.com/office/drawing/2014/main" id="{E7D27B2D-60EE-4D25-95A4-E387CC7A9B9E}"/>
              </a:ext>
            </a:extLst>
          </p:cNvPr>
          <p:cNvSpPr/>
          <p:nvPr/>
        </p:nvSpPr>
        <p:spPr>
          <a:xfrm>
            <a:off x="4065062" y="4760603"/>
            <a:ext cx="5791205" cy="16430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本币</a:t>
            </a:r>
            <a:r>
              <a:rPr lang="en-US" altLang="zh-CN" dirty="0">
                <a:latin typeface="微软雅黑" panose="020B0503020204020204" pitchFamily="34" charset="-122"/>
                <a:ea typeface="微软雅黑" panose="020B0503020204020204" pitchFamily="34" charset="-122"/>
              </a:rPr>
              <a:t>CSTP</a:t>
            </a:r>
            <a:r>
              <a:rPr lang="zh-CN" altLang="en-US" dirty="0">
                <a:latin typeface="微软雅黑" panose="020B0503020204020204" pitchFamily="34" charset="-122"/>
                <a:ea typeface="微软雅黑" panose="020B0503020204020204" pitchFamily="34" charset="-122"/>
              </a:rPr>
              <a:t>场务端</a:t>
            </a:r>
            <a:endParaRPr lang="en-US" altLang="zh-CN" dirty="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endParaRPr lang="zh-CN" altLang="en-US" dirty="0">
              <a:latin typeface="微软雅黑" panose="020B0503020204020204" pitchFamily="34" charset="-122"/>
              <a:ea typeface="微软雅黑" panose="020B0503020204020204" pitchFamily="34" charset="-122"/>
            </a:endParaRPr>
          </a:p>
        </p:txBody>
      </p:sp>
      <p:sp>
        <p:nvSpPr>
          <p:cNvPr id="29" name="矩形: 圆角 28">
            <a:extLst>
              <a:ext uri="{FF2B5EF4-FFF2-40B4-BE49-F238E27FC236}">
                <a16:creationId xmlns:a16="http://schemas.microsoft.com/office/drawing/2014/main" id="{B3BA03C4-F3D0-429C-BA71-6F22E461D2F3}"/>
              </a:ext>
            </a:extLst>
          </p:cNvPr>
          <p:cNvSpPr/>
          <p:nvPr/>
        </p:nvSpPr>
        <p:spPr>
          <a:xfrm>
            <a:off x="4773530" y="5275762"/>
            <a:ext cx="2017301" cy="49840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接口用户管理</a:t>
            </a:r>
          </a:p>
        </p:txBody>
      </p:sp>
      <p:sp>
        <p:nvSpPr>
          <p:cNvPr id="30" name="矩形: 圆角 29">
            <a:extLst>
              <a:ext uri="{FF2B5EF4-FFF2-40B4-BE49-F238E27FC236}">
                <a16:creationId xmlns:a16="http://schemas.microsoft.com/office/drawing/2014/main" id="{8B76CF89-8FAB-4AB4-B6BF-4DC067EF3C57}"/>
              </a:ext>
            </a:extLst>
          </p:cNvPr>
          <p:cNvSpPr/>
          <p:nvPr/>
        </p:nvSpPr>
        <p:spPr>
          <a:xfrm>
            <a:off x="6929192" y="5270845"/>
            <a:ext cx="2102512" cy="49840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场务用户管理</a:t>
            </a:r>
          </a:p>
        </p:txBody>
      </p:sp>
      <p:sp>
        <p:nvSpPr>
          <p:cNvPr id="31" name="矩形: 圆角 30">
            <a:extLst>
              <a:ext uri="{FF2B5EF4-FFF2-40B4-BE49-F238E27FC236}">
                <a16:creationId xmlns:a16="http://schemas.microsoft.com/office/drawing/2014/main" id="{0588C4E4-7F95-4959-A869-7DBF1B915493}"/>
              </a:ext>
            </a:extLst>
          </p:cNvPr>
          <p:cNvSpPr/>
          <p:nvPr/>
        </p:nvSpPr>
        <p:spPr>
          <a:xfrm>
            <a:off x="4773529" y="5862501"/>
            <a:ext cx="2017301" cy="43801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下载查询管理</a:t>
            </a:r>
          </a:p>
        </p:txBody>
      </p:sp>
      <p:sp>
        <p:nvSpPr>
          <p:cNvPr id="32" name="矩形: 圆角 31">
            <a:extLst>
              <a:ext uri="{FF2B5EF4-FFF2-40B4-BE49-F238E27FC236}">
                <a16:creationId xmlns:a16="http://schemas.microsoft.com/office/drawing/2014/main" id="{72B99D47-EEFB-49C3-B46D-97F7246B3CA7}"/>
              </a:ext>
            </a:extLst>
          </p:cNvPr>
          <p:cNvSpPr/>
          <p:nvPr/>
        </p:nvSpPr>
        <p:spPr>
          <a:xfrm>
            <a:off x="6929192" y="5855628"/>
            <a:ext cx="2102512" cy="43801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应急管理</a:t>
            </a:r>
          </a:p>
        </p:txBody>
      </p:sp>
      <p:cxnSp>
        <p:nvCxnSpPr>
          <p:cNvPr id="33" name="直接箭头连接符 32">
            <a:extLst>
              <a:ext uri="{FF2B5EF4-FFF2-40B4-BE49-F238E27FC236}">
                <a16:creationId xmlns:a16="http://schemas.microsoft.com/office/drawing/2014/main" id="{0896785F-211F-41CD-98B5-3EB73815ACA1}"/>
              </a:ext>
            </a:extLst>
          </p:cNvPr>
          <p:cNvCxnSpPr>
            <a:cxnSpLocks/>
          </p:cNvCxnSpPr>
          <p:nvPr/>
        </p:nvCxnSpPr>
        <p:spPr>
          <a:xfrm flipH="1">
            <a:off x="9872305" y="3836479"/>
            <a:ext cx="7038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矩形: 圆角 33">
            <a:extLst>
              <a:ext uri="{FF2B5EF4-FFF2-40B4-BE49-F238E27FC236}">
                <a16:creationId xmlns:a16="http://schemas.microsoft.com/office/drawing/2014/main" id="{F0A47F5C-15AA-402D-A696-1EE9BBADD41A}"/>
              </a:ext>
            </a:extLst>
          </p:cNvPr>
          <p:cNvSpPr/>
          <p:nvPr/>
        </p:nvSpPr>
        <p:spPr>
          <a:xfrm>
            <a:off x="4773529" y="2828132"/>
            <a:ext cx="4258176" cy="51060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solidFill>
                  <a:schemeClr val="dk1"/>
                </a:solidFill>
                <a:latin typeface="微软雅黑" panose="020B0503020204020204" pitchFamily="34" charset="-122"/>
                <a:ea typeface="微软雅黑" panose="020B0503020204020204" pitchFamily="34" charset="-122"/>
              </a:rPr>
              <a:t>成交明细（文件）</a:t>
            </a:r>
          </a:p>
        </p:txBody>
      </p:sp>
      <p:cxnSp>
        <p:nvCxnSpPr>
          <p:cNvPr id="43" name="直接连接符 42">
            <a:extLst>
              <a:ext uri="{FF2B5EF4-FFF2-40B4-BE49-F238E27FC236}">
                <a16:creationId xmlns:a16="http://schemas.microsoft.com/office/drawing/2014/main" id="{44022F89-8011-4EC0-BA2D-33A7F760D2FC}"/>
              </a:ext>
            </a:extLst>
          </p:cNvPr>
          <p:cNvCxnSpPr/>
          <p:nvPr/>
        </p:nvCxnSpPr>
        <p:spPr>
          <a:xfrm>
            <a:off x="404949" y="757644"/>
            <a:ext cx="11220994" cy="0"/>
          </a:xfrm>
          <a:prstGeom prst="line">
            <a:avLst/>
          </a:prstGeom>
        </p:spPr>
        <p:style>
          <a:lnRef idx="3">
            <a:schemeClr val="accent1"/>
          </a:lnRef>
          <a:fillRef idx="0">
            <a:schemeClr val="accent1"/>
          </a:fillRef>
          <a:effectRef idx="2">
            <a:schemeClr val="accent1"/>
          </a:effectRef>
          <a:fontRef idx="minor">
            <a:schemeClr val="tx1"/>
          </a:fontRef>
        </p:style>
      </p:cxnSp>
      <p:sp>
        <p:nvSpPr>
          <p:cNvPr id="44" name="文本框 43">
            <a:extLst>
              <a:ext uri="{FF2B5EF4-FFF2-40B4-BE49-F238E27FC236}">
                <a16:creationId xmlns:a16="http://schemas.microsoft.com/office/drawing/2014/main" id="{22D7D831-524B-40AF-B860-2B137F747C7B}"/>
              </a:ext>
            </a:extLst>
          </p:cNvPr>
          <p:cNvSpPr txBox="1"/>
          <p:nvPr/>
        </p:nvSpPr>
        <p:spPr>
          <a:xfrm>
            <a:off x="404949" y="287551"/>
            <a:ext cx="7754046"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本币</a:t>
            </a:r>
            <a:r>
              <a:rPr lang="en-US" altLang="zh-CN" sz="2000" dirty="0">
                <a:latin typeface="微软雅黑" panose="020B0503020204020204" pitchFamily="34" charset="-122"/>
                <a:ea typeface="微软雅黑" panose="020B0503020204020204" pitchFamily="34" charset="-122"/>
              </a:rPr>
              <a:t>CSTP</a:t>
            </a:r>
            <a:r>
              <a:rPr lang="zh-CN" altLang="en-US" sz="2000" dirty="0">
                <a:latin typeface="微软雅黑" panose="020B0503020204020204" pitchFamily="34" charset="-122"/>
                <a:ea typeface="微软雅黑" panose="020B0503020204020204" pitchFamily="34" charset="-122"/>
              </a:rPr>
              <a:t>功能概览</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基础数据、成交、缴费通知单等报表数据下载</a:t>
            </a:r>
          </a:p>
        </p:txBody>
      </p:sp>
      <p:sp>
        <p:nvSpPr>
          <p:cNvPr id="45" name="矩形 44">
            <a:extLst>
              <a:ext uri="{FF2B5EF4-FFF2-40B4-BE49-F238E27FC236}">
                <a16:creationId xmlns:a16="http://schemas.microsoft.com/office/drawing/2014/main" id="{6177B965-123C-4E0C-B4CB-4E5576CB2F3B}"/>
              </a:ext>
            </a:extLst>
          </p:cNvPr>
          <p:cNvSpPr/>
          <p:nvPr/>
        </p:nvSpPr>
        <p:spPr>
          <a:xfrm flipH="1">
            <a:off x="3103774" y="3566165"/>
            <a:ext cx="613611" cy="2837488"/>
          </a:xfrm>
          <a:prstGeom prst="rect">
            <a:avLst/>
          </a:prstGeom>
        </p:spPr>
        <p:style>
          <a:lnRef idx="2">
            <a:schemeClr val="accent6"/>
          </a:lnRef>
          <a:fillRef idx="1">
            <a:schemeClr val="lt1"/>
          </a:fillRef>
          <a:effectRef idx="0">
            <a:schemeClr val="accent6"/>
          </a:effectRef>
          <a:fontRef idx="minor">
            <a:schemeClr val="dk1"/>
          </a:fontRef>
        </p:style>
        <p:txBody>
          <a:bodyPr vert="eaVert" rtlCol="0" anchor="ctr"/>
          <a:lstStyle/>
          <a:p>
            <a:pPr algn="ctr"/>
            <a:r>
              <a:rPr lang="en-US" altLang="zh-CN" dirty="0" err="1">
                <a:latin typeface="微软雅黑" panose="020B0503020204020204" pitchFamily="34" charset="-122"/>
                <a:ea typeface="微软雅黑" panose="020B0503020204020204" pitchFamily="34" charset="-122"/>
              </a:rPr>
              <a:t>Tradeload_bccl</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/SFTP</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4118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2B437D7-91A6-4AEF-B14F-8FB40331A81B}"/>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目录</a:t>
            </a:r>
          </a:p>
        </p:txBody>
      </p:sp>
      <p:sp>
        <p:nvSpPr>
          <p:cNvPr id="5" name="内容占位符 4">
            <a:extLst>
              <a:ext uri="{FF2B5EF4-FFF2-40B4-BE49-F238E27FC236}">
                <a16:creationId xmlns:a16="http://schemas.microsoft.com/office/drawing/2014/main" id="{442ED484-7440-4679-9B54-51377B4E81AD}"/>
              </a:ext>
            </a:extLst>
          </p:cNvPr>
          <p:cNvSpPr>
            <a:spLocks noGrp="1"/>
          </p:cNvSpPr>
          <p:nvPr>
            <p:ph idx="1"/>
          </p:nvPr>
        </p:nvSpPr>
        <p:spPr/>
        <p:txBody>
          <a:bodyPr/>
          <a:lstStyle/>
          <a:p>
            <a:r>
              <a:rPr lang="zh-CN" altLang="en-US" dirty="0">
                <a:latin typeface="微软雅黑" panose="020B0503020204020204" pitchFamily="34" charset="-122"/>
                <a:ea typeface="微软雅黑" panose="020B0503020204020204" pitchFamily="34" charset="-122"/>
              </a:rPr>
              <a:t>一、本币</a:t>
            </a:r>
            <a:r>
              <a:rPr lang="en-US" altLang="zh-CN" dirty="0">
                <a:latin typeface="微软雅黑" panose="020B0503020204020204" pitchFamily="34" charset="-122"/>
                <a:ea typeface="微软雅黑" panose="020B0503020204020204" pitchFamily="34" charset="-122"/>
              </a:rPr>
              <a:t>CSTP</a:t>
            </a:r>
            <a:r>
              <a:rPr lang="zh-CN" altLang="en-US" dirty="0">
                <a:latin typeface="微软雅黑" panose="020B0503020204020204" pitchFamily="34" charset="-122"/>
                <a:ea typeface="微软雅黑" panose="020B0503020204020204" pitchFamily="34" charset="-122"/>
              </a:rPr>
              <a:t>功能概览</a:t>
            </a:r>
            <a:endParaRPr lang="en-US" altLang="zh-CN" dirty="0">
              <a:latin typeface="微软雅黑" panose="020B0503020204020204" pitchFamily="34" charset="-122"/>
              <a:ea typeface="微软雅黑" panose="020B0503020204020204" pitchFamily="34" charset="-122"/>
            </a:endParaRPr>
          </a:p>
          <a:p>
            <a:r>
              <a:rPr lang="zh-CN" altLang="en-US" sz="2400" i="1" u="sng" dirty="0">
                <a:solidFill>
                  <a:schemeClr val="accent1"/>
                </a:solidFill>
                <a:latin typeface="微软雅黑" panose="020B0503020204020204" pitchFamily="34" charset="-122"/>
                <a:ea typeface="微软雅黑" panose="020B0503020204020204" pitchFamily="34" charset="-122"/>
              </a:rPr>
              <a:t>二、本币</a:t>
            </a:r>
            <a:r>
              <a:rPr lang="en-US" altLang="zh-CN" sz="2400" i="1" u="sng" dirty="0">
                <a:solidFill>
                  <a:schemeClr val="accent1"/>
                </a:solidFill>
                <a:latin typeface="微软雅黑" panose="020B0503020204020204" pitchFamily="34" charset="-122"/>
                <a:ea typeface="微软雅黑" panose="020B0503020204020204" pitchFamily="34" charset="-122"/>
              </a:rPr>
              <a:t>CSTP</a:t>
            </a:r>
            <a:r>
              <a:rPr lang="zh-CN" altLang="en-US" sz="2400" i="1" u="sng" dirty="0">
                <a:solidFill>
                  <a:schemeClr val="accent1"/>
                </a:solidFill>
                <a:latin typeface="微软雅黑" panose="020B0503020204020204" pitchFamily="34" charset="-122"/>
                <a:ea typeface="微软雅黑" panose="020B0503020204020204" pitchFamily="34" charset="-122"/>
              </a:rPr>
              <a:t>功能详细介绍</a:t>
            </a:r>
            <a:endParaRPr lang="en-US" altLang="zh-CN" sz="2400" i="1" u="sng" dirty="0">
              <a:solidFill>
                <a:schemeClr val="accent1"/>
              </a:solidFill>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三、本币</a:t>
            </a:r>
            <a:r>
              <a:rPr lang="en-US" altLang="zh-CN" dirty="0">
                <a:latin typeface="微软雅黑" panose="020B0503020204020204" pitchFamily="34" charset="-122"/>
                <a:ea typeface="微软雅黑" panose="020B0503020204020204" pitchFamily="34" charset="-122"/>
              </a:rPr>
              <a:t>CSTP</a:t>
            </a:r>
            <a:r>
              <a:rPr lang="zh-CN" altLang="en-US" dirty="0">
                <a:latin typeface="微软雅黑" panose="020B0503020204020204" pitchFamily="34" charset="-122"/>
                <a:ea typeface="微软雅黑" panose="020B0503020204020204" pitchFamily="34" charset="-122"/>
              </a:rPr>
              <a:t>使用情况分析</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四、本币</a:t>
            </a:r>
            <a:r>
              <a:rPr lang="en-US" altLang="zh-CN" dirty="0">
                <a:latin typeface="微软雅黑" panose="020B0503020204020204" pitchFamily="34" charset="-122"/>
                <a:ea typeface="微软雅黑" panose="020B0503020204020204" pitchFamily="34" charset="-122"/>
              </a:rPr>
              <a:t>CSTP</a:t>
            </a:r>
            <a:r>
              <a:rPr lang="zh-CN" altLang="en-US" dirty="0">
                <a:latin typeface="微软雅黑" panose="020B0503020204020204" pitchFamily="34" charset="-122"/>
                <a:ea typeface="微软雅黑" panose="020B0503020204020204" pitchFamily="34" charset="-122"/>
              </a:rPr>
              <a:t>优化建议</a:t>
            </a:r>
          </a:p>
        </p:txBody>
      </p:sp>
    </p:spTree>
    <p:extLst>
      <p:ext uri="{BB962C8B-B14F-4D97-AF65-F5344CB8AC3E}">
        <p14:creationId xmlns:p14="http://schemas.microsoft.com/office/powerpoint/2010/main" val="83834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4"/>
          <a:stretch>
            <a:fillRect/>
          </a:stretch>
        </p:blipFill>
        <p:spPr>
          <a:xfrm>
            <a:off x="1266723" y="1338262"/>
            <a:ext cx="8888029" cy="4181475"/>
          </a:xfrm>
          <a:prstGeom prst="rect">
            <a:avLst/>
          </a:prstGeom>
        </p:spPr>
      </p:pic>
      <p:cxnSp>
        <p:nvCxnSpPr>
          <p:cNvPr id="4" name="直接连接符 3">
            <a:extLst>
              <a:ext uri="{FF2B5EF4-FFF2-40B4-BE49-F238E27FC236}">
                <a16:creationId xmlns:a16="http://schemas.microsoft.com/office/drawing/2014/main" id="{0D7F68F2-209E-465A-AC1A-D08D5B42AD1D}"/>
              </a:ext>
            </a:extLst>
          </p:cNvPr>
          <p:cNvCxnSpPr/>
          <p:nvPr/>
        </p:nvCxnSpPr>
        <p:spPr>
          <a:xfrm>
            <a:off x="404949" y="796833"/>
            <a:ext cx="11220994" cy="0"/>
          </a:xfrm>
          <a:prstGeom prst="line">
            <a:avLst/>
          </a:prstGeom>
        </p:spPr>
        <p:style>
          <a:lnRef idx="3">
            <a:schemeClr val="accent1"/>
          </a:lnRef>
          <a:fillRef idx="0">
            <a:schemeClr val="accent1"/>
          </a:fillRef>
          <a:effectRef idx="2">
            <a:schemeClr val="accent1"/>
          </a:effectRef>
          <a:fontRef idx="minor">
            <a:schemeClr val="tx1"/>
          </a:fontRef>
        </p:style>
      </p:cxnSp>
      <p:sp>
        <p:nvSpPr>
          <p:cNvPr id="6" name="文本框 5">
            <a:extLst>
              <a:ext uri="{FF2B5EF4-FFF2-40B4-BE49-F238E27FC236}">
                <a16:creationId xmlns:a16="http://schemas.microsoft.com/office/drawing/2014/main" id="{E414F7D0-265F-4C15-A78E-B846B5D39B5F}"/>
              </a:ext>
            </a:extLst>
          </p:cNvPr>
          <p:cNvSpPr txBox="1"/>
          <p:nvPr/>
        </p:nvSpPr>
        <p:spPr>
          <a:xfrm>
            <a:off x="404949" y="287551"/>
            <a:ext cx="1723549"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机构用户管理</a:t>
            </a:r>
          </a:p>
        </p:txBody>
      </p:sp>
    </p:spTree>
    <p:custDataLst>
      <p:tags r:id="rId1"/>
    </p:custDataLst>
    <p:extLst>
      <p:ext uri="{BB962C8B-B14F-4D97-AF65-F5344CB8AC3E}">
        <p14:creationId xmlns:p14="http://schemas.microsoft.com/office/powerpoint/2010/main" val="3886095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4"/>
          <a:stretch>
            <a:fillRect/>
          </a:stretch>
        </p:blipFill>
        <p:spPr>
          <a:xfrm>
            <a:off x="6364296" y="1387844"/>
            <a:ext cx="4319608" cy="3376536"/>
          </a:xfrm>
          <a:prstGeom prst="rect">
            <a:avLst/>
          </a:prstGeom>
        </p:spPr>
      </p:pic>
      <p:pic>
        <p:nvPicPr>
          <p:cNvPr id="3" name="图片 2"/>
          <p:cNvPicPr>
            <a:picLocks noChangeAspect="1"/>
          </p:cNvPicPr>
          <p:nvPr/>
        </p:nvPicPr>
        <p:blipFill>
          <a:blip r:embed="rId5"/>
          <a:stretch>
            <a:fillRect/>
          </a:stretch>
        </p:blipFill>
        <p:spPr>
          <a:xfrm>
            <a:off x="1264739" y="1387844"/>
            <a:ext cx="4326623" cy="3318478"/>
          </a:xfrm>
          <a:prstGeom prst="rect">
            <a:avLst/>
          </a:prstGeom>
        </p:spPr>
      </p:pic>
      <p:cxnSp>
        <p:nvCxnSpPr>
          <p:cNvPr id="6" name="直接连接符 5">
            <a:extLst>
              <a:ext uri="{FF2B5EF4-FFF2-40B4-BE49-F238E27FC236}">
                <a16:creationId xmlns:a16="http://schemas.microsoft.com/office/drawing/2014/main" id="{8AF07447-5ABE-4C8B-AF48-1BD7A50557A7}"/>
              </a:ext>
            </a:extLst>
          </p:cNvPr>
          <p:cNvCxnSpPr/>
          <p:nvPr/>
        </p:nvCxnSpPr>
        <p:spPr>
          <a:xfrm>
            <a:off x="404949" y="796833"/>
            <a:ext cx="11220994"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文本框 6">
            <a:extLst>
              <a:ext uri="{FF2B5EF4-FFF2-40B4-BE49-F238E27FC236}">
                <a16:creationId xmlns:a16="http://schemas.microsoft.com/office/drawing/2014/main" id="{FB837686-66FD-43C9-888F-EED13D274B77}"/>
              </a:ext>
            </a:extLst>
          </p:cNvPr>
          <p:cNvSpPr txBox="1"/>
          <p:nvPr/>
        </p:nvSpPr>
        <p:spPr>
          <a:xfrm>
            <a:off x="404949" y="287551"/>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新建机构</a:t>
            </a:r>
          </a:p>
        </p:txBody>
      </p:sp>
      <p:sp>
        <p:nvSpPr>
          <p:cNvPr id="2" name="文本框 1">
            <a:extLst>
              <a:ext uri="{FF2B5EF4-FFF2-40B4-BE49-F238E27FC236}">
                <a16:creationId xmlns:a16="http://schemas.microsoft.com/office/drawing/2014/main" id="{AD8C7B9E-2E12-49AB-AA19-CC86A8C602A7}"/>
              </a:ext>
            </a:extLst>
          </p:cNvPr>
          <p:cNvSpPr txBox="1"/>
          <p:nvPr/>
        </p:nvSpPr>
        <p:spPr>
          <a:xfrm>
            <a:off x="453863" y="5137837"/>
            <a:ext cx="12077089" cy="923330"/>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    会员机构即本币交易成员；非会员目前有：上海国际货币经纪公司、摩根大通</a:t>
            </a:r>
            <a:r>
              <a:rPr lang="en-US" altLang="zh-CN" dirty="0">
                <a:latin typeface="微软雅黑" panose="020B0503020204020204" pitchFamily="34" charset="-122"/>
                <a:ea typeface="微软雅黑" panose="020B0503020204020204" pitchFamily="34" charset="-122"/>
              </a:rPr>
              <a:t>_CSTP</a:t>
            </a:r>
            <a:r>
              <a:rPr lang="zh-CN" altLang="en-US" dirty="0">
                <a:latin typeface="微软雅黑" panose="020B0503020204020204" pitchFamily="34" charset="-122"/>
                <a:ea typeface="微软雅黑" panose="020B0503020204020204" pitchFamily="34" charset="-122"/>
              </a:rPr>
              <a:t>用户、债券通机构（</a:t>
            </a:r>
            <a:r>
              <a:rPr lang="en-US" altLang="zh-CN" dirty="0">
                <a:latin typeface="微软雅黑" panose="020B0503020204020204" pitchFamily="34" charset="-122"/>
                <a:ea typeface="微软雅黑" panose="020B0503020204020204" pitchFamily="34" charset="-122"/>
              </a:rPr>
              <a:t>BCCL</a:t>
            </a:r>
            <a:r>
              <a:rPr lang="zh-CN" altLang="en-US" dirty="0">
                <a:latin typeface="微软雅黑" panose="020B0503020204020204" pitchFamily="34" charset="-122"/>
                <a:ea typeface="微软雅黑" panose="020B0503020204020204" pitchFamily="34" charset="-122"/>
              </a:rPr>
              <a:t>）、</a:t>
            </a:r>
            <a:br>
              <a:rPr lang="en-US" altLang="zh-CN"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法国巴黎银行全球托管行</a:t>
            </a:r>
            <a:r>
              <a:rPr lang="en-US" altLang="zh-CN" dirty="0">
                <a:latin typeface="微软雅黑" panose="020B0503020204020204" pitchFamily="34" charset="-122"/>
                <a:ea typeface="微软雅黑" panose="020B0503020204020204" pitchFamily="34" charset="-122"/>
              </a:rPr>
              <a:t>_CSTP</a:t>
            </a:r>
            <a:r>
              <a:rPr lang="zh-CN" altLang="en-US" dirty="0">
                <a:latin typeface="微软雅黑" panose="020B0503020204020204" pitchFamily="34" charset="-122"/>
                <a:ea typeface="微软雅黑" panose="020B0503020204020204" pitchFamily="34" charset="-122"/>
              </a:rPr>
              <a:t>用户等</a:t>
            </a:r>
          </a:p>
          <a:p>
            <a:endParaRPr lang="zh-CN" altLang="en-US" dirty="0">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4"/>
          <a:stretch>
            <a:fillRect/>
          </a:stretch>
        </p:blipFill>
        <p:spPr>
          <a:xfrm>
            <a:off x="506145" y="972586"/>
            <a:ext cx="4876800" cy="4486275"/>
          </a:xfrm>
          <a:prstGeom prst="rect">
            <a:avLst/>
          </a:prstGeom>
        </p:spPr>
      </p:pic>
      <p:pic>
        <p:nvPicPr>
          <p:cNvPr id="5" name="图片 4"/>
          <p:cNvPicPr>
            <a:picLocks noChangeAspect="1"/>
          </p:cNvPicPr>
          <p:nvPr/>
        </p:nvPicPr>
        <p:blipFill>
          <a:blip r:embed="rId5"/>
          <a:stretch>
            <a:fillRect/>
          </a:stretch>
        </p:blipFill>
        <p:spPr>
          <a:xfrm>
            <a:off x="6015446" y="906006"/>
            <a:ext cx="4876800" cy="4219575"/>
          </a:xfrm>
          <a:prstGeom prst="rect">
            <a:avLst/>
          </a:prstGeom>
        </p:spPr>
      </p:pic>
      <p:cxnSp>
        <p:nvCxnSpPr>
          <p:cNvPr id="6" name="直接连接符 5">
            <a:extLst>
              <a:ext uri="{FF2B5EF4-FFF2-40B4-BE49-F238E27FC236}">
                <a16:creationId xmlns:a16="http://schemas.microsoft.com/office/drawing/2014/main" id="{5B8AC69B-D13A-4A38-AB0F-57564C91D939}"/>
              </a:ext>
            </a:extLst>
          </p:cNvPr>
          <p:cNvCxnSpPr/>
          <p:nvPr/>
        </p:nvCxnSpPr>
        <p:spPr>
          <a:xfrm>
            <a:off x="404949" y="796833"/>
            <a:ext cx="11220994"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文本框 6">
            <a:extLst>
              <a:ext uri="{FF2B5EF4-FFF2-40B4-BE49-F238E27FC236}">
                <a16:creationId xmlns:a16="http://schemas.microsoft.com/office/drawing/2014/main" id="{D198100D-B4F1-4EB4-A4AE-DDDD7BD11A77}"/>
              </a:ext>
            </a:extLst>
          </p:cNvPr>
          <p:cNvSpPr txBox="1"/>
          <p:nvPr/>
        </p:nvSpPr>
        <p:spPr>
          <a:xfrm>
            <a:off x="404949" y="287551"/>
            <a:ext cx="3116559"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新建、修改</a:t>
            </a:r>
            <a:r>
              <a:rPr lang="en-US" altLang="zh-CN" sz="2000" dirty="0">
                <a:latin typeface="微软雅黑" panose="020B0503020204020204" pitchFamily="34" charset="-122"/>
                <a:ea typeface="微软雅黑" panose="020B0503020204020204" pitchFamily="34" charset="-122"/>
              </a:rPr>
              <a:t>CSTP</a:t>
            </a:r>
            <a:r>
              <a:rPr lang="zh-CN" altLang="en-US" sz="2000" dirty="0">
                <a:latin typeface="微软雅黑" panose="020B0503020204020204" pitchFamily="34" charset="-122"/>
                <a:ea typeface="微软雅黑" panose="020B0503020204020204" pitchFamily="34" charset="-122"/>
              </a:rPr>
              <a:t>接口用户</a:t>
            </a:r>
          </a:p>
        </p:txBody>
      </p:sp>
      <p:sp>
        <p:nvSpPr>
          <p:cNvPr id="2" name="文本框 1">
            <a:extLst>
              <a:ext uri="{FF2B5EF4-FFF2-40B4-BE49-F238E27FC236}">
                <a16:creationId xmlns:a16="http://schemas.microsoft.com/office/drawing/2014/main" id="{44372E55-34E1-4F5E-AF09-5E999CD7356D}"/>
              </a:ext>
            </a:extLst>
          </p:cNvPr>
          <p:cNvSpPr txBox="1"/>
          <p:nvPr/>
        </p:nvSpPr>
        <p:spPr>
          <a:xfrm>
            <a:off x="2117559" y="5634613"/>
            <a:ext cx="7157729"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下载方式：</a:t>
            </a:r>
            <a:r>
              <a:rPr lang="en-US" altLang="zh-CN" dirty="0">
                <a:latin typeface="微软雅黑" panose="020B0503020204020204" pitchFamily="34" charset="-122"/>
                <a:ea typeface="微软雅黑" panose="020B0503020204020204" pitchFamily="34" charset="-122"/>
              </a:rPr>
              <a:t>API</a:t>
            </a:r>
            <a:r>
              <a:rPr lang="zh-CN" altLang="en-US" dirty="0">
                <a:latin typeface="微软雅黑" panose="020B0503020204020204" pitchFamily="34" charset="-122"/>
                <a:ea typeface="微软雅黑" panose="020B0503020204020204" pitchFamily="34" charset="-122"/>
              </a:rPr>
              <a:t>实时、</a:t>
            </a:r>
            <a:r>
              <a:rPr lang="en-US" altLang="zh-CN" dirty="0">
                <a:latin typeface="微软雅黑" panose="020B0503020204020204" pitchFamily="34" charset="-122"/>
                <a:ea typeface="微软雅黑" panose="020B0503020204020204" pitchFamily="34" charset="-122"/>
              </a:rPr>
              <a:t>API</a:t>
            </a:r>
            <a:r>
              <a:rPr lang="zh-CN" altLang="en-US" dirty="0">
                <a:latin typeface="微软雅黑" panose="020B0503020204020204" pitchFamily="34" charset="-122"/>
                <a:ea typeface="微软雅黑" panose="020B0503020204020204" pitchFamily="34" charset="-122"/>
              </a:rPr>
              <a:t>定时、报表下载、历史数据下载、大额存单</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6.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7.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heme/theme1.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1874</TotalTime>
  <Words>1655</Words>
  <Application>Microsoft Office PowerPoint</Application>
  <PresentationFormat>宽屏</PresentationFormat>
  <Paragraphs>309</Paragraphs>
  <Slides>33</Slides>
  <Notes>14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33</vt:i4>
      </vt:variant>
    </vt:vector>
  </HeadingPairs>
  <TitlesOfParts>
    <vt:vector size="41" baseType="lpstr">
      <vt:lpstr>等线 Light</vt:lpstr>
      <vt:lpstr>黑体</vt:lpstr>
      <vt:lpstr>宋体</vt:lpstr>
      <vt:lpstr>微软雅黑</vt:lpstr>
      <vt:lpstr>Arial</vt:lpstr>
      <vt:lpstr>Gill Sans MT</vt:lpstr>
      <vt:lpstr>Times New Roman</vt:lpstr>
      <vt:lpstr>画廊</vt:lpstr>
      <vt:lpstr>PowerPoint 演示文稿</vt:lpstr>
      <vt:lpstr>目录</vt:lpstr>
      <vt:lpstr>PowerPoint 演示文稿</vt:lpstr>
      <vt:lpstr>PowerPoint 演示文稿</vt:lpstr>
      <vt:lpstr>PowerPoint 演示文稿</vt:lpstr>
      <vt:lpstr>目录</vt:lpstr>
      <vt:lpstr>PowerPoint 演示文稿</vt:lpstr>
      <vt:lpstr>PowerPoint 演示文稿</vt:lpstr>
      <vt:lpstr>PowerPoint 演示文稿</vt:lpstr>
      <vt:lpstr>接口用户权限设置之本方数据</vt:lpstr>
      <vt:lpstr>接口用户权限设置之基础数据</vt:lpstr>
      <vt:lpstr>接口用户权限设置之关联机构数据</vt:lpstr>
      <vt:lpstr>接口用户权限设置之债券关联机构数据</vt:lpstr>
      <vt:lpstr>接口用户权限设置之文件下载格式</vt:lpstr>
      <vt:lpstr>接口用户权限设置之协议包版本控制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目录</vt:lpstr>
      <vt:lpstr>PowerPoint 演示文稿</vt:lpstr>
      <vt:lpstr>PowerPoint 演示文稿</vt:lpstr>
      <vt:lpstr>PowerPoint 演示文稿</vt:lpstr>
      <vt:lpstr>PowerPoint 演示文稿</vt:lpstr>
      <vt:lpstr>PowerPoint 演示文稿</vt:lpstr>
      <vt:lpstr>目录</vt:lpstr>
      <vt:lpstr>PowerPoint 演示文稿</vt:lpstr>
      <vt:lpstr>感谢聆听！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杨子玉</cp:lastModifiedBy>
  <cp:revision>209</cp:revision>
  <dcterms:created xsi:type="dcterms:W3CDTF">2021-02-02T06:00:58Z</dcterms:created>
  <dcterms:modified xsi:type="dcterms:W3CDTF">2021-02-25T01:29:14Z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2052-11.1.0.8648</vt:lpwstr>
  </property>
</Properties>
</file>