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5" r:id="rId7"/>
    <p:sldId id="267" r:id="rId8"/>
    <p:sldId id="266" r:id="rId9"/>
    <p:sldId id="261" r:id="rId10"/>
    <p:sldId id="274" r:id="rId11"/>
    <p:sldId id="268" r:id="rId12"/>
    <p:sldId id="280" r:id="rId13"/>
    <p:sldId id="271" r:id="rId14"/>
    <p:sldId id="269" r:id="rId15"/>
    <p:sldId id="270"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0" Type="http://schemas.openxmlformats.org/officeDocument/2006/relationships/slideLayout" Target="../slideLayouts/slideLayout7.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slideLayout" Target="../slideLayouts/slideLayout7.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3.xml"/><Relationship Id="rId4" Type="http://schemas.openxmlformats.org/officeDocument/2006/relationships/image" Target="../media/image2.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0.xml"/><Relationship Id="rId7" Type="http://schemas.openxmlformats.org/officeDocument/2006/relationships/image" Target="../media/image3.jpe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7.xml"/><Relationship Id="rId7" Type="http://schemas.openxmlformats.org/officeDocument/2006/relationships/image" Target="../media/image4.png"/><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9.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image" Target="../media/image5.png"/><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slideLayout" Target="../slideLayouts/slideLayout7.xml"/><Relationship Id="rId11" Type="http://schemas.openxmlformats.org/officeDocument/2006/relationships/tags" Target="../tags/tag56.xml"/><Relationship Id="rId10" Type="http://schemas.openxmlformats.org/officeDocument/2006/relationships/image" Target="../media/image6.GIF"/><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005" y="1372235"/>
            <a:ext cx="5600065" cy="4703445"/>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21005" y="1372235"/>
            <a:ext cx="5600065" cy="4703445"/>
          </a:xfrm>
          <a:prstGeom prst="rect">
            <a:avLst/>
          </a:prstGeom>
          <a:noFill/>
        </p:spPr>
        <p:txBody>
          <a:bodyPr wrap="square" lIns="101600" tIns="0" rIns="82550" bIns="0" rtlCol="0">
            <a:normAutofit fontScale="90000"/>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计算算法</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zh-CN" altLang="en-US" sz="1800" b="1" dirty="0">
              <a:solidFill>
                <a:srgbClr val="000000">
                  <a:lumMod val="75000"/>
                  <a:lumOff val="25000"/>
                </a:srgbClr>
              </a:solidFill>
              <a:uFillTx/>
              <a:latin typeface="Arial" panose="020B0604020202020204" pitchFamily="34" charset="0"/>
              <a:ea typeface="微软雅黑" panose="020B0503020204020204" charset="-122"/>
            </a:endParaRPr>
          </a:p>
          <a:p>
            <a:pPr marL="342900" indent="-342900"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基于报价计算行情</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342900" indent="-342900" algn="l" fontAlgn="ctr">
              <a:spcBef>
                <a:spcPts val="1000"/>
              </a:spcBef>
              <a:spcAft>
                <a:spcPts val="0"/>
              </a:spcAft>
              <a:buClrTx/>
              <a:buSzTx/>
              <a:buFont typeface="Arial" panose="020B0604020202020204" pitchFamily="34" charset="0"/>
              <a:buChar char="•"/>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新增：</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800100" lvl="1"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二叉树排序</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marL="342900" lvl="0"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删除：</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marL="800100" lvl="1"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冒泡排序：</a:t>
            </a: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性能较低，逻辑简单</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marL="800100" lvl="1"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二叉树排序：性能较高，逻辑复杂</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marL="342900" lvl="0" indent="-342900"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合并行情</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800100" lvl="1" indent="-342900" algn="l" fontAlgn="ctr">
              <a:spcBef>
                <a:spcPts val="1000"/>
              </a:spcBef>
              <a:spcAft>
                <a:spcPts val="0"/>
              </a:spcAft>
              <a:buClrTx/>
              <a:buSzTx/>
              <a:buFont typeface="Arial" panose="020B0604020202020204" pitchFamily="34" charset="0"/>
              <a:buChar char="•"/>
            </a:pPr>
            <a:r>
              <a:rPr lang="zh-CN" altLang="en-US" spc="150" dirty="0">
                <a:solidFill>
                  <a:srgbClr val="000000">
                    <a:lumMod val="75000"/>
                    <a:lumOff val="25000"/>
                  </a:srgbClr>
                </a:solidFill>
                <a:uFillTx/>
                <a:latin typeface="Arial" panose="020B0604020202020204" pitchFamily="34" charset="0"/>
                <a:ea typeface="微软雅黑" panose="020B0503020204020204" charset="-122"/>
                <a:sym typeface="+mn-ea"/>
              </a:rPr>
              <a:t>合并截取</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marL="800100" lvl="1" indent="-342900" algn="l" fontAlgn="ctr">
              <a:spcBef>
                <a:spcPts val="1000"/>
              </a:spcBef>
              <a:spcAft>
                <a:spcPts val="0"/>
              </a:spcAft>
              <a:buClrTx/>
              <a:buSzTx/>
              <a:buFont typeface="Arial" panose="020B0604020202020204" pitchFamily="34" charset="0"/>
              <a:buChar char="•"/>
            </a:pPr>
            <a:r>
              <a:rPr lang="zh-CN" altLang="en-US" spc="150" dirty="0">
                <a:solidFill>
                  <a:srgbClr val="000000">
                    <a:lumMod val="75000"/>
                    <a:lumOff val="25000"/>
                  </a:srgbClr>
                </a:solidFill>
                <a:uFillTx/>
                <a:latin typeface="Arial" panose="020B0604020202020204" pitchFamily="34" charset="0"/>
                <a:ea typeface="微软雅黑" panose="020B0503020204020204" charset="-122"/>
                <a:sym typeface="+mn-ea"/>
              </a:rPr>
              <a:t>递归比较</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421005" y="590550"/>
            <a:ext cx="5852795" cy="528955"/>
          </a:xfrm>
          <a:prstGeom prst="rect">
            <a:avLst/>
          </a:prstGeom>
          <a:noFill/>
        </p:spPr>
        <p:txBody>
          <a:bodyPr wrap="square" lIns="101600" tIns="38100" rIns="63500" bIns="38100" rtlCol="0">
            <a:normAutofit fontScale="7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行情计算</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算法</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sp>
        <p:nvSpPr>
          <p:cNvPr id="2" name="文本框 1"/>
          <p:cNvSpPr txBox="1"/>
          <p:nvPr/>
        </p:nvSpPr>
        <p:spPr>
          <a:xfrm>
            <a:off x="6273800" y="1122680"/>
            <a:ext cx="5588635" cy="3784600"/>
          </a:xfrm>
          <a:prstGeom prst="rect">
            <a:avLst/>
          </a:prstGeom>
          <a:noFill/>
        </p:spPr>
        <p:txBody>
          <a:bodyPr wrap="square" rtlCol="0">
            <a:spAutoFit/>
          </a:bodyPr>
          <a:p>
            <a:r>
              <a:rPr lang="zh-CN" altLang="en-US" sz="1200"/>
              <a:t>====不限制深度、新增：二叉树排序算法、删除：冒泡排序算法</a:t>
            </a:r>
            <a:endParaRPr lang="zh-CN" altLang="en-US" sz="1200"/>
          </a:p>
          <a:p>
            <a:r>
              <a:rPr lang="zh-CN" altLang="en-US" sz="1200"/>
              <a:t>Tue Apr 20 10:49:35 CST 2021 开始排序，报价数量：100</a:t>
            </a:r>
            <a:r>
              <a:rPr lang="en-US" altLang="zh-CN" sz="1200"/>
              <a:t>,</a:t>
            </a:r>
            <a:r>
              <a:rPr lang="zh-CN" altLang="en-US" sz="1200"/>
              <a:t>000</a:t>
            </a:r>
            <a:endParaRPr lang="zh-CN" altLang="en-US" sz="1200"/>
          </a:p>
          <a:p>
            <a:r>
              <a:rPr lang="zh-CN" altLang="en-US" sz="1200"/>
              <a:t>Tue Apr 20 10:49:35 CST 2021 排序完成，耗时：111 毫秒</a:t>
            </a:r>
            <a:endParaRPr lang="zh-CN" altLang="en-US" sz="1200"/>
          </a:p>
          <a:p>
            <a:r>
              <a:rPr lang="zh-CN" altLang="en-US" sz="1200"/>
              <a:t>Tue Apr 20 10:49:35 CST 2021 开始删除，报价数量：100</a:t>
            </a:r>
            <a:r>
              <a:rPr lang="en-US" altLang="zh-CN" sz="1200"/>
              <a:t>,</a:t>
            </a:r>
            <a:r>
              <a:rPr lang="zh-CN" altLang="en-US" sz="1200"/>
              <a:t>000</a:t>
            </a:r>
            <a:endParaRPr lang="zh-CN" altLang="en-US" sz="1200"/>
          </a:p>
          <a:p>
            <a:r>
              <a:rPr lang="zh-CN" altLang="en-US" sz="1200"/>
              <a:t>Tue Apr 20 10:52:33 CST 2021 删除完成，耗时：177281 毫秒</a:t>
            </a:r>
            <a:endParaRPr lang="zh-CN" altLang="en-US" sz="1200"/>
          </a:p>
          <a:p>
            <a:r>
              <a:rPr lang="zh-CN" altLang="en-US" sz="1200"/>
              <a:t>====不限制深度、新增：二叉树排序算法、删除：二叉树排序算法</a:t>
            </a:r>
            <a:endParaRPr lang="zh-CN" altLang="en-US" sz="1200"/>
          </a:p>
          <a:p>
            <a:r>
              <a:rPr lang="zh-CN" altLang="en-US" sz="1200"/>
              <a:t>Tue Apr 20 15:00:20 CST 2021 开始排序，报价数量：100</a:t>
            </a:r>
            <a:r>
              <a:rPr lang="en-US" altLang="zh-CN" sz="1200"/>
              <a:t>,</a:t>
            </a:r>
            <a:r>
              <a:rPr lang="zh-CN" altLang="en-US" sz="1200"/>
              <a:t>000</a:t>
            </a:r>
            <a:endParaRPr lang="zh-CN" altLang="en-US" sz="1200"/>
          </a:p>
          <a:p>
            <a:r>
              <a:rPr lang="zh-CN" altLang="en-US" sz="1200"/>
              <a:t>Tue Apr 20 15:00:21 CST 2021 排序完成，耗时：128 毫秒</a:t>
            </a:r>
            <a:endParaRPr lang="zh-CN" altLang="en-US" sz="1200"/>
          </a:p>
          <a:p>
            <a:r>
              <a:rPr lang="zh-CN" altLang="en-US" sz="1200"/>
              <a:t>Tue Apr 20 15:00:21 CST 2021 开始删除，报价数量：100</a:t>
            </a:r>
            <a:r>
              <a:rPr lang="en-US" altLang="zh-CN" sz="1200"/>
              <a:t>,</a:t>
            </a:r>
            <a:r>
              <a:rPr lang="zh-CN" altLang="en-US" sz="1200"/>
              <a:t>000</a:t>
            </a:r>
            <a:endParaRPr lang="zh-CN" altLang="en-US" sz="1200"/>
          </a:p>
          <a:p>
            <a:r>
              <a:rPr lang="zh-CN" altLang="en-US" sz="1200"/>
              <a:t>Tue Apr 20 15:00:21 CST 2021 删除完成，耗时：80 毫秒</a:t>
            </a:r>
            <a:endParaRPr lang="zh-CN" altLang="en-US" sz="1200"/>
          </a:p>
          <a:p>
            <a:r>
              <a:rPr lang="zh-CN" altLang="en-US" sz="1200"/>
              <a:t>====限制深度(30)、新增：二叉树排序算法、删除：冒泡排序算法</a:t>
            </a:r>
            <a:endParaRPr lang="zh-CN" altLang="en-US" sz="1200"/>
          </a:p>
          <a:p>
            <a:r>
              <a:rPr lang="zh-CN" altLang="en-US" sz="1200"/>
              <a:t>Tue Apr 20 15:55:57 CST 2021 开始排序，报价数量：100</a:t>
            </a:r>
            <a:r>
              <a:rPr lang="en-US" altLang="zh-CN" sz="1200"/>
              <a:t>,</a:t>
            </a:r>
            <a:r>
              <a:rPr lang="zh-CN" altLang="en-US" sz="1200"/>
              <a:t>000</a:t>
            </a:r>
            <a:endParaRPr lang="zh-CN" altLang="en-US" sz="1200"/>
          </a:p>
          <a:p>
            <a:r>
              <a:rPr lang="zh-CN" altLang="en-US" sz="1200"/>
              <a:t>Tue Apr 20 15:55:57 CST 2021 排序完成，耗时：30 毫秒</a:t>
            </a:r>
            <a:endParaRPr lang="zh-CN" altLang="en-US" sz="1200"/>
          </a:p>
          <a:p>
            <a:r>
              <a:rPr lang="zh-CN" altLang="en-US" sz="1200"/>
              <a:t>Tue Apr 20 15:55:57 CST 2021 开始删除，报价数量：100</a:t>
            </a:r>
            <a:r>
              <a:rPr lang="en-US" altLang="zh-CN" sz="1200"/>
              <a:t>,</a:t>
            </a:r>
            <a:r>
              <a:rPr lang="zh-CN" altLang="en-US" sz="1200"/>
              <a:t>000</a:t>
            </a:r>
            <a:endParaRPr lang="zh-CN" altLang="en-US" sz="1200"/>
          </a:p>
          <a:p>
            <a:r>
              <a:rPr lang="zh-CN" altLang="en-US" sz="1200"/>
              <a:t>Tue Apr 20 15:55:57 CST 2021 删除完成，耗时：39 毫秒</a:t>
            </a:r>
            <a:endParaRPr lang="zh-CN" altLang="en-US" sz="1200"/>
          </a:p>
          <a:p>
            <a:r>
              <a:rPr lang="zh-CN" altLang="en-US" sz="1200"/>
              <a:t>====限制深度(30)、新增：二叉树排序算法、删除：二叉树排序算法</a:t>
            </a:r>
            <a:r>
              <a:rPr lang="zh-CN" altLang="en-US" sz="1200" b="1">
                <a:solidFill>
                  <a:schemeClr val="accent5"/>
                </a:solidFill>
              </a:rPr>
              <a:t>（现使用中）</a:t>
            </a:r>
            <a:endParaRPr lang="zh-CN" altLang="en-US" sz="1200" b="1">
              <a:solidFill>
                <a:schemeClr val="accent5"/>
              </a:solidFill>
            </a:endParaRPr>
          </a:p>
          <a:p>
            <a:r>
              <a:rPr lang="zh-CN" altLang="en-US" sz="1200"/>
              <a:t>Tue Apr 20 15:56:35 CST 2021 开始排序，报价数量：100</a:t>
            </a:r>
            <a:r>
              <a:rPr lang="en-US" altLang="zh-CN" sz="1200"/>
              <a:t>,</a:t>
            </a:r>
            <a:r>
              <a:rPr lang="zh-CN" altLang="en-US" sz="1200"/>
              <a:t>000</a:t>
            </a:r>
            <a:endParaRPr lang="zh-CN" altLang="en-US" sz="1200"/>
          </a:p>
          <a:p>
            <a:r>
              <a:rPr lang="zh-CN" altLang="en-US" sz="1200"/>
              <a:t>Tue Apr 20 15:56:35 CST 2021 排序完成，耗时：36 毫秒</a:t>
            </a:r>
            <a:endParaRPr lang="zh-CN" altLang="en-US" sz="1200"/>
          </a:p>
          <a:p>
            <a:r>
              <a:rPr lang="zh-CN" altLang="en-US" sz="1200"/>
              <a:t>Tue Apr 20 15:56:35 CST 2021 开始删除，报价数量：100</a:t>
            </a:r>
            <a:r>
              <a:rPr lang="en-US" altLang="zh-CN" sz="1200"/>
              <a:t>,</a:t>
            </a:r>
            <a:r>
              <a:rPr lang="zh-CN" altLang="en-US" sz="1200"/>
              <a:t>000</a:t>
            </a:r>
            <a:endParaRPr lang="zh-CN" altLang="en-US" sz="1200"/>
          </a:p>
          <a:p>
            <a:r>
              <a:rPr lang="zh-CN" altLang="en-US" sz="1200"/>
              <a:t>Tue Apr 20 15:56:35 CST 2021 删除完成，耗时：11 毫秒</a:t>
            </a:r>
            <a:endParaRPr lang="zh-CN" altLang="en-US" sz="1200"/>
          </a:p>
        </p:txBody>
      </p:sp>
      <p:sp>
        <p:nvSpPr>
          <p:cNvPr id="3" name="文本框 2"/>
          <p:cNvSpPr txBox="1"/>
          <p:nvPr/>
        </p:nvSpPr>
        <p:spPr>
          <a:xfrm>
            <a:off x="6273800" y="4907280"/>
            <a:ext cx="4929505" cy="1198880"/>
          </a:xfrm>
          <a:prstGeom prst="rect">
            <a:avLst/>
          </a:prstGeom>
          <a:noFill/>
        </p:spPr>
        <p:txBody>
          <a:bodyPr wrap="square" rtlCol="0">
            <a:spAutoFit/>
          </a:bodyPr>
          <a:p>
            <a:r>
              <a:rPr lang="zh-CN" altLang="en-US" sz="1200"/>
              <a:t>=====递归比较</a:t>
            </a:r>
            <a:endParaRPr lang="zh-CN" altLang="en-US" sz="1200"/>
          </a:p>
          <a:p>
            <a:r>
              <a:rPr lang="zh-CN" altLang="en-US" sz="1200"/>
              <a:t>Tue Apr 20 21:18:49 CST 2021 开始合并，报价行情数量：100,000</a:t>
            </a:r>
            <a:endParaRPr lang="zh-CN" altLang="en-US" sz="1200"/>
          </a:p>
          <a:p>
            <a:r>
              <a:rPr lang="zh-CN" altLang="en-US" sz="1200"/>
              <a:t>Tue Apr 20 21:18:49 CST 2021 合并完成，耗时：2</a:t>
            </a:r>
            <a:r>
              <a:rPr lang="en-US" altLang="zh-CN" sz="1200"/>
              <a:t>20</a:t>
            </a:r>
            <a:r>
              <a:rPr lang="zh-CN" altLang="en-US" sz="1200"/>
              <a:t> 毫秒</a:t>
            </a:r>
            <a:endParaRPr lang="zh-CN" altLang="en-US" sz="1200"/>
          </a:p>
          <a:p>
            <a:r>
              <a:rPr lang="zh-CN" altLang="en-US" sz="1200"/>
              <a:t>=====合并截取</a:t>
            </a:r>
            <a:endParaRPr lang="zh-CN" altLang="en-US" sz="1200"/>
          </a:p>
          <a:p>
            <a:r>
              <a:rPr lang="zh-CN" altLang="en-US" sz="1200"/>
              <a:t>Tue Apr 20 21:28:10 CST 2021 开始合并，报价行情数量：100,000</a:t>
            </a:r>
            <a:endParaRPr lang="zh-CN" altLang="en-US" sz="1200"/>
          </a:p>
          <a:p>
            <a:r>
              <a:rPr lang="zh-CN" altLang="en-US" sz="1200"/>
              <a:t>Tue Apr 20 21:28:10 CST 2021 合并完成，耗时：468 毫秒</a:t>
            </a:r>
            <a:endParaRPr lang="zh-CN" altLang="en-US" sz="120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005" y="150749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21005" y="1536700"/>
            <a:ext cx="5680710" cy="493903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角色组件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a:t>
            </a:r>
            <a:r>
              <a:rPr lang="zh-CN" altLang="en-US" dirty="0">
                <a:solidFill>
                  <a:srgbClr val="000000">
                    <a:lumMod val="75000"/>
                    <a:lumOff val="25000"/>
                  </a:srgbClr>
                </a:solidFill>
                <a:uFillTx/>
                <a:latin typeface="Arial" panose="020B0604020202020204" pitchFamily="34" charset="0"/>
                <a:ea typeface="微软雅黑" panose="020B0503020204020204" charset="-122"/>
              </a:rPr>
              <a:t>基于</a:t>
            </a:r>
            <a:r>
              <a:rPr lang="en-US" altLang="zh-CN" dirty="0">
                <a:solidFill>
                  <a:srgbClr val="000000">
                    <a:lumMod val="75000"/>
                    <a:lumOff val="25000"/>
                  </a:srgbClr>
                </a:solidFill>
                <a:uFillTx/>
                <a:latin typeface="Arial" panose="020B0604020202020204" pitchFamily="34" charset="0"/>
                <a:ea typeface="微软雅黑" panose="020B0503020204020204" charset="-122"/>
              </a:rPr>
              <a:t>Actor</a:t>
            </a:r>
            <a:r>
              <a:rPr lang="zh-CN" altLang="en-US" dirty="0">
                <a:solidFill>
                  <a:srgbClr val="000000">
                    <a:lumMod val="75000"/>
                    <a:lumOff val="25000"/>
                  </a:srgbClr>
                </a:solidFill>
                <a:uFillTx/>
                <a:latin typeface="Arial" panose="020B0604020202020204" pitchFamily="34" charset="0"/>
                <a:ea typeface="微软雅黑" panose="020B0503020204020204" charset="-122"/>
              </a:rPr>
              <a:t>模型设计中的</a:t>
            </a:r>
            <a:r>
              <a:rPr lang="en-US" altLang="zh-CN" dirty="0">
                <a:solidFill>
                  <a:srgbClr val="000000">
                    <a:lumMod val="75000"/>
                    <a:lumOff val="25000"/>
                  </a:srgbClr>
                </a:solidFill>
                <a:uFillTx/>
                <a:latin typeface="Arial" panose="020B0604020202020204" pitchFamily="34" charset="0"/>
                <a:ea typeface="微软雅黑" panose="020B0503020204020204" charset="-122"/>
              </a:rPr>
              <a:t>S</a:t>
            </a:r>
            <a:r>
              <a:rPr lang="zh-CN" altLang="en-US" dirty="0">
                <a:solidFill>
                  <a:srgbClr val="000000">
                    <a:lumMod val="75000"/>
                    <a:lumOff val="25000"/>
                  </a:srgbClr>
                </a:solidFill>
                <a:uFillTx/>
                <a:latin typeface="Arial" panose="020B0604020202020204" pitchFamily="34" charset="0"/>
                <a:ea typeface="微软雅黑" panose="020B0503020204020204" charset="-122"/>
              </a:rPr>
              <a:t>hare</a:t>
            </a:r>
            <a:r>
              <a:rPr lang="en-US" altLang="zh-CN" dirty="0">
                <a:solidFill>
                  <a:srgbClr val="000000">
                    <a:lumMod val="75000"/>
                    <a:lumOff val="25000"/>
                  </a:srgbClr>
                </a:solidFill>
                <a:uFillTx/>
                <a:latin typeface="Arial" panose="020B0604020202020204" pitchFamily="34" charset="0"/>
                <a:ea typeface="微软雅黑" panose="020B0503020204020204" charset="-122"/>
              </a:rPr>
              <a:t>d</a:t>
            </a:r>
            <a:r>
              <a:rPr lang="zh-CN" altLang="en-US" dirty="0">
                <a:solidFill>
                  <a:srgbClr val="000000">
                    <a:lumMod val="75000"/>
                    <a:lumOff val="25000"/>
                  </a:srgbClr>
                </a:solidFill>
                <a:uFillTx/>
                <a:latin typeface="Arial" panose="020B0604020202020204" pitchFamily="34" charset="0"/>
                <a:ea typeface="微软雅黑" panose="020B0503020204020204" charset="-122"/>
              </a:rPr>
              <a:t> </a:t>
            </a:r>
            <a:r>
              <a:rPr lang="en-US" altLang="zh-CN" dirty="0">
                <a:solidFill>
                  <a:srgbClr val="000000">
                    <a:lumMod val="75000"/>
                    <a:lumOff val="25000"/>
                  </a:srgbClr>
                </a:solidFill>
                <a:uFillTx/>
                <a:latin typeface="Arial" panose="020B0604020202020204" pitchFamily="34" charset="0"/>
                <a:ea typeface="微软雅黑" panose="020B0503020204020204" charset="-122"/>
              </a:rPr>
              <a:t>N</a:t>
            </a:r>
            <a:r>
              <a:rPr lang="zh-CN" altLang="en-US" dirty="0">
                <a:solidFill>
                  <a:srgbClr val="000000">
                    <a:lumMod val="75000"/>
                    <a:lumOff val="25000"/>
                  </a:srgbClr>
                </a:solidFill>
                <a:uFillTx/>
                <a:latin typeface="Arial" panose="020B0604020202020204" pitchFamily="34" charset="0"/>
                <a:ea typeface="微软雅黑" panose="020B0503020204020204" charset="-122"/>
              </a:rPr>
              <a:t>othing架构特性，为每个节点(Node)定义</a:t>
            </a:r>
            <a:r>
              <a:rPr lang="zh-CN" altLang="en-US" b="1" dirty="0">
                <a:solidFill>
                  <a:srgbClr val="000000">
                    <a:lumMod val="75000"/>
                    <a:lumOff val="25000"/>
                  </a:srgbClr>
                </a:solidFill>
                <a:uFillTx/>
                <a:latin typeface="Arial" panose="020B0604020202020204" pitchFamily="34" charset="0"/>
                <a:ea typeface="微软雅黑" panose="020B0503020204020204" charset="-122"/>
              </a:rPr>
              <a:t>角色</a:t>
            </a:r>
            <a:r>
              <a:rPr lang="zh-CN" altLang="en-US" dirty="0">
                <a:solidFill>
                  <a:srgbClr val="000000">
                    <a:lumMod val="75000"/>
                    <a:lumOff val="25000"/>
                  </a:srgbClr>
                </a:solidFill>
                <a:uFillTx/>
                <a:latin typeface="Arial" panose="020B0604020202020204" pitchFamily="34" charset="0"/>
                <a:ea typeface="微软雅黑" panose="020B0503020204020204" charset="-122"/>
              </a:rPr>
              <a:t>并进行管理。</a:t>
            </a:r>
            <a:endParaRPr lang="zh-CN" altLang="en-US" dirty="0">
              <a:solidFill>
                <a:srgbClr val="000000">
                  <a:lumMod val="75000"/>
                  <a:lumOff val="25000"/>
                </a:srgbClr>
              </a:solidFill>
              <a:uFillTx/>
              <a:latin typeface="Arial" panose="020B0604020202020204" pitchFamily="34" charset="0"/>
              <a:ea typeface="微软雅黑" panose="020B0503020204020204" charset="-122"/>
            </a:endParaRPr>
          </a:p>
          <a:p>
            <a:pPr marL="342900" indent="-342900" fontAlgn="ctr">
              <a:spcBef>
                <a:spcPts val="1000"/>
              </a:spcBef>
              <a:spcAft>
                <a:spcPts val="0"/>
              </a:spcAft>
              <a:buFont typeface="Arial" panose="020B0604020202020204" pitchFamily="34" charset="0"/>
              <a:buAutoNum type="arabicPeriod"/>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将角色的引用保存在内存中进行管理，适用于可靠性要求高、节点较少、扩展要求低的场景。（实时公有行情</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节点）</a:t>
            </a:r>
            <a:endParaRPr lang="zh-CN" altLang="en-US"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342900" indent="-342900" fontAlgn="ctr">
              <a:spcBef>
                <a:spcPts val="1000"/>
              </a:spcBef>
              <a:spcAft>
                <a:spcPts val="0"/>
              </a:spcAft>
              <a:buFont typeface="Arial" panose="020B0604020202020204" pitchFamily="34" charset="0"/>
              <a:buAutoNum type="arabicPeriod"/>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以Gossip协议进行服务发现，</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来实现消息的跨服务发送，适用于节点较多、动态平衡要求高场景。（实时私有</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行情节点）</a:t>
            </a:r>
            <a:endParaRPr lang="zh-CN" altLang="en-US"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342900" indent="-342900" fontAlgn="ctr">
              <a:spcBef>
                <a:spcPts val="1000"/>
              </a:spcBef>
              <a:spcAft>
                <a:spcPts val="0"/>
              </a:spcAft>
              <a:buFont typeface="Arial" panose="020B0604020202020204" pitchFamily="34" charset="0"/>
              <a:buAutoNum type="arabicPeriod"/>
            </a:pPr>
            <a:r>
              <a:rPr lang="zh-CN" altLang="en-US" dirty="0">
                <a:solidFill>
                  <a:srgbClr val="000000">
                    <a:lumMod val="75000"/>
                    <a:lumOff val="25000"/>
                  </a:srgbClr>
                </a:solidFill>
                <a:uFillTx/>
                <a:latin typeface="Arial" panose="020B0604020202020204" pitchFamily="34" charset="0"/>
                <a:ea typeface="微软雅黑" panose="020B0503020204020204" charset="-122"/>
              </a:rPr>
              <a:t>通过角色进行流程管理</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定义角色消息上游，</a:t>
            </a: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用于角色</a:t>
            </a: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数据初始化。</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定义角色消息下游，用于角色消息</a:t>
            </a: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数据下发。</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marL="285750" lvl="0" indent="-285750" fontAlgn="ctr">
              <a:spcBef>
                <a:spcPts val="1000"/>
              </a:spcBef>
              <a:spcAft>
                <a:spcPts val="0"/>
              </a:spcAft>
              <a:buFont typeface="Arial" panose="020B0604020202020204" pitchFamily="34" charset="0"/>
              <a:buChar char="•"/>
            </a:pPr>
            <a:endParaRPr lang="en-US" altLang="zh-CN" sz="16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角色组件</a:t>
            </a:r>
            <a:r>
              <a:rPr lang="en-US" altLang="zh-CN" sz="3600" b="1"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服务</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发现</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005" y="150749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92760" y="1565910"/>
            <a:ext cx="560959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动态</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负载组件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Mark</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动态</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负载组件</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005" y="150749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92760" y="1565910"/>
            <a:ext cx="560959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指令</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控制组件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Mark</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指令</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控制组件</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005" y="150749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92760" y="1565910"/>
            <a:ext cx="560959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数据</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存储组件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Mark</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数据存储组件</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005" y="150749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92760" y="1565910"/>
            <a:ext cx="560959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监控组件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Mark</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监控组件</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矩形 22"/>
          <p:cNvSpPr/>
          <p:nvPr>
            <p:custDataLst>
              <p:tags r:id="rId1"/>
            </p:custDataLst>
          </p:nvPr>
        </p:nvSpPr>
        <p:spPr>
          <a:xfrm>
            <a:off x="273162" y="1701575"/>
            <a:ext cx="220324" cy="466158"/>
          </a:xfrm>
          <a:prstGeom prst="rect">
            <a:avLst/>
          </a:prstGeom>
          <a:solidFill>
            <a:srgbClr val="D6DCE4">
              <a:lumMod val="2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2" name="矩形 21"/>
          <p:cNvSpPr/>
          <p:nvPr>
            <p:custDataLst>
              <p:tags r:id="rId2"/>
            </p:custDataLst>
          </p:nvPr>
        </p:nvSpPr>
        <p:spPr>
          <a:xfrm>
            <a:off x="273162" y="2160020"/>
            <a:ext cx="11451772" cy="4124666"/>
          </a:xfrm>
          <a:prstGeom prst="rect">
            <a:avLst/>
          </a:prstGeom>
          <a:pattFill prst="ltUpDiag">
            <a:fgClr>
              <a:srgbClr val="D6DCE4">
                <a:lumMod val="75000"/>
              </a:srgbClr>
            </a:fgClr>
            <a:bgClr>
              <a:srgbClr val="D6DCE4"/>
            </a:bgClr>
          </a:patt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1" name="矩形 20"/>
          <p:cNvSpPr/>
          <p:nvPr>
            <p:custDataLst>
              <p:tags r:id="rId3"/>
            </p:custDataLst>
          </p:nvPr>
        </p:nvSpPr>
        <p:spPr>
          <a:xfrm>
            <a:off x="493395" y="1291590"/>
            <a:ext cx="11219815" cy="4789805"/>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4"/>
            </p:custDataLst>
          </p:nvPr>
        </p:nvSpPr>
        <p:spPr>
          <a:xfrm>
            <a:off x="669925" y="1351280"/>
            <a:ext cx="10978515" cy="4730115"/>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Arial" panose="020B0604020202020204" pitchFamily="34" charset="0"/>
              <a:buNone/>
            </a:pPr>
            <a:r>
              <a:rPr lang="zh-CN" altLang="en-US" sz="2000" b="1" dirty="0">
                <a:solidFill>
                  <a:srgbClr val="000000">
                    <a:lumMod val="75000"/>
                    <a:lumOff val="25000"/>
                  </a:srgbClr>
                </a:solidFill>
                <a:uFillTx/>
                <a:latin typeface="Arial" panose="020B0604020202020204" pitchFamily="34" charset="0"/>
                <a:ea typeface="微软雅黑" panose="020B0503020204020204" charset="-122"/>
              </a:rPr>
              <a:t>快速</a:t>
            </a:r>
            <a:r>
              <a:rPr lang="zh-CN" altLang="en-US" b="1" dirty="0">
                <a:solidFill>
                  <a:srgbClr val="000000">
                    <a:lumMod val="75000"/>
                    <a:lumOff val="25000"/>
                  </a:srgbClr>
                </a:solidFill>
                <a:uFillTx/>
                <a:latin typeface="Arial" panose="020B0604020202020204" pitchFamily="34" charset="0"/>
                <a:ea typeface="微软雅黑" panose="020B0503020204020204" charset="-122"/>
              </a:rPr>
              <a:t>：</a:t>
            </a:r>
            <a:endParaRPr lang="zh-CN" altLang="en-US"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altLang="zh-CN" sz="1800" dirty="0">
                <a:solidFill>
                  <a:srgbClr val="000000">
                    <a:lumMod val="75000"/>
                    <a:lumOff val="25000"/>
                  </a:srgbClr>
                </a:solidFill>
                <a:uFillTx/>
                <a:latin typeface="Arial" panose="020B0604020202020204" pitchFamily="34" charset="0"/>
                <a:ea typeface="微软雅黑" panose="020B0503020204020204" charset="-122"/>
              </a:rPr>
              <a:t>1. </a:t>
            </a: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完全基于内存计算</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独立的计算模块，提供行情极限</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完全独立运行</a:t>
            </a: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，剥离计算和存储</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，不依赖其他任何服务，只依赖进程自身和</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DSP</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查询和推送结合的客户端</a:t>
            </a: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展示功能。</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高质量推送。</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合理的数据结构，规范报价簿和报价单，控制内存</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使用。</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2. 多线程</a:t>
            </a:r>
            <a:r>
              <a:rPr lang="zh-CN" altLang="en-US" sz="1800" dirty="0">
                <a:solidFill>
                  <a:srgbClr val="000000">
                    <a:lumMod val="75000"/>
                    <a:lumOff val="25000"/>
                  </a:srgbClr>
                </a:solidFill>
                <a:uFillTx/>
                <a:latin typeface="Arial" panose="020B0604020202020204" pitchFamily="34" charset="0"/>
                <a:ea typeface="微软雅黑" panose="020B0503020204020204" charset="-122"/>
              </a:rPr>
              <a:t>计算</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i="1" u="sng" dirty="0">
                <a:solidFill>
                  <a:srgbClr val="000000">
                    <a:lumMod val="75000"/>
                    <a:lumOff val="25000"/>
                  </a:srgbClr>
                </a:solidFill>
                <a:uFillTx/>
                <a:latin typeface="Arial" panose="020B0604020202020204" pitchFamily="34" charset="0"/>
                <a:ea typeface="微软雅黑" panose="020B0503020204020204" charset="-122"/>
              </a:rPr>
              <a:t>沿用现有报价行情</a:t>
            </a:r>
            <a:r>
              <a:rPr lang="en-US" altLang="zh-CN" sz="1600" i="1" u="sng" dirty="0">
                <a:solidFill>
                  <a:srgbClr val="000000">
                    <a:lumMod val="75000"/>
                    <a:lumOff val="25000"/>
                  </a:srgbClr>
                </a:solidFill>
                <a:uFillTx/>
                <a:latin typeface="Arial" panose="020B0604020202020204" pitchFamily="34" charset="0"/>
                <a:ea typeface="微软雅黑" panose="020B0503020204020204" charset="-122"/>
              </a:rPr>
              <a:t>AKKA</a:t>
            </a:r>
            <a:r>
              <a:rPr lang="zh-CN" altLang="en-US" sz="1600" i="1" u="sng" dirty="0">
                <a:solidFill>
                  <a:srgbClr val="000000">
                    <a:lumMod val="75000"/>
                    <a:lumOff val="25000"/>
                  </a:srgbClr>
                </a:solidFill>
                <a:uFillTx/>
                <a:latin typeface="Arial" panose="020B0604020202020204" pitchFamily="34" charset="0"/>
                <a:ea typeface="微软雅黑" panose="020B0503020204020204" charset="-122"/>
              </a:rPr>
              <a:t>框架的</a:t>
            </a:r>
            <a:r>
              <a:rPr lang="en-US" altLang="zh-CN" sz="1600" i="1" u="sng" dirty="0">
                <a:solidFill>
                  <a:srgbClr val="000000">
                    <a:lumMod val="75000"/>
                    <a:lumOff val="25000"/>
                  </a:srgbClr>
                </a:solidFill>
                <a:uFillTx/>
                <a:latin typeface="Arial" panose="020B0604020202020204" pitchFamily="34" charset="0"/>
                <a:ea typeface="微软雅黑" panose="020B0503020204020204" charset="-122"/>
              </a:rPr>
              <a:t>Fork-Join</a:t>
            </a:r>
            <a:r>
              <a:rPr lang="zh-CN" altLang="en-US" sz="1600" i="1" u="sng" dirty="0">
                <a:solidFill>
                  <a:srgbClr val="000000">
                    <a:lumMod val="75000"/>
                    <a:lumOff val="25000"/>
                  </a:srgbClr>
                </a:solidFill>
                <a:uFillTx/>
                <a:latin typeface="Arial" panose="020B0604020202020204" pitchFamily="34" charset="0"/>
                <a:ea typeface="微软雅黑" panose="020B0503020204020204" charset="-122"/>
              </a:rPr>
              <a:t>模式和</a:t>
            </a:r>
            <a:r>
              <a:rPr lang="en-US" altLang="zh-CN" sz="1600" i="1" u="sng" dirty="0">
                <a:solidFill>
                  <a:srgbClr val="000000">
                    <a:lumMod val="75000"/>
                    <a:lumOff val="25000"/>
                  </a:srgbClr>
                </a:solidFill>
                <a:uFillTx/>
                <a:latin typeface="Arial" panose="020B0604020202020204" pitchFamily="34" charset="0"/>
                <a:ea typeface="微软雅黑" panose="020B0503020204020204" charset="-122"/>
                <a:sym typeface="+mn-ea"/>
              </a:rPr>
              <a:t>Actor</a:t>
            </a:r>
            <a:r>
              <a:rPr lang="zh-CN" altLang="en-US" sz="1600" i="1" u="sng" dirty="0">
                <a:solidFill>
                  <a:srgbClr val="000000">
                    <a:lumMod val="75000"/>
                    <a:lumOff val="25000"/>
                  </a:srgbClr>
                </a:solidFill>
                <a:uFillTx/>
                <a:latin typeface="Arial" panose="020B0604020202020204" pitchFamily="34" charset="0"/>
                <a:ea typeface="微软雅黑" panose="020B0503020204020204" charset="-122"/>
                <a:sym typeface="+mn-ea"/>
              </a:rPr>
              <a:t>模型</a:t>
            </a:r>
            <a:r>
              <a:rPr lang="zh-CN" altLang="en-US" sz="1600" i="1" u="sng" dirty="0">
                <a:solidFill>
                  <a:srgbClr val="000000">
                    <a:lumMod val="75000"/>
                    <a:lumOff val="25000"/>
                  </a:srgbClr>
                </a:solidFill>
                <a:uFillTx/>
                <a:latin typeface="Arial" panose="020B0604020202020204" pitchFamily="34" charset="0"/>
                <a:ea typeface="微软雅黑" panose="020B0503020204020204" charset="-122"/>
              </a:rPr>
              <a:t>。</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线程间数据流转控制。</a:t>
            </a:r>
            <a:r>
              <a:rPr lang="zh-CN" altLang="en-US" sz="1000" dirty="0">
                <a:solidFill>
                  <a:srgbClr val="000000">
                    <a:lumMod val="75000"/>
                    <a:lumOff val="25000"/>
                  </a:srgbClr>
                </a:solidFill>
                <a:uFillTx/>
                <a:latin typeface="Arial" panose="020B0604020202020204" pitchFamily="34" charset="0"/>
                <a:ea typeface="微软雅黑" panose="020B0503020204020204" charset="-122"/>
              </a:rPr>
              <a:t>（点对点传输避免竞争、共用对象传递引用节约内存、队列中数据合并</a:t>
            </a:r>
            <a:r>
              <a:rPr lang="zh-CN" altLang="en-US" sz="1000" dirty="0">
                <a:solidFill>
                  <a:srgbClr val="000000">
                    <a:lumMod val="75000"/>
                    <a:lumOff val="25000"/>
                  </a:srgbClr>
                </a:solidFill>
                <a:uFillTx/>
                <a:latin typeface="Arial" panose="020B0604020202020204" pitchFamily="34" charset="0"/>
                <a:ea typeface="微软雅黑" panose="020B0503020204020204" charset="-122"/>
              </a:rPr>
              <a:t>机能）</a:t>
            </a:r>
            <a:endParaRPr lang="en-US" altLang="zh-CN" sz="16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altLang="zh-CN" sz="1800" dirty="0">
                <a:solidFill>
                  <a:srgbClr val="000000">
                    <a:lumMod val="75000"/>
                    <a:lumOff val="25000"/>
                  </a:srgbClr>
                </a:solidFill>
                <a:uFillTx/>
                <a:latin typeface="Arial" panose="020B0604020202020204" pitchFamily="34" charset="0"/>
                <a:ea typeface="微软雅黑" panose="020B0503020204020204" charset="-122"/>
              </a:rPr>
              <a:t>3. </a:t>
            </a:r>
            <a:r>
              <a:rPr lang="zh-CN" altLang="en-US" sz="1800" dirty="0">
                <a:solidFill>
                  <a:srgbClr val="000000">
                    <a:lumMod val="75000"/>
                    <a:lumOff val="25000"/>
                  </a:srgbClr>
                </a:solidFill>
                <a:uFillTx/>
                <a:latin typeface="Arial" panose="020B0604020202020204" pitchFamily="34" charset="0"/>
                <a:ea typeface="微软雅黑" panose="020B0503020204020204" charset="-122"/>
                <a:sym typeface="+mn-ea"/>
              </a:rPr>
              <a:t>快速持久化</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endParaRPr lang="en-US" altLang="zh-CN"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5"/>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报价</a:t>
            </a:r>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行情</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grpSp>
        <p:nvGrpSpPr>
          <p:cNvPr id="24" name="组合 23"/>
          <p:cNvGrpSpPr>
            <a:grpSpLocks noChangeAspect="1"/>
          </p:cNvGrpSpPr>
          <p:nvPr>
            <p:custDataLst>
              <p:tags r:id="rId6"/>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矩形 22"/>
          <p:cNvSpPr/>
          <p:nvPr>
            <p:custDataLst>
              <p:tags r:id="rId1"/>
            </p:custDataLst>
          </p:nvPr>
        </p:nvSpPr>
        <p:spPr>
          <a:xfrm>
            <a:off x="273162" y="1701575"/>
            <a:ext cx="220324" cy="466158"/>
          </a:xfrm>
          <a:prstGeom prst="rect">
            <a:avLst/>
          </a:prstGeom>
          <a:solidFill>
            <a:srgbClr val="D6DCE4">
              <a:lumMod val="2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2" name="矩形 21"/>
          <p:cNvSpPr/>
          <p:nvPr>
            <p:custDataLst>
              <p:tags r:id="rId2"/>
            </p:custDataLst>
          </p:nvPr>
        </p:nvSpPr>
        <p:spPr>
          <a:xfrm>
            <a:off x="273050" y="2160270"/>
            <a:ext cx="11451590" cy="4499610"/>
          </a:xfrm>
          <a:prstGeom prst="rect">
            <a:avLst/>
          </a:prstGeom>
          <a:pattFill prst="ltUpDiag">
            <a:fgClr>
              <a:srgbClr val="D6DCE4">
                <a:lumMod val="75000"/>
              </a:srgbClr>
            </a:fgClr>
            <a:bgClr>
              <a:srgbClr val="D6DCE4"/>
            </a:bgClr>
          </a:patt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1" name="矩形 20"/>
          <p:cNvSpPr/>
          <p:nvPr>
            <p:custDataLst>
              <p:tags r:id="rId3"/>
            </p:custDataLst>
          </p:nvPr>
        </p:nvSpPr>
        <p:spPr>
          <a:xfrm>
            <a:off x="493395" y="1191895"/>
            <a:ext cx="11219815" cy="5325745"/>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4"/>
            </p:custDataLst>
          </p:nvPr>
        </p:nvSpPr>
        <p:spPr>
          <a:xfrm>
            <a:off x="657860" y="1230630"/>
            <a:ext cx="10852150" cy="5286375"/>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2000" b="1" dirty="0">
                <a:solidFill>
                  <a:srgbClr val="000000">
                    <a:lumMod val="75000"/>
                    <a:lumOff val="25000"/>
                  </a:srgbClr>
                </a:solidFill>
                <a:uFillTx/>
                <a:latin typeface="Arial" panose="020B0604020202020204" pitchFamily="34" charset="0"/>
                <a:ea typeface="微软雅黑" panose="020B0503020204020204" charset="-122"/>
              </a:rPr>
              <a:t>稳定：</a:t>
            </a:r>
            <a:endParaRPr lang="en-US" altLang="zh-CN" dirty="0">
              <a:solidFill>
                <a:srgbClr val="000000">
                  <a:lumMod val="75000"/>
                  <a:lumOff val="25000"/>
                </a:srgbClr>
              </a:solidFill>
              <a:uFillTx/>
              <a:latin typeface="Arial" panose="020B0604020202020204" pitchFamily="34" charset="0"/>
              <a:ea typeface="微软雅黑" panose="020B0503020204020204" charset="-122"/>
            </a:endParaRPr>
          </a:p>
          <a:p>
            <a:pPr marL="357505" indent="-357505"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sym typeface="+mn-ea"/>
              </a:rPr>
              <a:t>正确的</a:t>
            </a:r>
            <a:r>
              <a:rPr lang="zh-CN" altLang="en-US" sz="1800" dirty="0">
                <a:solidFill>
                  <a:srgbClr val="000000">
                    <a:lumMod val="75000"/>
                    <a:lumOff val="25000"/>
                  </a:srgbClr>
                </a:solidFill>
                <a:uFillTx/>
                <a:latin typeface="Arial" panose="020B0604020202020204" pitchFamily="34" charset="0"/>
                <a:ea typeface="微软雅黑" panose="020B0503020204020204" charset="-122"/>
                <a:sym typeface="+mn-ea"/>
              </a:rPr>
              <a:t>行情计算</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814705" lvl="1" indent="-357505" algn="l" fontAlgn="ctr">
              <a:spcBef>
                <a:spcPts val="1000"/>
              </a:spcBef>
              <a:spcAft>
                <a:spcPts val="0"/>
              </a:spcAft>
              <a:buClrTx/>
              <a:buSzTx/>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公有行情计算偏向保守稳定，私有行情计算追求快速和绝大多数时间</a:t>
            </a: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准确。</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357505" indent="-357505" fontAlgn="ctr">
              <a:spcBef>
                <a:spcPts val="1000"/>
              </a:spcBef>
              <a:spcAft>
                <a:spcPts val="0"/>
              </a:spcAft>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sym typeface="+mn-ea"/>
              </a:rPr>
              <a:t>可靠的回溯点</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当进程重启、主备切换或节点转移时能</a:t>
            </a:r>
            <a:r>
              <a:rPr lang="zh-CN" altLang="en-US" sz="1600" b="1" dirty="0">
                <a:solidFill>
                  <a:srgbClr val="000000">
                    <a:lumMod val="75000"/>
                    <a:lumOff val="25000"/>
                  </a:srgbClr>
                </a:solidFill>
                <a:uFillTx/>
                <a:latin typeface="Arial" panose="020B0604020202020204" pitchFamily="34" charset="0"/>
                <a:ea typeface="微软雅黑" panose="020B0503020204020204" charset="-122"/>
                <a:sym typeface="+mn-ea"/>
              </a:rPr>
              <a:t>准确的</a:t>
            </a: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恢复内存数据，继续提供行情计算</a:t>
            </a: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服务。</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[私有行情]以[公有行情]为回溯点，[聚合行情]以[单维度行情]为回溯点，[单维度行情]以[报价明细]为回溯点，不额外增加数据依赖。</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742950" lvl="1"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创建计算节点时严格按照回溯点回溯数据，获取</a:t>
            </a:r>
            <a:r>
              <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rPr>
              <a:t>数据以消息请求方式为主。</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marL="357505" indent="-357505" fontAlgn="ctr">
              <a:spcBef>
                <a:spcPts val="1000"/>
              </a:spcBef>
              <a:spcAft>
                <a:spcPts val="0"/>
              </a:spcAft>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可靠的消息传输</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357505" indent="-357505"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异常补偿机制</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357505" indent="-357505"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自我</a:t>
            </a:r>
            <a:r>
              <a:rPr lang="zh-CN" altLang="en-US" sz="1800" dirty="0">
                <a:solidFill>
                  <a:srgbClr val="000000">
                    <a:lumMod val="75000"/>
                    <a:lumOff val="25000"/>
                  </a:srgbClr>
                </a:solidFill>
                <a:uFillTx/>
                <a:latin typeface="Arial" panose="020B0604020202020204" pitchFamily="34" charset="0"/>
                <a:ea typeface="微软雅黑" panose="020B0503020204020204" charset="-122"/>
              </a:rPr>
              <a:t>保护</a:t>
            </a: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algn="l" fontAlgn="ctr">
              <a:spcBef>
                <a:spcPts val="1000"/>
              </a:spcBef>
              <a:spcAft>
                <a:spcPts val="0"/>
              </a:spcAft>
              <a:buClrTx/>
              <a:buSzTx/>
              <a:buFont typeface="Arial" panose="020B0604020202020204" pitchFamily="34" charset="0"/>
              <a:buChar char="•"/>
            </a:pPr>
            <a:endParaRPr lang="zh-CN" altLang="en-US" sz="2025"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5"/>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报价行情</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grpSp>
        <p:nvGrpSpPr>
          <p:cNvPr id="24" name="组合 23"/>
          <p:cNvGrpSpPr>
            <a:grpSpLocks noChangeAspect="1"/>
          </p:cNvGrpSpPr>
          <p:nvPr>
            <p:custDataLst>
              <p:tags r:id="rId6"/>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矩形 22"/>
          <p:cNvSpPr/>
          <p:nvPr>
            <p:custDataLst>
              <p:tags r:id="rId1"/>
            </p:custDataLst>
          </p:nvPr>
        </p:nvSpPr>
        <p:spPr>
          <a:xfrm>
            <a:off x="273162" y="1701575"/>
            <a:ext cx="220324" cy="466158"/>
          </a:xfrm>
          <a:prstGeom prst="rect">
            <a:avLst/>
          </a:prstGeom>
          <a:solidFill>
            <a:srgbClr val="D6DCE4">
              <a:lumMod val="2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2" name="矩形 21"/>
          <p:cNvSpPr/>
          <p:nvPr>
            <p:custDataLst>
              <p:tags r:id="rId2"/>
            </p:custDataLst>
          </p:nvPr>
        </p:nvSpPr>
        <p:spPr>
          <a:xfrm>
            <a:off x="273050" y="2160270"/>
            <a:ext cx="11451590" cy="4499610"/>
          </a:xfrm>
          <a:prstGeom prst="rect">
            <a:avLst/>
          </a:prstGeom>
          <a:pattFill prst="ltUpDiag">
            <a:fgClr>
              <a:srgbClr val="D6DCE4">
                <a:lumMod val="75000"/>
              </a:srgbClr>
            </a:fgClr>
            <a:bgClr>
              <a:srgbClr val="D6DCE4"/>
            </a:bgClr>
          </a:patt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1" name="矩形 20"/>
          <p:cNvSpPr/>
          <p:nvPr>
            <p:custDataLst>
              <p:tags r:id="rId3"/>
            </p:custDataLst>
          </p:nvPr>
        </p:nvSpPr>
        <p:spPr>
          <a:xfrm>
            <a:off x="493395" y="1377950"/>
            <a:ext cx="11219815" cy="513969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4"/>
            </p:custDataLst>
          </p:nvPr>
        </p:nvSpPr>
        <p:spPr>
          <a:xfrm>
            <a:off x="657860" y="1454785"/>
            <a:ext cx="10852150" cy="497078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2000" b="1" dirty="0">
                <a:solidFill>
                  <a:srgbClr val="000000">
                    <a:lumMod val="75000"/>
                    <a:lumOff val="25000"/>
                  </a:srgbClr>
                </a:solidFill>
                <a:uFillTx/>
                <a:latin typeface="Arial" panose="020B0604020202020204" pitchFamily="34" charset="0"/>
                <a:ea typeface="微软雅黑" panose="020B0503020204020204" charset="-122"/>
              </a:rPr>
              <a:t>扩展</a:t>
            </a:r>
            <a:r>
              <a:rPr lang="zh-CN" altLang="en-US" sz="2000" b="1" dirty="0">
                <a:solidFill>
                  <a:srgbClr val="000000">
                    <a:lumMod val="75000"/>
                    <a:lumOff val="25000"/>
                  </a:srgbClr>
                </a:solidFill>
                <a:uFillTx/>
                <a:latin typeface="Arial" panose="020B0604020202020204" pitchFamily="34" charset="0"/>
                <a:ea typeface="微软雅黑" panose="020B0503020204020204" charset="-122"/>
              </a:rPr>
              <a:t>性：</a:t>
            </a:r>
            <a:endParaRPr lang="en-US" altLang="zh-CN" dirty="0">
              <a:solidFill>
                <a:srgbClr val="000000">
                  <a:lumMod val="75000"/>
                  <a:lumOff val="25000"/>
                </a:srgbClr>
              </a:solidFill>
              <a:uFillTx/>
              <a:latin typeface="Arial" panose="020B0604020202020204" pitchFamily="34" charset="0"/>
              <a:ea typeface="微软雅黑" panose="020B0503020204020204" charset="-122"/>
            </a:endParaRPr>
          </a:p>
          <a:p>
            <a:pPr marL="357505" indent="-357505" algn="l" fontAlgn="ctr">
              <a:spcBef>
                <a:spcPts val="1000"/>
              </a:spcBef>
              <a:spcAft>
                <a:spcPts val="0"/>
              </a:spcAft>
              <a:buClrTx/>
              <a:buSzTx/>
              <a:buFont typeface="Arial" panose="020B0604020202020204" pitchFamily="34" charset="0"/>
              <a:buAutoNum type="arabicPeriod"/>
            </a:pPr>
            <a:endParaRPr lang="zh-CN" altLang="en-US" sz="1800" dirty="0">
              <a:solidFill>
                <a:srgbClr val="000000">
                  <a:lumMod val="75000"/>
                  <a:lumOff val="25000"/>
                </a:srgbClr>
              </a:solidFill>
              <a:uFillTx/>
              <a:latin typeface="Arial" panose="020B0604020202020204" pitchFamily="34" charset="0"/>
              <a:ea typeface="微软雅黑" panose="020B0503020204020204" charset="-122"/>
            </a:endParaRPr>
          </a:p>
          <a:p>
            <a:pPr marL="814705" lvl="1" indent="-357505" algn="l" fontAlgn="ctr">
              <a:spcBef>
                <a:spcPts val="1000"/>
              </a:spcBef>
              <a:spcAft>
                <a:spcPts val="0"/>
              </a:spcAft>
              <a:buClrTx/>
              <a:buSzTx/>
              <a:buFont typeface="Arial" panose="020B0604020202020204" pitchFamily="34" charset="0"/>
              <a:buChar char="•"/>
            </a:pPr>
            <a:endParaRPr lang="zh-CN" altLang="en-US" sz="16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357505" indent="-357505" fontAlgn="ctr">
              <a:spcBef>
                <a:spcPts val="1000"/>
              </a:spcBef>
              <a:spcAft>
                <a:spcPts val="0"/>
              </a:spcAft>
              <a:buFont typeface="Arial" panose="020B0604020202020204" pitchFamily="34" charset="0"/>
              <a:buAutoNum type="arabicPeriod"/>
            </a:pPr>
            <a:endParaRPr lang="zh-CN" altLang="en-US" sz="1800"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357505" indent="-357505" algn="l" fontAlgn="ctr">
              <a:spcBef>
                <a:spcPts val="1000"/>
              </a:spcBef>
              <a:spcAft>
                <a:spcPts val="0"/>
              </a:spcAft>
              <a:buClrTx/>
              <a:buSzTx/>
              <a:buFont typeface="Arial" panose="020B0604020202020204" pitchFamily="34" charset="0"/>
              <a:buAutoNum type="arabicPeriod"/>
            </a:pP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5"/>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报价行情</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grpSp>
        <p:nvGrpSpPr>
          <p:cNvPr id="24" name="组合 23"/>
          <p:cNvGrpSpPr>
            <a:grpSpLocks noChangeAspect="1"/>
          </p:cNvGrpSpPr>
          <p:nvPr>
            <p:custDataLst>
              <p:tags r:id="rId6"/>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669925" y="600710"/>
            <a:ext cx="3650615" cy="549275"/>
          </a:xfrm>
          <a:prstGeom prst="rect">
            <a:avLst/>
          </a:prstGeom>
          <a:noFill/>
        </p:spPr>
        <p:txBody>
          <a:bodyPr wrap="square" lIns="101600" tIns="38100" rIns="63500" bIns="38100" rtlCol="0">
            <a:normAutofit fontScale="80000"/>
          </a:bodyPr>
          <a:lstStyle/>
          <a:p>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总体</a:t>
            </a:r>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架构</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nvSpPr>
        <p:spPr>
          <a:xfrm>
            <a:off x="476250" y="1149985"/>
            <a:ext cx="4704715" cy="5569585"/>
          </a:xfrm>
          <a:prstGeom prst="rect">
            <a:avLst/>
          </a:prstGeom>
          <a:noFill/>
        </p:spPr>
        <p:txBody>
          <a:bodyPr wrap="square" rtlCol="0">
            <a:spAutoFit/>
          </a:bodyPr>
          <a:p>
            <a:r>
              <a:rPr lang="en-US" altLang="zh-CN"/>
              <a:t>        </a:t>
            </a:r>
            <a:r>
              <a:rPr lang="zh-CN" altLang="en-US" sz="1600"/>
              <a:t>首先，我们对整个行情业务进行梳理拆分：</a:t>
            </a:r>
            <a:endParaRPr lang="zh-CN" altLang="en-US" sz="1600"/>
          </a:p>
          <a:p>
            <a:endParaRPr lang="zh-CN" altLang="en-US" sz="1600"/>
          </a:p>
          <a:p>
            <a:r>
              <a:rPr lang="zh-CN" altLang="en-US" sz="1600"/>
              <a:t>一、纵向拆分</a:t>
            </a:r>
            <a:endParaRPr lang="zh-CN" altLang="en-US" sz="1600"/>
          </a:p>
          <a:p>
            <a:r>
              <a:rPr lang="en-US" altLang="zh-CN" sz="1600"/>
              <a:t>         </a:t>
            </a:r>
            <a:r>
              <a:rPr lang="zh-CN" altLang="en-US" sz="1600"/>
              <a:t>依据合理分层，剥离逻辑和存储的原则将行情系统进行纵向拆分为数据交互、行情处理层、数据处理层。</a:t>
            </a:r>
            <a:endParaRPr lang="zh-CN" altLang="en-US" sz="1600"/>
          </a:p>
          <a:p>
            <a:endParaRPr lang="zh-CN" altLang="en-US" sz="1600"/>
          </a:p>
          <a:p>
            <a:r>
              <a:rPr lang="zh-CN" altLang="en-US" sz="1600"/>
              <a:t>二、横向</a:t>
            </a:r>
            <a:r>
              <a:rPr lang="zh-CN" altLang="en-US" sz="1600"/>
              <a:t>拆分</a:t>
            </a:r>
            <a:endParaRPr lang="zh-CN" altLang="en-US" sz="1600"/>
          </a:p>
          <a:p>
            <a:r>
              <a:rPr lang="en-US" altLang="zh-CN" sz="1600">
                <a:sym typeface="+mn-ea"/>
              </a:rPr>
              <a:t>         </a:t>
            </a:r>
            <a:r>
              <a:rPr lang="zh-CN" altLang="en-US" sz="1600"/>
              <a:t>借鉴于微服务或分布式相关理念来进行业务拆分。依据功能完整、数据同构、职责单一的原则，兼顾定可靠和高并发计算的系统要求进行横向拆分为数据接收与转发、推送管理、行情查询、实时公有行情、实时私有行情、其它(意向)报价行情、行情持久化、数据逻辑处理。</a:t>
            </a:r>
            <a:endParaRPr lang="zh-CN" altLang="en-US" sz="1600"/>
          </a:p>
          <a:p>
            <a:endParaRPr lang="en-US" altLang="zh-CN"/>
          </a:p>
          <a:p>
            <a:r>
              <a:rPr lang="zh-CN" altLang="en-US" sz="1600"/>
              <a:t>三、组件拆分</a:t>
            </a:r>
            <a:endParaRPr lang="zh-CN" altLang="en-US" sz="1600"/>
          </a:p>
          <a:p>
            <a:r>
              <a:rPr lang="en-US" altLang="zh-CN" sz="1600">
                <a:sym typeface="+mn-ea"/>
              </a:rPr>
              <a:t>         </a:t>
            </a:r>
            <a:r>
              <a:rPr lang="zh-CN" altLang="en-US" sz="1600"/>
              <a:t>为提高代码落地质量，灵活功能使用，方便后续扩展（业务扩展和技术提升），</a:t>
            </a:r>
            <a:endParaRPr lang="zh-CN" altLang="en-US" sz="1600"/>
          </a:p>
          <a:p>
            <a:r>
              <a:rPr lang="zh-CN" altLang="en-US" sz="1600"/>
              <a:t>基于简洁架构架构思想（</a:t>
            </a:r>
            <a:endParaRPr lang="zh-CN" altLang="en-US" sz="1600"/>
          </a:p>
          <a:p>
            <a:r>
              <a:rPr lang="zh-CN" altLang="en-US" sz="1600"/>
              <a:t>以Entities为核心，以Use cases实现特定业务，以Interface Adapters进行外部代理，以Frameworks and Drivers实现细节）对系统进行组件拆分。</a:t>
            </a:r>
            <a:endParaRPr lang="en-US" altLang="zh-CN"/>
          </a:p>
        </p:txBody>
      </p:sp>
      <p:pic>
        <p:nvPicPr>
          <p:cNvPr id="8" name="图片 7" descr="报价行情架构"/>
          <p:cNvPicPr>
            <a:picLocks noChangeAspect="1"/>
          </p:cNvPicPr>
          <p:nvPr/>
        </p:nvPicPr>
        <p:blipFill>
          <a:blip r:embed="rId2"/>
          <a:stretch>
            <a:fillRect/>
          </a:stretch>
        </p:blipFill>
        <p:spPr>
          <a:xfrm>
            <a:off x="5323205" y="128905"/>
            <a:ext cx="6690995" cy="66008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7613015" y="1283970"/>
            <a:ext cx="4427855" cy="510921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7738745" y="1342390"/>
            <a:ext cx="413004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消息接收与转发模块</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各个模块的职能单一和专注，有Converger模块专门进行报价接收，并进行聚合缓存，有ServiceLogic模块专门进行数据的业务处理，同时有TcpClient专门负责与业务系统进行连接和转发数据，这样将业务模块的请求收敛为一个长</a:t>
            </a:r>
            <a:r>
              <a:rPr lang="zh-CN" altLang="en-US" dirty="0">
                <a:solidFill>
                  <a:srgbClr val="000000">
                    <a:lumMod val="75000"/>
                    <a:lumOff val="25000"/>
                  </a:srgbClr>
                </a:solidFill>
                <a:uFillTx/>
                <a:latin typeface="Arial" panose="020B0604020202020204" pitchFamily="34" charset="0"/>
                <a:ea typeface="微软雅黑" panose="020B0503020204020204" charset="-122"/>
              </a:rPr>
              <a:t>链接</a:t>
            </a:r>
            <a:r>
              <a:rPr lang="en-US" dirty="0">
                <a:solidFill>
                  <a:srgbClr val="000000">
                    <a:lumMod val="75000"/>
                    <a:lumOff val="25000"/>
                  </a:srgbClr>
                </a:solidFill>
                <a:uFillTx/>
                <a:latin typeface="Arial" panose="020B0604020202020204" pitchFamily="34" charset="0"/>
                <a:ea typeface="微软雅黑" panose="020B0503020204020204" charset="-122"/>
              </a:rPr>
              <a:t>上</a:t>
            </a:r>
            <a:r>
              <a:rPr lang="zh-CN" altLang="en-US" dirty="0">
                <a:solidFill>
                  <a:srgbClr val="000000">
                    <a:lumMod val="75000"/>
                    <a:lumOff val="25000"/>
                  </a:srgbClr>
                </a:solidFill>
                <a:uFillTx/>
                <a:latin typeface="Arial" panose="020B0604020202020204" pitchFamily="34" charset="0"/>
                <a:ea typeface="微软雅黑" panose="020B0503020204020204" charset="-122"/>
              </a:rPr>
              <a:t>，</a:t>
            </a:r>
            <a:r>
              <a:rPr lang="en-US" dirty="0">
                <a:solidFill>
                  <a:srgbClr val="000000">
                    <a:lumMod val="75000"/>
                    <a:lumOff val="25000"/>
                  </a:srgbClr>
                </a:solidFill>
                <a:uFillTx/>
                <a:latin typeface="Arial" panose="020B0604020202020204" pitchFamily="34" charset="0"/>
                <a:ea typeface="微软雅黑" panose="020B0503020204020204" charset="-122"/>
              </a:rPr>
              <a:t>更高效的处理数据。</a:t>
            </a:r>
            <a:endParaRPr lang="en-US"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263525" y="367665"/>
            <a:ext cx="395605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消息接收与转发模块</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pic>
        <p:nvPicPr>
          <p:cNvPr id="5" name="图片 4" descr="数据接收与转发"/>
          <p:cNvPicPr>
            <a:picLocks noChangeAspect="1"/>
          </p:cNvPicPr>
          <p:nvPr/>
        </p:nvPicPr>
        <p:blipFill>
          <a:blip r:embed="rId4"/>
          <a:stretch>
            <a:fillRect/>
          </a:stretch>
        </p:blipFill>
        <p:spPr>
          <a:xfrm>
            <a:off x="121920" y="1407795"/>
            <a:ext cx="7429500" cy="486092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421640" y="156591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492760" y="1565910"/>
            <a:ext cx="560959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推送管理模块(</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PushManager</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a:t>
            </a:r>
            <a:r>
              <a:rPr lang="en-US" dirty="0">
                <a:solidFill>
                  <a:srgbClr val="000000">
                    <a:lumMod val="75000"/>
                    <a:lumOff val="25000"/>
                  </a:srgbClr>
                </a:solidFill>
                <a:uFillTx/>
                <a:latin typeface="Arial" panose="020B0604020202020204" pitchFamily="34" charset="0"/>
                <a:ea typeface="微软雅黑" panose="020B0503020204020204" charset="-122"/>
                <a:sym typeface="+mn-ea"/>
              </a:rPr>
              <a:t>PushManager</a:t>
            </a:r>
            <a:r>
              <a:rPr lang="en-US" dirty="0">
                <a:solidFill>
                  <a:srgbClr val="000000">
                    <a:lumMod val="75000"/>
                    <a:lumOff val="25000"/>
                  </a:srgbClr>
                </a:solidFill>
                <a:uFillTx/>
                <a:latin typeface="Arial" panose="020B0604020202020204" pitchFamily="34" charset="0"/>
                <a:ea typeface="微软雅黑" panose="020B0503020204020204" charset="-122"/>
              </a:rPr>
              <a:t>主要职责是[管理用户订阅行情]</a:t>
            </a:r>
            <a:r>
              <a:rPr lang="zh-CN" altLang="en-US" dirty="0">
                <a:solidFill>
                  <a:srgbClr val="000000">
                    <a:lumMod val="75000"/>
                    <a:lumOff val="25000"/>
                  </a:srgbClr>
                </a:solidFill>
                <a:uFillTx/>
                <a:latin typeface="Arial" panose="020B0604020202020204" pitchFamily="34" charset="0"/>
                <a:ea typeface="微软雅黑" panose="020B0503020204020204" charset="-122"/>
              </a:rPr>
              <a:t>、</a:t>
            </a:r>
            <a:r>
              <a:rPr lang="en-US" dirty="0">
                <a:solidFill>
                  <a:srgbClr val="000000">
                    <a:lumMod val="75000"/>
                    <a:lumOff val="25000"/>
                  </a:srgbClr>
                </a:solidFill>
                <a:uFillTx/>
                <a:latin typeface="Arial" panose="020B0604020202020204" pitchFamily="34" charset="0"/>
                <a:ea typeface="微软雅黑" panose="020B0503020204020204" charset="-122"/>
              </a:rPr>
              <a:t>[推送行情数据]。负责和REST</a:t>
            </a:r>
            <a:r>
              <a:rPr lang="zh-CN" altLang="en-US" dirty="0">
                <a:solidFill>
                  <a:srgbClr val="000000">
                    <a:lumMod val="75000"/>
                    <a:lumOff val="25000"/>
                  </a:srgbClr>
                </a:solidFill>
                <a:uFillTx/>
                <a:latin typeface="Arial" panose="020B0604020202020204" pitchFamily="34" charset="0"/>
                <a:ea typeface="微软雅黑" panose="020B0503020204020204" charset="-122"/>
              </a:rPr>
              <a:t>网关</a:t>
            </a:r>
            <a:r>
              <a:rPr lang="en-US" dirty="0">
                <a:solidFill>
                  <a:srgbClr val="000000">
                    <a:lumMod val="75000"/>
                    <a:lumOff val="25000"/>
                  </a:srgbClr>
                </a:solidFill>
                <a:uFillTx/>
                <a:latin typeface="Arial" panose="020B0604020202020204" pitchFamily="34" charset="0"/>
                <a:ea typeface="微软雅黑" panose="020B0503020204020204" charset="-122"/>
              </a:rPr>
              <a:t>通信，管理用户的订阅请求，同时将用户和</a:t>
            </a:r>
            <a:r>
              <a:rPr lang="zh-CN" altLang="en-US" dirty="0">
                <a:solidFill>
                  <a:srgbClr val="000000">
                    <a:lumMod val="75000"/>
                    <a:lumOff val="25000"/>
                  </a:srgbClr>
                </a:solidFill>
                <a:uFillTx/>
                <a:latin typeface="Arial" panose="020B0604020202020204" pitchFamily="34" charset="0"/>
                <a:ea typeface="微软雅黑" panose="020B0503020204020204" charset="-122"/>
              </a:rPr>
              <a:t>行情数据</a:t>
            </a:r>
            <a:r>
              <a:rPr lang="en-US" dirty="0">
                <a:solidFill>
                  <a:srgbClr val="000000">
                    <a:lumMod val="75000"/>
                    <a:lumOff val="25000"/>
                  </a:srgbClr>
                </a:solidFill>
                <a:uFillTx/>
                <a:latin typeface="Arial" panose="020B0604020202020204" pitchFamily="34" charset="0"/>
                <a:ea typeface="微软雅黑" panose="020B0503020204020204" charset="-122"/>
              </a:rPr>
              <a:t>进行映射，</a:t>
            </a:r>
            <a:r>
              <a:rPr lang="zh-CN" altLang="en-US" dirty="0">
                <a:solidFill>
                  <a:srgbClr val="000000">
                    <a:lumMod val="75000"/>
                    <a:lumOff val="25000"/>
                  </a:srgbClr>
                </a:solidFill>
                <a:uFillTx/>
                <a:latin typeface="Arial" panose="020B0604020202020204" pitchFamily="34" charset="0"/>
                <a:ea typeface="微软雅黑" panose="020B0503020204020204" charset="-122"/>
              </a:rPr>
              <a:t>根据用户订阅情况</a:t>
            </a:r>
            <a:r>
              <a:rPr lang="en-US" dirty="0">
                <a:solidFill>
                  <a:srgbClr val="000000">
                    <a:lumMod val="75000"/>
                    <a:lumOff val="25000"/>
                  </a:srgbClr>
                </a:solidFill>
                <a:uFillTx/>
                <a:latin typeface="Arial" panose="020B0604020202020204" pitchFamily="34" charset="0"/>
                <a:ea typeface="微软雅黑" panose="020B0503020204020204" charset="-122"/>
              </a:rPr>
              <a:t>，</a:t>
            </a:r>
            <a:r>
              <a:rPr lang="zh-CN" altLang="en-US" dirty="0">
                <a:solidFill>
                  <a:srgbClr val="000000">
                    <a:lumMod val="75000"/>
                    <a:lumOff val="25000"/>
                  </a:srgbClr>
                </a:solidFill>
                <a:uFillTx/>
                <a:latin typeface="Arial" panose="020B0604020202020204" pitchFamily="34" charset="0"/>
                <a:ea typeface="微软雅黑" panose="020B0503020204020204" charset="-122"/>
              </a:rPr>
              <a:t>将行情</a:t>
            </a:r>
            <a:r>
              <a:rPr lang="en-US" dirty="0">
                <a:solidFill>
                  <a:srgbClr val="000000">
                    <a:lumMod val="75000"/>
                    <a:lumOff val="25000"/>
                  </a:srgbClr>
                </a:solidFill>
                <a:uFillTx/>
                <a:latin typeface="Arial" panose="020B0604020202020204" pitchFamily="34" charset="0"/>
                <a:ea typeface="微软雅黑" panose="020B0503020204020204" charset="-122"/>
              </a:rPr>
              <a:t>由</a:t>
            </a:r>
            <a:r>
              <a:rPr lang="zh-CN" altLang="en-US" dirty="0">
                <a:solidFill>
                  <a:srgbClr val="000000">
                    <a:lumMod val="75000"/>
                    <a:lumOff val="25000"/>
                  </a:srgbClr>
                </a:solidFill>
                <a:uFillTx/>
                <a:latin typeface="Arial" panose="020B0604020202020204" pitchFamily="34" charset="0"/>
                <a:ea typeface="微软雅黑" panose="020B0503020204020204" charset="-122"/>
              </a:rPr>
              <a:t>推送网关推送给统一终端</a:t>
            </a:r>
            <a:r>
              <a:rPr lang="en-US" dirty="0">
                <a:solidFill>
                  <a:srgbClr val="000000">
                    <a:lumMod val="75000"/>
                    <a:lumOff val="25000"/>
                  </a:srgbClr>
                </a:solidFill>
                <a:uFillTx/>
                <a:latin typeface="Arial" panose="020B0604020202020204" pitchFamily="34" charset="0"/>
                <a:ea typeface="微软雅黑" panose="020B0503020204020204" charset="-122"/>
              </a:rPr>
              <a:t>。</a:t>
            </a:r>
            <a:endParaRPr lang="en-US"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en-US" sz="1200" dirty="0">
                <a:solidFill>
                  <a:srgbClr val="000000">
                    <a:lumMod val="75000"/>
                    <a:lumOff val="25000"/>
                  </a:srgbClr>
                </a:solidFill>
                <a:uFillTx/>
                <a:latin typeface="Arial" panose="020B0604020202020204" pitchFamily="34" charset="0"/>
                <a:ea typeface="微软雅黑" panose="020B0503020204020204" charset="-122"/>
              </a:rPr>
              <a:t>对于同一个用户</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的</a:t>
            </a:r>
            <a:r>
              <a:rPr lang="en-US" sz="1200" dirty="0">
                <a:solidFill>
                  <a:srgbClr val="000000">
                    <a:lumMod val="75000"/>
                    <a:lumOff val="25000"/>
                  </a:srgbClr>
                </a:solidFill>
                <a:uFillTx/>
                <a:latin typeface="Arial" panose="020B0604020202020204" pitchFamily="34" charset="0"/>
                <a:ea typeface="微软雅黑" panose="020B0503020204020204" charset="-122"/>
              </a:rPr>
              <a:t>推送数据，进行合并，更高效的进行推送。</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可单独部署进程，也可集成入报价行情进程。</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en-US" sz="1200" dirty="0">
                <a:solidFill>
                  <a:srgbClr val="000000">
                    <a:lumMod val="75000"/>
                    <a:lumOff val="25000"/>
                  </a:srgbClr>
                </a:solidFill>
                <a:uFillTx/>
                <a:latin typeface="Arial" panose="020B0604020202020204" pitchFamily="34" charset="0"/>
                <a:ea typeface="微软雅黑" panose="020B0503020204020204" charset="-122"/>
              </a:rPr>
              <a:t>PushManager</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间能够互相通信，同步订阅信息</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订阅信息需要持久化</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a:sym typeface="+mn-ea"/>
              </a:rPr>
              <a:t>推送管理</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pic>
        <p:nvPicPr>
          <p:cNvPr id="3" name="图片 2" descr="Push Manager"/>
          <p:cNvPicPr>
            <a:picLocks noChangeAspect="1"/>
          </p:cNvPicPr>
          <p:nvPr/>
        </p:nvPicPr>
        <p:blipFill>
          <a:blip r:embed="rId7"/>
          <a:stretch>
            <a:fillRect/>
          </a:stretch>
        </p:blipFill>
        <p:spPr>
          <a:xfrm>
            <a:off x="6880860" y="1454150"/>
            <a:ext cx="4077335" cy="499237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7435215" y="1434465"/>
            <a:ext cx="4518660" cy="514604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7532370" y="1434465"/>
            <a:ext cx="4359910" cy="5146040"/>
          </a:xfrm>
          <a:prstGeom prst="rect">
            <a:avLst/>
          </a:prstGeom>
          <a:noFill/>
        </p:spPr>
        <p:txBody>
          <a:bodyPr wrap="square" lIns="101600" tIns="0" rIns="82550" bIns="0" rtlCol="0">
            <a:normAutofit lnSpcReduction="10000"/>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行情计算组件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rPr>
              <a:t>计算组件只负责行情的计算。</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lvl="1" indent="0" fontAlgn="ctr">
              <a:spcBef>
                <a:spcPts val="1000"/>
              </a:spcBef>
              <a:spcAft>
                <a:spcPts val="0"/>
              </a:spcAft>
              <a:buFont typeface="Arial" panose="020B0604020202020204" pitchFamily="34" charset="0"/>
              <a:buNone/>
            </a:pPr>
            <a:r>
              <a:rPr lang="en-US" altLang="zh-CN" sz="1800" dirty="0">
                <a:solidFill>
                  <a:srgbClr val="000000">
                    <a:lumMod val="75000"/>
                    <a:lumOff val="25000"/>
                  </a:srgbClr>
                </a:solidFill>
                <a:uFillTx/>
                <a:latin typeface="Arial" panose="020B0604020202020204" pitchFamily="34" charset="0"/>
                <a:ea typeface="微软雅黑" panose="020B0503020204020204" charset="-122"/>
              </a:rPr>
              <a:t>1. </a:t>
            </a: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基于报价进行行情排序计算。</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lvl="1" indent="0" fontAlgn="ctr">
              <a:spcBef>
                <a:spcPts val="1000"/>
              </a:spcBef>
              <a:spcAft>
                <a:spcPts val="0"/>
              </a:spcAft>
              <a:buFont typeface="Arial" panose="020B0604020202020204" pitchFamily="34" charset="0"/>
              <a:buNone/>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2. 基于行情进行行情合并计算。</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lvl="1" indent="0" fontAlgn="ctr">
              <a:spcBef>
                <a:spcPts val="1000"/>
              </a:spcBef>
              <a:spcAft>
                <a:spcPts val="0"/>
              </a:spcAft>
              <a:buFont typeface="Arial" panose="020B0604020202020204" pitchFamily="34" charset="0"/>
              <a:buNone/>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3. 行情涨跌、公私有行情拼装等逻辑。</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lvl="1" indent="0" fontAlgn="ctr">
              <a:spcBef>
                <a:spcPts val="1000"/>
              </a:spcBef>
              <a:spcAft>
                <a:spcPts val="0"/>
              </a:spcAft>
              <a:buFont typeface="Arial" panose="020B0604020202020204" pitchFamily="34" charset="0"/>
              <a:buNone/>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4. 从报价簿中取出行情，下发给下游。</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控制指令干预进行强制</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操作</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1.</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重启加载</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2.</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重新计算</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3.</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立即下发</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sym typeface="+mn-ea"/>
              </a:rPr>
              <a:t>      4.</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应急修改</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 5</a:t>
            </a:r>
            <a:r>
              <a:rPr lang="en-US"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拨片控制</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6.</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等等</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通过</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行情拨片</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结合消息入口处的</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RingBuffer</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队列，实现动态</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的控制下发</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频率。</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3"/>
            </p:custDataLst>
          </p:nvPr>
        </p:nvSpPr>
        <p:spPr>
          <a:xfrm>
            <a:off x="669882" y="601008"/>
            <a:ext cx="709930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行情计算</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组件</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pic>
        <p:nvPicPr>
          <p:cNvPr id="5" name="图片 4" descr="行情计算"/>
          <p:cNvPicPr>
            <a:picLocks noChangeAspect="1"/>
          </p:cNvPicPr>
          <p:nvPr/>
        </p:nvPicPr>
        <p:blipFill>
          <a:blip r:embed="rId7"/>
          <a:stretch>
            <a:fillRect/>
          </a:stretch>
        </p:blipFill>
        <p:spPr>
          <a:xfrm>
            <a:off x="121285" y="1562100"/>
            <a:ext cx="6962140" cy="458279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20"/>
          <p:cNvSpPr/>
          <p:nvPr>
            <p:custDataLst>
              <p:tags r:id="rId1"/>
            </p:custDataLst>
          </p:nvPr>
        </p:nvSpPr>
        <p:spPr>
          <a:xfrm>
            <a:off x="7031355" y="1192530"/>
            <a:ext cx="5014595" cy="510413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2"/>
            </p:custDataLst>
          </p:nvPr>
        </p:nvSpPr>
        <p:spPr>
          <a:xfrm>
            <a:off x="7030720" y="1192530"/>
            <a:ext cx="5014595" cy="5104130"/>
          </a:xfrm>
          <a:prstGeom prst="rect">
            <a:avLst/>
          </a:prstGeom>
          <a:noFill/>
        </p:spPr>
        <p:txBody>
          <a:bodyPr wrap="square" lIns="101600" tIns="0" rIns="82550" bIns="0" rtlCol="0">
            <a:normAutofit lnSpcReduction="10000"/>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行情控制拨片</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基于</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计算组件</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入口处</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RingBuffer队列先进先出的特性，在生成下发</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行情</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前放入</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行情控制拨片</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，采用</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回转指令</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的</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方式控制</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拨片</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的打开</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关闭，来控制行情生成的频率。</a:t>
            </a:r>
            <a:endParaRPr lang="zh-CN" altLang="en-US"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当压力较小（低吞吐）时，能实时产生行情，</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当压力较大（高吞吐）时，基于队列信息数据，降低生成行情频率。</a:t>
            </a:r>
            <a:endParaRPr lang="zh-CN" altLang="en-US"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资源</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占用：不需使用定时器节省</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CPU</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资源，使用同一对象（摆球）节省内存</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使用。</a:t>
            </a:r>
            <a:endParaRPr lang="zh-CN" altLang="en-US" dirty="0">
              <a:solidFill>
                <a:srgbClr val="000000">
                  <a:lumMod val="75000"/>
                  <a:lumOff val="25000"/>
                </a:srgbClr>
              </a:solidFill>
              <a:uFillTx/>
              <a:latin typeface="Arial" panose="020B0604020202020204" pitchFamily="34" charset="0"/>
              <a:ea typeface="微软雅黑" panose="020B0503020204020204" charset="-122"/>
              <a:sym typeface="+mn-ea"/>
            </a:endParaRP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其他优化：</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1.</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使用行情变更</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Boolean</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防止重复下发行情。</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2.</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增加报价计数器限定延迟最大值。</a:t>
            </a:r>
            <a:endParaRPr lang="zh-CN" altLang="en-US" dirty="0">
              <a:solidFill>
                <a:srgbClr val="000000">
                  <a:lumMod val="75000"/>
                  <a:lumOff val="25000"/>
                </a:srgbClr>
              </a:solidFill>
              <a:uFillTx/>
              <a:latin typeface="Arial" panose="020B0604020202020204" pitchFamily="34" charset="0"/>
              <a:ea typeface="微软雅黑" panose="020B0503020204020204" charset="-122"/>
              <a:sym typeface="+mn-ea"/>
            </a:endParaRPr>
          </a:p>
          <a:p>
            <a:pPr indent="0" fontAlgn="ctr">
              <a:spcBef>
                <a:spcPts val="1000"/>
              </a:spcBef>
              <a:spcAft>
                <a:spcPts val="0"/>
              </a:spcAft>
              <a:buFont typeface="Arial" panose="020B0604020202020204" pitchFamily="34" charset="0"/>
              <a:buNone/>
            </a:pP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1200" dirty="0">
                <a:solidFill>
                  <a:srgbClr val="000000">
                    <a:lumMod val="75000"/>
                    <a:lumOff val="25000"/>
                  </a:srgbClr>
                </a:solidFill>
                <a:uFillTx/>
                <a:latin typeface="Arial" panose="020B0604020202020204" pitchFamily="34" charset="0"/>
                <a:ea typeface="微软雅黑" panose="020B0503020204020204" charset="-122"/>
                <a:sym typeface="+mn-ea"/>
              </a:rPr>
              <a:t>图一：拨片的状态流转</a:t>
            </a: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1200" dirty="0">
                <a:solidFill>
                  <a:srgbClr val="000000">
                    <a:lumMod val="75000"/>
                    <a:lumOff val="25000"/>
                  </a:srgbClr>
                </a:solidFill>
                <a:uFillTx/>
                <a:latin typeface="Arial" panose="020B0604020202020204" pitchFamily="34" charset="0"/>
                <a:ea typeface="微软雅黑" panose="020B0503020204020204" charset="-122"/>
                <a:sym typeface="+mn-ea"/>
              </a:rPr>
              <a:t>图二：收到报价、控制指令后拨片逻辑流程</a:t>
            </a: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sp>
        <p:nvSpPr>
          <p:cNvPr id="20" name="文本框 19"/>
          <p:cNvSpPr txBox="1"/>
          <p:nvPr>
            <p:custDataLst>
              <p:tags r:id="rId3"/>
            </p:custDataLst>
          </p:nvPr>
        </p:nvSpPr>
        <p:spPr>
          <a:xfrm>
            <a:off x="669925" y="600710"/>
            <a:ext cx="6360795" cy="630555"/>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行情控制</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拨片</a:t>
            </a:r>
            <a:endPar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grpSp>
        <p:nvGrpSpPr>
          <p:cNvPr id="24" name="组合 23"/>
          <p:cNvGrpSpPr>
            <a:grpSpLocks noChangeAspect="1"/>
          </p:cNvGrpSpPr>
          <p:nvPr>
            <p:custDataLst>
              <p:tags r:id="rId4"/>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5"/>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6"/>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pic>
        <p:nvPicPr>
          <p:cNvPr id="2" name="图片 1" descr="导出 (1)"/>
          <p:cNvPicPr>
            <a:picLocks noChangeAspect="1"/>
          </p:cNvPicPr>
          <p:nvPr>
            <p:custDataLst>
              <p:tags r:id="rId7"/>
            </p:custDataLst>
          </p:nvPr>
        </p:nvPicPr>
        <p:blipFill>
          <a:blip r:embed="rId8"/>
          <a:stretch>
            <a:fillRect/>
          </a:stretch>
        </p:blipFill>
        <p:spPr>
          <a:xfrm>
            <a:off x="279400" y="1230630"/>
            <a:ext cx="6806565" cy="4265295"/>
          </a:xfrm>
          <a:prstGeom prst="rect">
            <a:avLst/>
          </a:prstGeom>
        </p:spPr>
      </p:pic>
      <p:pic>
        <p:nvPicPr>
          <p:cNvPr id="5" name="图片 4" descr="流程"/>
          <p:cNvPicPr>
            <a:picLocks noChangeAspect="1"/>
          </p:cNvPicPr>
          <p:nvPr>
            <p:custDataLst>
              <p:tags r:id="rId9"/>
            </p:custDataLst>
          </p:nvPr>
        </p:nvPicPr>
        <p:blipFill>
          <a:blip r:embed="rId10"/>
          <a:stretch>
            <a:fillRect/>
          </a:stretch>
        </p:blipFill>
        <p:spPr>
          <a:xfrm>
            <a:off x="0" y="3082925"/>
            <a:ext cx="3919220" cy="3613785"/>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diagram20202574_1*i*1"/>
  <p:tag name="KSO_WM_TEMPLATE_CATEGORY" val="diagram"/>
  <p:tag name="KSO_WM_TEMPLATE_INDEX" val="20202574"/>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diagram20202574_1*i*1"/>
  <p:tag name="KSO_WM_TEMPLATE_CATEGORY" val="diagram"/>
  <p:tag name="KSO_WM_TEMPLATE_INDEX" val="2020257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diagram20202574_1*i*2"/>
  <p:tag name="KSO_WM_TEMPLATE_CATEGORY" val="diagram"/>
  <p:tag name="KSO_WM_TEMPLATE_INDEX" val="2020257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13.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14.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18.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diagram20202574_1*i*1"/>
  <p:tag name="KSO_WM_TEMPLATE_CATEGORY" val="diagram"/>
  <p:tag name="KSO_WM_TEMPLATE_INDEX" val="2020257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diagram20202574_1*i*2"/>
  <p:tag name="KSO_WM_TEMPLATE_CATEGORY" val="diagram"/>
  <p:tag name="KSO_WM_TEMPLATE_INDEX" val="20202574"/>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diagram20202574_1*i*2"/>
  <p:tag name="KSO_WM_TEMPLATE_CATEGORY" val="diagram"/>
  <p:tag name="KSO_WM_TEMPLATE_INDEX" val="2020257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22.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23.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27.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28.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29.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31.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32.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33.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35.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36.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4.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40.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42.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43.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47.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49.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5.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50.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54.xml><?xml version="1.0" encoding="utf-8"?>
<p:tagLst xmlns:p="http://schemas.openxmlformats.org/presentationml/2006/main">
  <p:tag name="KSO_WM_UNIT_PLACING_PICTURE_USER_VIEWPORT" val="{&quot;height&quot;:6717,&quot;width&quot;:10719}"/>
</p:tagLst>
</file>

<file path=ppt/tags/tag55.xml><?xml version="1.0" encoding="utf-8"?>
<p:tagLst xmlns:p="http://schemas.openxmlformats.org/presentationml/2006/main">
  <p:tag name="KSO_WM_UNIT_PLACING_PICTURE_USER_VIEWPORT" val="{&quot;height&quot;:10800,&quot;width&quot;:11715}"/>
</p:tagLst>
</file>

<file path=ppt/tags/tag56.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58.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59.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60.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62.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63.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67.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69.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70.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74.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76.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77.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83.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84.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88.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9.xml><?xml version="1.0" encoding="utf-8"?>
<p:tagLst xmlns:p="http://schemas.openxmlformats.org/presentationml/2006/main">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BEAUTIFY_FLAG" val="#wm#"/>
  <p:tag name="KSO_WM_TEMPLATE_CATEGORY" val="diagram"/>
  <p:tag name="KSO_WM_TEMPLATE_INDEX" val="20202574"/>
  <p:tag name="KSO_WM_SLIDE_LAYOUT" val="a_f_h"/>
  <p:tag name="KSO_WM_SLIDE_LAYOUT_CNT" val="1_1_1"/>
  <p:tag name="KSO_WM_SLIDE_TYPE" val="text"/>
  <p:tag name="KSO_WM_SLIDE_SUBTYPE" val="pureTxt"/>
  <p:tag name="KSO_WM_SLIDE_SIZE" val="854.507*99.1489"/>
  <p:tag name="KSO_WM_SLIDE_POSITION" val="53.318*216.399"/>
</p:tagLst>
</file>

<file path=ppt/tags/tag90.xml><?xml version="1.0" encoding="utf-8"?>
<p:tagLst xmlns:p="http://schemas.openxmlformats.org/presentationml/2006/main">
  <p:tag name="KSO_WM_UNIT_TEXT_PART_ID_V2" val="d-4-1"/>
  <p:tag name="KSO_WM_UNIT_PRESET_TEXT" val="点击此处添加正文，文字是您思想的提炼，为了最终呈现发布的良好效果&#13;请尽量言简意赅的阐述观点；根据需要可酌情增减文字，以便观者可以准确理解您所传达的信息。&#13;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91.xml><?xml version="1.0" encoding="utf-8"?>
<p:tagLst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95.xml><?xml version="1.0" encoding="utf-8"?>
<p:tagLst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3088</Words>
  <Application>WPS 演示</Application>
  <PresentationFormat>宽屏</PresentationFormat>
  <Paragraphs>168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小猫无痕</cp:lastModifiedBy>
  <cp:revision>137</cp:revision>
  <dcterms:created xsi:type="dcterms:W3CDTF">2021-04-07T09:51:00Z</dcterms:created>
  <dcterms:modified xsi:type="dcterms:W3CDTF">2021-05-13T01:42:31Z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77CF9EE8C8B84BF8BC50D2A38E8C1AFD</vt:lpwstr>
  </property>
  <property fmtid="{D5CDD505-2E9C-101B-9397-08002B2CF9AE}" pid="3" name="KSOProductBuildVer">
    <vt:lpwstr>2052-11.1.0.10495</vt:lpwstr>
  </property>
</Properties>
</file>