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67" r:id="rId5"/>
    <p:sldId id="266" r:id="rId6"/>
    <p:sldId id="261" r:id="rId7"/>
    <p:sldId id="274" r:id="rId8"/>
    <p:sldId id="268" r:id="rId9"/>
    <p:sldId id="280"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88" autoAdjust="0"/>
    <p:restoredTop sz="94660"/>
  </p:normalViewPr>
  <p:slideViewPr>
    <p:cSldViewPr snapToGrid="0">
      <p:cViewPr varScale="1">
        <p:scale>
          <a:sx n="106" d="100"/>
          <a:sy n="106" d="100"/>
        </p:scale>
        <p:origin x="77" y="48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E22EE0-AF14-49FF-B003-4CA5635A11B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6A7AA20-E2BB-4EDB-AC37-05E42349E1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B93A779-C07E-4A66-890B-D82820431432}"/>
              </a:ext>
            </a:extLst>
          </p:cNvPr>
          <p:cNvSpPr>
            <a:spLocks noGrp="1"/>
          </p:cNvSpPr>
          <p:nvPr>
            <p:ph type="dt" sz="half" idx="10"/>
          </p:nvPr>
        </p:nvSpPr>
        <p:spPr/>
        <p:txBody>
          <a:bodyPr/>
          <a:lstStyle/>
          <a:p>
            <a:fld id="{182D5FA0-FC4C-4E82-8FE2-01A41F989291}" type="datetimeFigureOut">
              <a:rPr lang="zh-CN" altLang="en-US" smtClean="0"/>
              <a:t>2021/4/27</a:t>
            </a:fld>
            <a:endParaRPr lang="zh-CN" altLang="en-US"/>
          </a:p>
        </p:txBody>
      </p:sp>
      <p:sp>
        <p:nvSpPr>
          <p:cNvPr id="5" name="页脚占位符 4">
            <a:extLst>
              <a:ext uri="{FF2B5EF4-FFF2-40B4-BE49-F238E27FC236}">
                <a16:creationId xmlns:a16="http://schemas.microsoft.com/office/drawing/2014/main" id="{86F038F0-AF6C-4C5C-B5F2-9A426A3E3DD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CDC84C7-E7E2-4457-931F-2D718C0B2D35}"/>
              </a:ext>
            </a:extLst>
          </p:cNvPr>
          <p:cNvSpPr>
            <a:spLocks noGrp="1"/>
          </p:cNvSpPr>
          <p:nvPr>
            <p:ph type="sldNum" sz="quarter" idx="12"/>
          </p:nvPr>
        </p:nvSpPr>
        <p:spPr/>
        <p:txBody>
          <a:bodyPr/>
          <a:lstStyle/>
          <a:p>
            <a:fld id="{8FDC49AB-7519-46B3-A8E2-3DDCCA2A4EA5}" type="slidenum">
              <a:rPr lang="zh-CN" altLang="en-US" smtClean="0"/>
              <a:t>‹#›</a:t>
            </a:fld>
            <a:endParaRPr lang="zh-CN" altLang="en-US"/>
          </a:p>
        </p:txBody>
      </p:sp>
    </p:spTree>
    <p:extLst>
      <p:ext uri="{BB962C8B-B14F-4D97-AF65-F5344CB8AC3E}">
        <p14:creationId xmlns:p14="http://schemas.microsoft.com/office/powerpoint/2010/main" val="3428256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64EB31-40CA-4867-A15D-91868589C73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E4AF3EC-F6A5-46FB-85BD-BF393F547D4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2F11289-F71C-49A9-9FBC-2B2B169AA694}"/>
              </a:ext>
            </a:extLst>
          </p:cNvPr>
          <p:cNvSpPr>
            <a:spLocks noGrp="1"/>
          </p:cNvSpPr>
          <p:nvPr>
            <p:ph type="dt" sz="half" idx="10"/>
          </p:nvPr>
        </p:nvSpPr>
        <p:spPr/>
        <p:txBody>
          <a:bodyPr/>
          <a:lstStyle/>
          <a:p>
            <a:fld id="{182D5FA0-FC4C-4E82-8FE2-01A41F989291}" type="datetimeFigureOut">
              <a:rPr lang="zh-CN" altLang="en-US" smtClean="0"/>
              <a:t>2021/4/27</a:t>
            </a:fld>
            <a:endParaRPr lang="zh-CN" altLang="en-US"/>
          </a:p>
        </p:txBody>
      </p:sp>
      <p:sp>
        <p:nvSpPr>
          <p:cNvPr id="5" name="页脚占位符 4">
            <a:extLst>
              <a:ext uri="{FF2B5EF4-FFF2-40B4-BE49-F238E27FC236}">
                <a16:creationId xmlns:a16="http://schemas.microsoft.com/office/drawing/2014/main" id="{F3B2BD1F-97D5-4A90-B136-FE6358804B8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E421659-089D-48A8-86BA-A0050E7C3BF9}"/>
              </a:ext>
            </a:extLst>
          </p:cNvPr>
          <p:cNvSpPr>
            <a:spLocks noGrp="1"/>
          </p:cNvSpPr>
          <p:nvPr>
            <p:ph type="sldNum" sz="quarter" idx="12"/>
          </p:nvPr>
        </p:nvSpPr>
        <p:spPr/>
        <p:txBody>
          <a:bodyPr/>
          <a:lstStyle/>
          <a:p>
            <a:fld id="{8FDC49AB-7519-46B3-A8E2-3DDCCA2A4EA5}" type="slidenum">
              <a:rPr lang="zh-CN" altLang="en-US" smtClean="0"/>
              <a:t>‹#›</a:t>
            </a:fld>
            <a:endParaRPr lang="zh-CN" altLang="en-US"/>
          </a:p>
        </p:txBody>
      </p:sp>
    </p:spTree>
    <p:extLst>
      <p:ext uri="{BB962C8B-B14F-4D97-AF65-F5344CB8AC3E}">
        <p14:creationId xmlns:p14="http://schemas.microsoft.com/office/powerpoint/2010/main" val="979769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200087F-AE0C-477A-A1A0-DB281EA2232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9EEE073-B880-4B17-A8CD-602ECB83788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EC0B949-3CD9-4FFC-BB57-949A9A6B67CE}"/>
              </a:ext>
            </a:extLst>
          </p:cNvPr>
          <p:cNvSpPr>
            <a:spLocks noGrp="1"/>
          </p:cNvSpPr>
          <p:nvPr>
            <p:ph type="dt" sz="half" idx="10"/>
          </p:nvPr>
        </p:nvSpPr>
        <p:spPr/>
        <p:txBody>
          <a:bodyPr/>
          <a:lstStyle/>
          <a:p>
            <a:fld id="{182D5FA0-FC4C-4E82-8FE2-01A41F989291}" type="datetimeFigureOut">
              <a:rPr lang="zh-CN" altLang="en-US" smtClean="0"/>
              <a:t>2021/4/27</a:t>
            </a:fld>
            <a:endParaRPr lang="zh-CN" altLang="en-US"/>
          </a:p>
        </p:txBody>
      </p:sp>
      <p:sp>
        <p:nvSpPr>
          <p:cNvPr id="5" name="页脚占位符 4">
            <a:extLst>
              <a:ext uri="{FF2B5EF4-FFF2-40B4-BE49-F238E27FC236}">
                <a16:creationId xmlns:a16="http://schemas.microsoft.com/office/drawing/2014/main" id="{C3591124-7E72-48D3-838F-91B9B67F827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3B86DDE-FAA6-4EE3-A67F-389B7AE0D443}"/>
              </a:ext>
            </a:extLst>
          </p:cNvPr>
          <p:cNvSpPr>
            <a:spLocks noGrp="1"/>
          </p:cNvSpPr>
          <p:nvPr>
            <p:ph type="sldNum" sz="quarter" idx="12"/>
          </p:nvPr>
        </p:nvSpPr>
        <p:spPr/>
        <p:txBody>
          <a:bodyPr/>
          <a:lstStyle/>
          <a:p>
            <a:fld id="{8FDC49AB-7519-46B3-A8E2-3DDCCA2A4EA5}" type="slidenum">
              <a:rPr lang="zh-CN" altLang="en-US" smtClean="0"/>
              <a:t>‹#›</a:t>
            </a:fld>
            <a:endParaRPr lang="zh-CN" altLang="en-US"/>
          </a:p>
        </p:txBody>
      </p:sp>
    </p:spTree>
    <p:extLst>
      <p:ext uri="{BB962C8B-B14F-4D97-AF65-F5344CB8AC3E}">
        <p14:creationId xmlns:p14="http://schemas.microsoft.com/office/powerpoint/2010/main" val="2758239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DAEDCB-2F48-4092-A7C7-CBD8613DCCE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B53DBCB-6799-4D88-BAD3-335B16E8346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220E8DE-6B61-473E-9C15-4B8A28B17CDD}"/>
              </a:ext>
            </a:extLst>
          </p:cNvPr>
          <p:cNvSpPr>
            <a:spLocks noGrp="1"/>
          </p:cNvSpPr>
          <p:nvPr>
            <p:ph type="dt" sz="half" idx="10"/>
          </p:nvPr>
        </p:nvSpPr>
        <p:spPr/>
        <p:txBody>
          <a:bodyPr/>
          <a:lstStyle/>
          <a:p>
            <a:fld id="{182D5FA0-FC4C-4E82-8FE2-01A41F989291}" type="datetimeFigureOut">
              <a:rPr lang="zh-CN" altLang="en-US" smtClean="0"/>
              <a:t>2021/4/27</a:t>
            </a:fld>
            <a:endParaRPr lang="zh-CN" altLang="en-US"/>
          </a:p>
        </p:txBody>
      </p:sp>
      <p:sp>
        <p:nvSpPr>
          <p:cNvPr id="5" name="页脚占位符 4">
            <a:extLst>
              <a:ext uri="{FF2B5EF4-FFF2-40B4-BE49-F238E27FC236}">
                <a16:creationId xmlns:a16="http://schemas.microsoft.com/office/drawing/2014/main" id="{6E0FA85B-0D7B-4857-83B6-462DBBE9683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CA08625-D9C9-491A-9312-E0EE3579DCA1}"/>
              </a:ext>
            </a:extLst>
          </p:cNvPr>
          <p:cNvSpPr>
            <a:spLocks noGrp="1"/>
          </p:cNvSpPr>
          <p:nvPr>
            <p:ph type="sldNum" sz="quarter" idx="12"/>
          </p:nvPr>
        </p:nvSpPr>
        <p:spPr/>
        <p:txBody>
          <a:bodyPr/>
          <a:lstStyle/>
          <a:p>
            <a:fld id="{8FDC49AB-7519-46B3-A8E2-3DDCCA2A4EA5}" type="slidenum">
              <a:rPr lang="zh-CN" altLang="en-US" smtClean="0"/>
              <a:t>‹#›</a:t>
            </a:fld>
            <a:endParaRPr lang="zh-CN" altLang="en-US"/>
          </a:p>
        </p:txBody>
      </p:sp>
    </p:spTree>
    <p:extLst>
      <p:ext uri="{BB962C8B-B14F-4D97-AF65-F5344CB8AC3E}">
        <p14:creationId xmlns:p14="http://schemas.microsoft.com/office/powerpoint/2010/main" val="1900945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6D29B3-5C88-4DE8-B746-1CBFEC6DD60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C82487D-F06D-44D0-9CDA-66FBD8DB46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ECE7141-6696-4823-9295-331A41698E92}"/>
              </a:ext>
            </a:extLst>
          </p:cNvPr>
          <p:cNvSpPr>
            <a:spLocks noGrp="1"/>
          </p:cNvSpPr>
          <p:nvPr>
            <p:ph type="dt" sz="half" idx="10"/>
          </p:nvPr>
        </p:nvSpPr>
        <p:spPr/>
        <p:txBody>
          <a:bodyPr/>
          <a:lstStyle/>
          <a:p>
            <a:fld id="{182D5FA0-FC4C-4E82-8FE2-01A41F989291}" type="datetimeFigureOut">
              <a:rPr lang="zh-CN" altLang="en-US" smtClean="0"/>
              <a:t>2021/4/27</a:t>
            </a:fld>
            <a:endParaRPr lang="zh-CN" altLang="en-US"/>
          </a:p>
        </p:txBody>
      </p:sp>
      <p:sp>
        <p:nvSpPr>
          <p:cNvPr id="5" name="页脚占位符 4">
            <a:extLst>
              <a:ext uri="{FF2B5EF4-FFF2-40B4-BE49-F238E27FC236}">
                <a16:creationId xmlns:a16="http://schemas.microsoft.com/office/drawing/2014/main" id="{EA6FB592-5765-4978-BC50-38D21F90342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F766293-3B0C-48A5-9619-326A6A8164A2}"/>
              </a:ext>
            </a:extLst>
          </p:cNvPr>
          <p:cNvSpPr>
            <a:spLocks noGrp="1"/>
          </p:cNvSpPr>
          <p:nvPr>
            <p:ph type="sldNum" sz="quarter" idx="12"/>
          </p:nvPr>
        </p:nvSpPr>
        <p:spPr/>
        <p:txBody>
          <a:bodyPr/>
          <a:lstStyle/>
          <a:p>
            <a:fld id="{8FDC49AB-7519-46B3-A8E2-3DDCCA2A4EA5}" type="slidenum">
              <a:rPr lang="zh-CN" altLang="en-US" smtClean="0"/>
              <a:t>‹#›</a:t>
            </a:fld>
            <a:endParaRPr lang="zh-CN" altLang="en-US"/>
          </a:p>
        </p:txBody>
      </p:sp>
    </p:spTree>
    <p:extLst>
      <p:ext uri="{BB962C8B-B14F-4D97-AF65-F5344CB8AC3E}">
        <p14:creationId xmlns:p14="http://schemas.microsoft.com/office/powerpoint/2010/main" val="3424497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B6E43D-4054-4954-8D9E-7C3698A4097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63E4431-402C-4027-B981-518BCBA825E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EDB9E1F-7A3B-482D-8B6C-717173BB328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31C3F35-1641-438A-A8E0-2ED3ED36A722}"/>
              </a:ext>
            </a:extLst>
          </p:cNvPr>
          <p:cNvSpPr>
            <a:spLocks noGrp="1"/>
          </p:cNvSpPr>
          <p:nvPr>
            <p:ph type="dt" sz="half" idx="10"/>
          </p:nvPr>
        </p:nvSpPr>
        <p:spPr/>
        <p:txBody>
          <a:bodyPr/>
          <a:lstStyle/>
          <a:p>
            <a:fld id="{182D5FA0-FC4C-4E82-8FE2-01A41F989291}" type="datetimeFigureOut">
              <a:rPr lang="zh-CN" altLang="en-US" smtClean="0"/>
              <a:t>2021/4/27</a:t>
            </a:fld>
            <a:endParaRPr lang="zh-CN" altLang="en-US"/>
          </a:p>
        </p:txBody>
      </p:sp>
      <p:sp>
        <p:nvSpPr>
          <p:cNvPr id="6" name="页脚占位符 5">
            <a:extLst>
              <a:ext uri="{FF2B5EF4-FFF2-40B4-BE49-F238E27FC236}">
                <a16:creationId xmlns:a16="http://schemas.microsoft.com/office/drawing/2014/main" id="{A83BB189-8EA1-49EE-9879-6B80B5F325D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4801442-5FFC-4493-9019-AAF5FD2AC8E6}"/>
              </a:ext>
            </a:extLst>
          </p:cNvPr>
          <p:cNvSpPr>
            <a:spLocks noGrp="1"/>
          </p:cNvSpPr>
          <p:nvPr>
            <p:ph type="sldNum" sz="quarter" idx="12"/>
          </p:nvPr>
        </p:nvSpPr>
        <p:spPr/>
        <p:txBody>
          <a:bodyPr/>
          <a:lstStyle/>
          <a:p>
            <a:fld id="{8FDC49AB-7519-46B3-A8E2-3DDCCA2A4EA5}" type="slidenum">
              <a:rPr lang="zh-CN" altLang="en-US" smtClean="0"/>
              <a:t>‹#›</a:t>
            </a:fld>
            <a:endParaRPr lang="zh-CN" altLang="en-US"/>
          </a:p>
        </p:txBody>
      </p:sp>
    </p:spTree>
    <p:extLst>
      <p:ext uri="{BB962C8B-B14F-4D97-AF65-F5344CB8AC3E}">
        <p14:creationId xmlns:p14="http://schemas.microsoft.com/office/powerpoint/2010/main" val="156097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1890B4-2BDA-4235-8B97-0D8541D8168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57542B8-9D0C-45C4-AF14-C770E75FD6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44AABA1-823C-4E2A-BEAF-A985B1A7CBA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94832DA-8EEE-453D-A082-8E6220F8ED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AF6B4E5-4C13-4662-B136-FEB782DE3D3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1078377-431F-4EFD-84D0-069F2B1D0339}"/>
              </a:ext>
            </a:extLst>
          </p:cNvPr>
          <p:cNvSpPr>
            <a:spLocks noGrp="1"/>
          </p:cNvSpPr>
          <p:nvPr>
            <p:ph type="dt" sz="half" idx="10"/>
          </p:nvPr>
        </p:nvSpPr>
        <p:spPr/>
        <p:txBody>
          <a:bodyPr/>
          <a:lstStyle/>
          <a:p>
            <a:fld id="{182D5FA0-FC4C-4E82-8FE2-01A41F989291}" type="datetimeFigureOut">
              <a:rPr lang="zh-CN" altLang="en-US" smtClean="0"/>
              <a:t>2021/4/27</a:t>
            </a:fld>
            <a:endParaRPr lang="zh-CN" altLang="en-US"/>
          </a:p>
        </p:txBody>
      </p:sp>
      <p:sp>
        <p:nvSpPr>
          <p:cNvPr id="8" name="页脚占位符 7">
            <a:extLst>
              <a:ext uri="{FF2B5EF4-FFF2-40B4-BE49-F238E27FC236}">
                <a16:creationId xmlns:a16="http://schemas.microsoft.com/office/drawing/2014/main" id="{BE8BD091-B821-46DA-BBD0-09ED2DF9804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820FDC7-9795-4B8A-AFBA-8AEADC1E9E41}"/>
              </a:ext>
            </a:extLst>
          </p:cNvPr>
          <p:cNvSpPr>
            <a:spLocks noGrp="1"/>
          </p:cNvSpPr>
          <p:nvPr>
            <p:ph type="sldNum" sz="quarter" idx="12"/>
          </p:nvPr>
        </p:nvSpPr>
        <p:spPr/>
        <p:txBody>
          <a:bodyPr/>
          <a:lstStyle/>
          <a:p>
            <a:fld id="{8FDC49AB-7519-46B3-A8E2-3DDCCA2A4EA5}" type="slidenum">
              <a:rPr lang="zh-CN" altLang="en-US" smtClean="0"/>
              <a:t>‹#›</a:t>
            </a:fld>
            <a:endParaRPr lang="zh-CN" altLang="en-US"/>
          </a:p>
        </p:txBody>
      </p:sp>
    </p:spTree>
    <p:extLst>
      <p:ext uri="{BB962C8B-B14F-4D97-AF65-F5344CB8AC3E}">
        <p14:creationId xmlns:p14="http://schemas.microsoft.com/office/powerpoint/2010/main" val="2281295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999C3F-405D-48BA-9518-FC441D3679E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C3379D5-A68C-4562-812E-7C0848A85BE2}"/>
              </a:ext>
            </a:extLst>
          </p:cNvPr>
          <p:cNvSpPr>
            <a:spLocks noGrp="1"/>
          </p:cNvSpPr>
          <p:nvPr>
            <p:ph type="dt" sz="half" idx="10"/>
          </p:nvPr>
        </p:nvSpPr>
        <p:spPr/>
        <p:txBody>
          <a:bodyPr/>
          <a:lstStyle/>
          <a:p>
            <a:fld id="{182D5FA0-FC4C-4E82-8FE2-01A41F989291}" type="datetimeFigureOut">
              <a:rPr lang="zh-CN" altLang="en-US" smtClean="0"/>
              <a:t>2021/4/27</a:t>
            </a:fld>
            <a:endParaRPr lang="zh-CN" altLang="en-US"/>
          </a:p>
        </p:txBody>
      </p:sp>
      <p:sp>
        <p:nvSpPr>
          <p:cNvPr id="4" name="页脚占位符 3">
            <a:extLst>
              <a:ext uri="{FF2B5EF4-FFF2-40B4-BE49-F238E27FC236}">
                <a16:creationId xmlns:a16="http://schemas.microsoft.com/office/drawing/2014/main" id="{EB406B22-86A4-48F1-92FF-4506B6F4768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7538065-5F6E-4534-AAA3-827D1D560EFD}"/>
              </a:ext>
            </a:extLst>
          </p:cNvPr>
          <p:cNvSpPr>
            <a:spLocks noGrp="1"/>
          </p:cNvSpPr>
          <p:nvPr>
            <p:ph type="sldNum" sz="quarter" idx="12"/>
          </p:nvPr>
        </p:nvSpPr>
        <p:spPr/>
        <p:txBody>
          <a:bodyPr/>
          <a:lstStyle/>
          <a:p>
            <a:fld id="{8FDC49AB-7519-46B3-A8E2-3DDCCA2A4EA5}" type="slidenum">
              <a:rPr lang="zh-CN" altLang="en-US" smtClean="0"/>
              <a:t>‹#›</a:t>
            </a:fld>
            <a:endParaRPr lang="zh-CN" altLang="en-US"/>
          </a:p>
        </p:txBody>
      </p:sp>
    </p:spTree>
    <p:extLst>
      <p:ext uri="{BB962C8B-B14F-4D97-AF65-F5344CB8AC3E}">
        <p14:creationId xmlns:p14="http://schemas.microsoft.com/office/powerpoint/2010/main" val="1669723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7E17F0B-55D8-41D9-8586-EE5233863179}"/>
              </a:ext>
            </a:extLst>
          </p:cNvPr>
          <p:cNvSpPr>
            <a:spLocks noGrp="1"/>
          </p:cNvSpPr>
          <p:nvPr>
            <p:ph type="dt" sz="half" idx="10"/>
          </p:nvPr>
        </p:nvSpPr>
        <p:spPr/>
        <p:txBody>
          <a:bodyPr/>
          <a:lstStyle/>
          <a:p>
            <a:fld id="{182D5FA0-FC4C-4E82-8FE2-01A41F989291}" type="datetimeFigureOut">
              <a:rPr lang="zh-CN" altLang="en-US" smtClean="0"/>
              <a:t>2021/4/27</a:t>
            </a:fld>
            <a:endParaRPr lang="zh-CN" altLang="en-US"/>
          </a:p>
        </p:txBody>
      </p:sp>
      <p:sp>
        <p:nvSpPr>
          <p:cNvPr id="3" name="页脚占位符 2">
            <a:extLst>
              <a:ext uri="{FF2B5EF4-FFF2-40B4-BE49-F238E27FC236}">
                <a16:creationId xmlns:a16="http://schemas.microsoft.com/office/drawing/2014/main" id="{C5B50749-427F-4C75-990B-DBB182321FC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0BDD537-61B7-4A91-8A98-3BEFC5FC3267}"/>
              </a:ext>
            </a:extLst>
          </p:cNvPr>
          <p:cNvSpPr>
            <a:spLocks noGrp="1"/>
          </p:cNvSpPr>
          <p:nvPr>
            <p:ph type="sldNum" sz="quarter" idx="12"/>
          </p:nvPr>
        </p:nvSpPr>
        <p:spPr/>
        <p:txBody>
          <a:bodyPr/>
          <a:lstStyle/>
          <a:p>
            <a:fld id="{8FDC49AB-7519-46B3-A8E2-3DDCCA2A4EA5}" type="slidenum">
              <a:rPr lang="zh-CN" altLang="en-US" smtClean="0"/>
              <a:t>‹#›</a:t>
            </a:fld>
            <a:endParaRPr lang="zh-CN" altLang="en-US"/>
          </a:p>
        </p:txBody>
      </p:sp>
    </p:spTree>
    <p:extLst>
      <p:ext uri="{BB962C8B-B14F-4D97-AF65-F5344CB8AC3E}">
        <p14:creationId xmlns:p14="http://schemas.microsoft.com/office/powerpoint/2010/main" val="1253942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AD574A-1BFE-4AAB-A1B7-3E77ADF863B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9A91AC7-892B-426C-AC7E-E139FAB25C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BE88635-1A1D-4135-BBAF-D1871CD841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31FC207-604B-403D-AE82-D80F2DD47D9D}"/>
              </a:ext>
            </a:extLst>
          </p:cNvPr>
          <p:cNvSpPr>
            <a:spLocks noGrp="1"/>
          </p:cNvSpPr>
          <p:nvPr>
            <p:ph type="dt" sz="half" idx="10"/>
          </p:nvPr>
        </p:nvSpPr>
        <p:spPr/>
        <p:txBody>
          <a:bodyPr/>
          <a:lstStyle/>
          <a:p>
            <a:fld id="{182D5FA0-FC4C-4E82-8FE2-01A41F989291}" type="datetimeFigureOut">
              <a:rPr lang="zh-CN" altLang="en-US" smtClean="0"/>
              <a:t>2021/4/27</a:t>
            </a:fld>
            <a:endParaRPr lang="zh-CN" altLang="en-US"/>
          </a:p>
        </p:txBody>
      </p:sp>
      <p:sp>
        <p:nvSpPr>
          <p:cNvPr id="6" name="页脚占位符 5">
            <a:extLst>
              <a:ext uri="{FF2B5EF4-FFF2-40B4-BE49-F238E27FC236}">
                <a16:creationId xmlns:a16="http://schemas.microsoft.com/office/drawing/2014/main" id="{CA4908A0-42B6-475A-ABFA-DB82A5A7AD1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595DB3F-0E06-4085-8494-3E6B01021B04}"/>
              </a:ext>
            </a:extLst>
          </p:cNvPr>
          <p:cNvSpPr>
            <a:spLocks noGrp="1"/>
          </p:cNvSpPr>
          <p:nvPr>
            <p:ph type="sldNum" sz="quarter" idx="12"/>
          </p:nvPr>
        </p:nvSpPr>
        <p:spPr/>
        <p:txBody>
          <a:bodyPr/>
          <a:lstStyle/>
          <a:p>
            <a:fld id="{8FDC49AB-7519-46B3-A8E2-3DDCCA2A4EA5}" type="slidenum">
              <a:rPr lang="zh-CN" altLang="en-US" smtClean="0"/>
              <a:t>‹#›</a:t>
            </a:fld>
            <a:endParaRPr lang="zh-CN" altLang="en-US"/>
          </a:p>
        </p:txBody>
      </p:sp>
    </p:spTree>
    <p:extLst>
      <p:ext uri="{BB962C8B-B14F-4D97-AF65-F5344CB8AC3E}">
        <p14:creationId xmlns:p14="http://schemas.microsoft.com/office/powerpoint/2010/main" val="592529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9F6048-504F-421D-B5FF-E5CBDAA47F5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0ED775A-7E4D-4841-ABD3-5F689FF424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316BEC3-2224-4D7A-841D-9FCC4BA038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D25F80B-E47A-4A22-8B75-02D61F8B4D58}"/>
              </a:ext>
            </a:extLst>
          </p:cNvPr>
          <p:cNvSpPr>
            <a:spLocks noGrp="1"/>
          </p:cNvSpPr>
          <p:nvPr>
            <p:ph type="dt" sz="half" idx="10"/>
          </p:nvPr>
        </p:nvSpPr>
        <p:spPr/>
        <p:txBody>
          <a:bodyPr/>
          <a:lstStyle/>
          <a:p>
            <a:fld id="{182D5FA0-FC4C-4E82-8FE2-01A41F989291}" type="datetimeFigureOut">
              <a:rPr lang="zh-CN" altLang="en-US" smtClean="0"/>
              <a:t>2021/4/27</a:t>
            </a:fld>
            <a:endParaRPr lang="zh-CN" altLang="en-US"/>
          </a:p>
        </p:txBody>
      </p:sp>
      <p:sp>
        <p:nvSpPr>
          <p:cNvPr id="6" name="页脚占位符 5">
            <a:extLst>
              <a:ext uri="{FF2B5EF4-FFF2-40B4-BE49-F238E27FC236}">
                <a16:creationId xmlns:a16="http://schemas.microsoft.com/office/drawing/2014/main" id="{C8F043A1-D948-4748-AEEF-A7FC58A3095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9A34391-FBC7-43EF-B7FC-E2F94B239CEC}"/>
              </a:ext>
            </a:extLst>
          </p:cNvPr>
          <p:cNvSpPr>
            <a:spLocks noGrp="1"/>
          </p:cNvSpPr>
          <p:nvPr>
            <p:ph type="sldNum" sz="quarter" idx="12"/>
          </p:nvPr>
        </p:nvSpPr>
        <p:spPr/>
        <p:txBody>
          <a:bodyPr/>
          <a:lstStyle/>
          <a:p>
            <a:fld id="{8FDC49AB-7519-46B3-A8E2-3DDCCA2A4EA5}" type="slidenum">
              <a:rPr lang="zh-CN" altLang="en-US" smtClean="0"/>
              <a:t>‹#›</a:t>
            </a:fld>
            <a:endParaRPr lang="zh-CN" altLang="en-US"/>
          </a:p>
        </p:txBody>
      </p:sp>
    </p:spTree>
    <p:extLst>
      <p:ext uri="{BB962C8B-B14F-4D97-AF65-F5344CB8AC3E}">
        <p14:creationId xmlns:p14="http://schemas.microsoft.com/office/powerpoint/2010/main" val="3487979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93D201F-967E-4BBA-9825-5F12F55317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6573387-D015-44F0-8ED7-C36CBB08D6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08D0BE5-08AE-4069-A1D5-FC91509D7E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2D5FA0-FC4C-4E82-8FE2-01A41F989291}" type="datetimeFigureOut">
              <a:rPr lang="zh-CN" altLang="en-US" smtClean="0"/>
              <a:t>2021/4/27</a:t>
            </a:fld>
            <a:endParaRPr lang="zh-CN" altLang="en-US"/>
          </a:p>
        </p:txBody>
      </p:sp>
      <p:sp>
        <p:nvSpPr>
          <p:cNvPr id="5" name="页脚占位符 4">
            <a:extLst>
              <a:ext uri="{FF2B5EF4-FFF2-40B4-BE49-F238E27FC236}">
                <a16:creationId xmlns:a16="http://schemas.microsoft.com/office/drawing/2014/main" id="{F5D2FA84-56AA-4F1C-9499-9A8A78B73E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61FD509-33F3-4D59-B77F-E5C8032B61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DC49AB-7519-46B3-A8E2-3DDCCA2A4EA5}" type="slidenum">
              <a:rPr lang="zh-CN" altLang="en-US" smtClean="0"/>
              <a:t>‹#›</a:t>
            </a:fld>
            <a:endParaRPr lang="zh-CN" altLang="en-US"/>
          </a:p>
        </p:txBody>
      </p:sp>
    </p:spTree>
    <p:extLst>
      <p:ext uri="{BB962C8B-B14F-4D97-AF65-F5344CB8AC3E}">
        <p14:creationId xmlns:p14="http://schemas.microsoft.com/office/powerpoint/2010/main" val="2306813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2.png"/><Relationship Id="rId5" Type="http://schemas.openxmlformats.org/officeDocument/2006/relationships/slideLayout" Target="../slideLayouts/slideLayout7.xml"/><Relationship Id="rId4" Type="http://schemas.openxmlformats.org/officeDocument/2006/relationships/tags" Target="../tags/tag6.xml"/></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9.xml"/><Relationship Id="rId7" Type="http://schemas.openxmlformats.org/officeDocument/2006/relationships/tags" Target="../tags/tag13.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9" Type="http://schemas.openxmlformats.org/officeDocument/2006/relationships/image" Target="../media/image3.jpeg"/></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16.xml"/><Relationship Id="rId7" Type="http://schemas.openxmlformats.org/officeDocument/2006/relationships/tags" Target="../tags/tag20.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tags" Target="../tags/tag17.xml"/><Relationship Id="rId9"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23.xml"/><Relationship Id="rId7" Type="http://schemas.openxmlformats.org/officeDocument/2006/relationships/tags" Target="../tags/tag27.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5" Type="http://schemas.openxmlformats.org/officeDocument/2006/relationships/tags" Target="../tags/tag25.xml"/><Relationship Id="rId10" Type="http://schemas.openxmlformats.org/officeDocument/2006/relationships/image" Target="../media/image6.GIF"/><Relationship Id="rId4" Type="http://schemas.openxmlformats.org/officeDocument/2006/relationships/tags" Target="../tags/tag24.xml"/><Relationship Id="rId9"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 Id="rId5" Type="http://schemas.openxmlformats.org/officeDocument/2006/relationships/slideLayout" Target="../slideLayouts/slideLayout7.xml"/><Relationship Id="rId4" Type="http://schemas.openxmlformats.org/officeDocument/2006/relationships/tags" Target="../tags/tag31.xml"/></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34.xml"/><Relationship Id="rId7" Type="http://schemas.openxmlformats.org/officeDocument/2006/relationships/tags" Target="../tags/tag38.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48D206-A4E4-410C-8AA6-3DE7F7A748C0}"/>
              </a:ext>
            </a:extLst>
          </p:cNvPr>
          <p:cNvSpPr>
            <a:spLocks noGrp="1"/>
          </p:cNvSpPr>
          <p:nvPr>
            <p:ph type="ctrTitle"/>
          </p:nvPr>
        </p:nvSpPr>
        <p:spPr/>
        <p:txBody>
          <a:bodyPr>
            <a:normAutofit/>
          </a:bodyPr>
          <a:lstStyle/>
          <a:p>
            <a:r>
              <a:rPr lang="zh-CN" altLang="en-US" sz="4000" b="1" dirty="0"/>
              <a:t>提升聚合行情处理能力</a:t>
            </a:r>
            <a:r>
              <a:rPr lang="en-US" altLang="zh-CN" sz="4000" b="1" dirty="0"/>
              <a:t>&amp;</a:t>
            </a:r>
            <a:r>
              <a:rPr lang="zh-CN" altLang="en-US" sz="4000" b="1" dirty="0"/>
              <a:t>成交查询能力</a:t>
            </a:r>
            <a:r>
              <a:rPr lang="zh-CN" altLang="en-US" sz="4000" dirty="0"/>
              <a:t>立项材料</a:t>
            </a:r>
          </a:p>
        </p:txBody>
      </p:sp>
    </p:spTree>
    <p:extLst>
      <p:ext uri="{BB962C8B-B14F-4D97-AF65-F5344CB8AC3E}">
        <p14:creationId xmlns:p14="http://schemas.microsoft.com/office/powerpoint/2010/main" val="72465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925F90-BB64-4C49-99D3-8EECA7EF5498}"/>
              </a:ext>
            </a:extLst>
          </p:cNvPr>
          <p:cNvSpPr>
            <a:spLocks noGrp="1"/>
          </p:cNvSpPr>
          <p:nvPr>
            <p:ph type="title"/>
          </p:nvPr>
        </p:nvSpPr>
        <p:spPr/>
        <p:txBody>
          <a:bodyPr/>
          <a:lstStyle/>
          <a:p>
            <a:r>
              <a:rPr lang="zh-CN" altLang="en-US" sz="4400" dirty="0">
                <a:sym typeface="+mn-ea"/>
              </a:rPr>
              <a:t>项目背景</a:t>
            </a:r>
            <a:r>
              <a:rPr lang="en-US" altLang="zh-CN" sz="4400" dirty="0">
                <a:sym typeface="+mn-ea"/>
              </a:rPr>
              <a:t>&amp;</a:t>
            </a:r>
            <a:r>
              <a:rPr lang="zh-CN" altLang="en-US" sz="4400" dirty="0">
                <a:sym typeface="+mn-ea"/>
              </a:rPr>
              <a:t>范围</a:t>
            </a:r>
            <a:endParaRPr lang="zh-CN" altLang="en-US" dirty="0"/>
          </a:p>
        </p:txBody>
      </p:sp>
      <p:sp>
        <p:nvSpPr>
          <p:cNvPr id="3" name="内容占位符 2">
            <a:extLst>
              <a:ext uri="{FF2B5EF4-FFF2-40B4-BE49-F238E27FC236}">
                <a16:creationId xmlns:a16="http://schemas.microsoft.com/office/drawing/2014/main" id="{57D11535-BB4D-409A-B6D6-D3A1EA77AC50}"/>
              </a:ext>
            </a:extLst>
          </p:cNvPr>
          <p:cNvSpPr>
            <a:spLocks noGrp="1"/>
          </p:cNvSpPr>
          <p:nvPr>
            <p:ph idx="1"/>
          </p:nvPr>
        </p:nvSpPr>
        <p:spPr>
          <a:xfrm>
            <a:off x="413400" y="1508825"/>
            <a:ext cx="10515600" cy="4667250"/>
          </a:xfrm>
        </p:spPr>
        <p:txBody>
          <a:bodyPr>
            <a:normAutofit fontScale="77500" lnSpcReduction="20000"/>
          </a:bodyPr>
          <a:lstStyle/>
          <a:p>
            <a:pPr>
              <a:lnSpc>
                <a:spcPct val="150000"/>
              </a:lnSpc>
            </a:pPr>
            <a:r>
              <a:rPr lang="zh-CN" altLang="en-US" sz="2800" b="1" dirty="0"/>
              <a:t>提升聚合行情处理能力</a:t>
            </a:r>
            <a:r>
              <a:rPr lang="en-US" altLang="zh-CN" sz="2800" b="1" dirty="0"/>
              <a:t>(</a:t>
            </a:r>
            <a:r>
              <a:rPr lang="zh-CN" altLang="en-US" sz="2800" b="1" dirty="0"/>
              <a:t>储备类</a:t>
            </a:r>
            <a:r>
              <a:rPr lang="en-US" altLang="zh-CN" sz="2800" b="1" dirty="0"/>
              <a:t>)</a:t>
            </a:r>
          </a:p>
          <a:p>
            <a:pPr lvl="1">
              <a:lnSpc>
                <a:spcPct val="150000"/>
              </a:lnSpc>
            </a:pPr>
            <a:r>
              <a:rPr lang="zh-CN" altLang="en-US" sz="1800" dirty="0">
                <a:latin typeface="仿宋_GB2312" panose="02010609030101010101" pitchFamily="49" charset="-122"/>
                <a:ea typeface="仿宋_GB2312" panose="02010609030101010101" pitchFamily="49" charset="-122"/>
              </a:rPr>
              <a:t>当前行情计算已经按公有行情、私有行情、行情聚合等分布式相关理念来进行业务横向拆分。进一步合理分层，剥离逻辑和存储。将现有报价接收预处理、行情计算、持久化、推送等行情处理流程，分模块纵向拆分，并对每个模块性能、承载能力方面进行优化改造。</a:t>
            </a:r>
            <a:endParaRPr lang="en-US" altLang="zh-CN" sz="1800" dirty="0">
              <a:latin typeface="仿宋_GB2312" panose="02010609030101010101" pitchFamily="49" charset="-122"/>
              <a:ea typeface="仿宋_GB2312" panose="02010609030101010101" pitchFamily="49" charset="-122"/>
            </a:endParaRPr>
          </a:p>
          <a:p>
            <a:pPr lvl="1">
              <a:lnSpc>
                <a:spcPct val="150000"/>
              </a:lnSpc>
            </a:pPr>
            <a:r>
              <a:rPr lang="zh-CN" altLang="en-US" sz="1800" b="1" dirty="0">
                <a:latin typeface="仿宋_GB2312" panose="02010609030101010101" pitchFamily="49" charset="-122"/>
                <a:ea typeface="仿宋_GB2312" panose="02010609030101010101" pitchFamily="49" charset="-122"/>
              </a:rPr>
              <a:t>具体目标</a:t>
            </a:r>
            <a:r>
              <a:rPr lang="en-US" altLang="zh-CN" sz="1800" b="1" dirty="0">
                <a:latin typeface="仿宋_GB2312" panose="02010609030101010101" pitchFamily="49" charset="-122"/>
                <a:ea typeface="仿宋_GB2312" panose="02010609030101010101" pitchFamily="49" charset="-122"/>
              </a:rPr>
              <a:t>:</a:t>
            </a:r>
            <a:r>
              <a:rPr lang="zh-CN" altLang="en-US" sz="1800" b="1" dirty="0">
                <a:latin typeface="仿宋_GB2312" panose="02010609030101010101" pitchFamily="49" charset="-122"/>
                <a:ea typeface="仿宋_GB2312" panose="02010609030101010101" pitchFamily="49" charset="-122"/>
              </a:rPr>
              <a:t>一期（</a:t>
            </a:r>
            <a:r>
              <a:rPr lang="en-US" altLang="zh-CN" sz="1800" b="1" dirty="0">
                <a:latin typeface="仿宋_GB2312" panose="02010609030101010101" pitchFamily="49" charset="-122"/>
                <a:ea typeface="仿宋_GB2312" panose="02010609030101010101" pitchFamily="49" charset="-122"/>
              </a:rPr>
              <a:t>0.2</a:t>
            </a:r>
            <a:r>
              <a:rPr lang="zh-CN" altLang="en-US" sz="1800" b="1" dirty="0">
                <a:latin typeface="仿宋_GB2312" panose="02010609030101010101" pitchFamily="49" charset="-122"/>
                <a:ea typeface="仿宋_GB2312" panose="02010609030101010101" pitchFamily="49" charset="-122"/>
              </a:rPr>
              <a:t>），完成纵向代码拆分、分模块逻辑剥离、摸底当前性能瓶颈。</a:t>
            </a:r>
            <a:endParaRPr lang="en-US" altLang="zh-CN" sz="1800" b="1" dirty="0">
              <a:latin typeface="仿宋_GB2312" panose="02010609030101010101" pitchFamily="49" charset="-122"/>
              <a:ea typeface="仿宋_GB2312" panose="02010609030101010101" pitchFamily="49" charset="-122"/>
            </a:endParaRPr>
          </a:p>
          <a:p>
            <a:pPr lvl="1">
              <a:lnSpc>
                <a:spcPct val="150000"/>
              </a:lnSpc>
            </a:pPr>
            <a:r>
              <a:rPr lang="zh-CN" altLang="en-US" sz="1800" b="1" dirty="0">
                <a:latin typeface="仿宋_GB2312" panose="02010609030101010101" pitchFamily="49" charset="-122"/>
                <a:ea typeface="仿宋_GB2312" panose="02010609030101010101" pitchFamily="49" charset="-122"/>
              </a:rPr>
              <a:t>具体目标</a:t>
            </a:r>
            <a:r>
              <a:rPr lang="en-US" altLang="zh-CN" sz="1800" b="1" dirty="0">
                <a:latin typeface="仿宋_GB2312" panose="02010609030101010101" pitchFamily="49" charset="-122"/>
                <a:ea typeface="仿宋_GB2312" panose="02010609030101010101" pitchFamily="49" charset="-122"/>
              </a:rPr>
              <a:t>:</a:t>
            </a:r>
            <a:r>
              <a:rPr lang="zh-CN" altLang="en-US" sz="1800" b="1" dirty="0">
                <a:latin typeface="仿宋_GB2312" panose="02010609030101010101" pitchFamily="49" charset="-122"/>
                <a:ea typeface="仿宋_GB2312" panose="02010609030101010101" pitchFamily="49" charset="-122"/>
              </a:rPr>
              <a:t>二期（</a:t>
            </a:r>
            <a:r>
              <a:rPr lang="en-US" altLang="zh-CN" sz="1800" b="1" dirty="0">
                <a:latin typeface="仿宋_GB2312" panose="02010609030101010101" pitchFamily="49" charset="-122"/>
                <a:ea typeface="仿宋_GB2312" panose="02010609030101010101" pitchFamily="49" charset="-122"/>
              </a:rPr>
              <a:t>0.6</a:t>
            </a:r>
            <a:r>
              <a:rPr lang="zh-CN" altLang="en-US" sz="1800" b="1" dirty="0">
                <a:latin typeface="仿宋_GB2312" panose="02010609030101010101" pitchFamily="49" charset="-122"/>
                <a:ea typeface="仿宋_GB2312" panose="02010609030101010101" pitchFamily="49" charset="-122"/>
              </a:rPr>
              <a:t>），公有行情，</a:t>
            </a:r>
            <a:r>
              <a:rPr lang="en-US" altLang="zh-CN" sz="1800" b="1" dirty="0">
                <a:latin typeface="仿宋_GB2312" panose="02010609030101010101" pitchFamily="49" charset="-122"/>
                <a:ea typeface="仿宋_GB2312" panose="02010609030101010101" pitchFamily="49" charset="-122"/>
              </a:rPr>
              <a:t>2000</a:t>
            </a:r>
            <a:r>
              <a:rPr lang="zh-CN" altLang="en-US" sz="1800" b="1" dirty="0">
                <a:latin typeface="仿宋_GB2312" panose="02010609030101010101" pitchFamily="49" charset="-122"/>
                <a:ea typeface="仿宋_GB2312" panose="02010609030101010101" pitchFamily="49" charset="-122"/>
              </a:rPr>
              <a:t>只券</a:t>
            </a:r>
            <a:r>
              <a:rPr lang="en-US" altLang="zh-CN" sz="1800" b="1" dirty="0">
                <a:latin typeface="仿宋_GB2312" panose="02010609030101010101" pitchFamily="49" charset="-122"/>
                <a:ea typeface="仿宋_GB2312" panose="02010609030101010101" pitchFamily="49" charset="-122"/>
              </a:rPr>
              <a:t>5W TPS</a:t>
            </a:r>
            <a:r>
              <a:rPr lang="zh-CN" altLang="en-US" sz="1800" b="1" dirty="0">
                <a:latin typeface="仿宋_GB2312" panose="02010609030101010101" pitchFamily="49" charset="-122"/>
                <a:ea typeface="仿宋_GB2312" panose="02010609030101010101" pitchFamily="49" charset="-122"/>
              </a:rPr>
              <a:t>。（当前</a:t>
            </a:r>
            <a:r>
              <a:rPr lang="en-US" altLang="zh-CN" sz="1800" b="1" dirty="0">
                <a:latin typeface="仿宋_GB2312" panose="02010609030101010101" pitchFamily="49" charset="-122"/>
                <a:ea typeface="仿宋_GB2312" panose="02010609030101010101" pitchFamily="49" charset="-122"/>
              </a:rPr>
              <a:t>1500TPS</a:t>
            </a:r>
            <a:r>
              <a:rPr lang="zh-CN" altLang="en-US" sz="1800" b="1" dirty="0">
                <a:latin typeface="仿宋_GB2312" panose="02010609030101010101" pitchFamily="49" charset="-122"/>
                <a:ea typeface="仿宋_GB2312" panose="02010609030101010101" pitchFamily="49" charset="-122"/>
              </a:rPr>
              <a:t>）。私有行情，每秒</a:t>
            </a:r>
            <a:r>
              <a:rPr lang="en-US" altLang="zh-CN" sz="1800" b="1" dirty="0">
                <a:latin typeface="仿宋_GB2312" panose="02010609030101010101" pitchFamily="49" charset="-122"/>
                <a:ea typeface="仿宋_GB2312" panose="02010609030101010101" pitchFamily="49" charset="-122"/>
              </a:rPr>
              <a:t>200W</a:t>
            </a:r>
            <a:r>
              <a:rPr lang="zh-CN" altLang="en-US" sz="1800" b="1" dirty="0">
                <a:latin typeface="仿宋_GB2312" panose="02010609030101010101" pitchFamily="49" charset="-122"/>
                <a:ea typeface="仿宋_GB2312" panose="02010609030101010101" pitchFamily="49" charset="-122"/>
              </a:rPr>
              <a:t>行情维度的计算和持久化，行情延迟</a:t>
            </a:r>
            <a:r>
              <a:rPr lang="en-US" altLang="zh-CN" sz="1800" b="1" dirty="0">
                <a:latin typeface="仿宋_GB2312" panose="02010609030101010101" pitchFamily="49" charset="-122"/>
                <a:ea typeface="仿宋_GB2312" panose="02010609030101010101" pitchFamily="49" charset="-122"/>
              </a:rPr>
              <a:t>1s</a:t>
            </a:r>
            <a:r>
              <a:rPr lang="zh-CN" altLang="en-US" sz="1800" b="1" dirty="0">
                <a:latin typeface="仿宋_GB2312" panose="02010609030101010101" pitchFamily="49" charset="-122"/>
                <a:ea typeface="仿宋_GB2312" panose="02010609030101010101" pitchFamily="49" charset="-122"/>
              </a:rPr>
              <a:t>内。（当前</a:t>
            </a:r>
            <a:r>
              <a:rPr lang="en-US" altLang="zh-CN" sz="1800" b="1" dirty="0">
                <a:latin typeface="仿宋_GB2312" panose="02010609030101010101" pitchFamily="49" charset="-122"/>
                <a:ea typeface="仿宋_GB2312" panose="02010609030101010101" pitchFamily="49" charset="-122"/>
              </a:rPr>
              <a:t>2000</a:t>
            </a:r>
            <a:r>
              <a:rPr lang="zh-CN" altLang="en-US" sz="1800" b="1" dirty="0">
                <a:latin typeface="仿宋_GB2312" panose="02010609030101010101" pitchFamily="49" charset="-122"/>
                <a:ea typeface="仿宋_GB2312" panose="02010609030101010101" pitchFamily="49" charset="-122"/>
              </a:rPr>
              <a:t>只债券</a:t>
            </a:r>
            <a:r>
              <a:rPr lang="en-US" altLang="zh-CN" sz="1800" b="1" dirty="0">
                <a:latin typeface="仿宋_GB2312" panose="02010609030101010101" pitchFamily="49" charset="-122"/>
                <a:ea typeface="仿宋_GB2312" panose="02010609030101010101" pitchFamily="49" charset="-122"/>
              </a:rPr>
              <a:t>,1000</a:t>
            </a:r>
            <a:r>
              <a:rPr lang="zh-CN" altLang="en-US" sz="1800" b="1" dirty="0">
                <a:latin typeface="仿宋_GB2312" panose="02010609030101010101" pitchFamily="49" charset="-122"/>
                <a:ea typeface="仿宋_GB2312" panose="02010609030101010101" pitchFamily="49" charset="-122"/>
              </a:rPr>
              <a:t>家机构订阅行情，行情持久化异常，集群节点异常，</a:t>
            </a:r>
            <a:r>
              <a:rPr lang="en-US" altLang="zh-CN" sz="1800" b="1" dirty="0">
                <a:latin typeface="仿宋_GB2312" panose="02010609030101010101" pitchFamily="49" charset="-122"/>
                <a:ea typeface="仿宋_GB2312" panose="02010609030101010101" pitchFamily="49" charset="-122"/>
              </a:rPr>
              <a:t>150</a:t>
            </a:r>
            <a:r>
              <a:rPr lang="zh-CN" altLang="en-US" sz="1800" b="1" dirty="0">
                <a:latin typeface="仿宋_GB2312" panose="02010609030101010101" pitchFamily="49" charset="-122"/>
                <a:ea typeface="仿宋_GB2312" panose="02010609030101010101" pitchFamily="49" charset="-122"/>
              </a:rPr>
              <a:t>只债券，</a:t>
            </a:r>
            <a:r>
              <a:rPr lang="en-US" altLang="zh-CN" sz="1800" b="1" dirty="0">
                <a:latin typeface="仿宋_GB2312" panose="02010609030101010101" pitchFamily="49" charset="-122"/>
                <a:ea typeface="仿宋_GB2312" panose="02010609030101010101" pitchFamily="49" charset="-122"/>
              </a:rPr>
              <a:t>1000</a:t>
            </a:r>
            <a:r>
              <a:rPr lang="zh-CN" altLang="en-US" sz="1800" b="1" dirty="0">
                <a:latin typeface="仿宋_GB2312" panose="02010609030101010101" pitchFamily="49" charset="-122"/>
                <a:ea typeface="仿宋_GB2312" panose="02010609030101010101" pitchFamily="49" charset="-122"/>
              </a:rPr>
              <a:t>家机构订阅，行情延迟</a:t>
            </a:r>
            <a:r>
              <a:rPr lang="en-US" altLang="zh-CN" sz="1800" b="1" dirty="0">
                <a:latin typeface="仿宋_GB2312" panose="02010609030101010101" pitchFamily="49" charset="-122"/>
                <a:ea typeface="仿宋_GB2312" panose="02010609030101010101" pitchFamily="49" charset="-122"/>
              </a:rPr>
              <a:t>1s</a:t>
            </a:r>
            <a:r>
              <a:rPr lang="zh-CN" altLang="en-US" sz="1800" b="1" dirty="0">
                <a:latin typeface="仿宋_GB2312" panose="02010609030101010101" pitchFamily="49" charset="-122"/>
                <a:ea typeface="仿宋_GB2312" panose="02010609030101010101" pitchFamily="49" charset="-122"/>
              </a:rPr>
              <a:t>）</a:t>
            </a:r>
            <a:endParaRPr lang="en-US" altLang="zh-CN" sz="1800" b="1" dirty="0">
              <a:latin typeface="仿宋_GB2312" panose="02010609030101010101" pitchFamily="49" charset="-122"/>
              <a:ea typeface="仿宋_GB2312" panose="02010609030101010101" pitchFamily="49" charset="-122"/>
            </a:endParaRPr>
          </a:p>
          <a:p>
            <a:pPr>
              <a:lnSpc>
                <a:spcPct val="150000"/>
              </a:lnSpc>
            </a:pPr>
            <a:r>
              <a:rPr lang="zh-CN" altLang="en-US" b="1" dirty="0"/>
              <a:t>提升</a:t>
            </a:r>
            <a:r>
              <a:rPr lang="zh-CN" altLang="en-US" sz="2800" b="1" dirty="0"/>
              <a:t>成交查询能力</a:t>
            </a:r>
            <a:r>
              <a:rPr lang="en-US" altLang="zh-CN" sz="2800" b="1" dirty="0"/>
              <a:t>(</a:t>
            </a:r>
            <a:r>
              <a:rPr lang="zh-CN" altLang="en-US" sz="2800" b="1" dirty="0"/>
              <a:t>储备类</a:t>
            </a:r>
            <a:r>
              <a:rPr lang="en-US" altLang="zh-CN" sz="2800" b="1" dirty="0"/>
              <a:t>)</a:t>
            </a:r>
          </a:p>
          <a:p>
            <a:pPr lvl="1">
              <a:lnSpc>
                <a:spcPct val="150000"/>
              </a:lnSpc>
            </a:pPr>
            <a:r>
              <a:rPr lang="zh-CN" altLang="en-US" sz="1800" dirty="0">
                <a:latin typeface="仿宋_GB2312" panose="02010609030101010101" pitchFamily="49" charset="-122"/>
                <a:ea typeface="仿宋_GB2312" panose="02010609030101010101" pitchFamily="49" charset="-122"/>
              </a:rPr>
              <a:t>针对交易类历史数据单表数据量过大，进一步提高客户端查询响应。</a:t>
            </a:r>
            <a:endParaRPr lang="en-US" altLang="zh-CN" sz="1800" dirty="0">
              <a:latin typeface="仿宋_GB2312" panose="02010609030101010101" pitchFamily="49" charset="-122"/>
              <a:ea typeface="仿宋_GB2312" panose="02010609030101010101" pitchFamily="49" charset="-122"/>
            </a:endParaRPr>
          </a:p>
          <a:p>
            <a:pPr lvl="1">
              <a:lnSpc>
                <a:spcPct val="150000"/>
              </a:lnSpc>
            </a:pPr>
            <a:r>
              <a:rPr lang="zh-CN" altLang="en-US" sz="1800" b="1" dirty="0">
                <a:latin typeface="仿宋_GB2312" panose="02010609030101010101" pitchFamily="49" charset="-122"/>
                <a:ea typeface="仿宋_GB2312" panose="02010609030101010101" pitchFamily="49" charset="-122"/>
              </a:rPr>
              <a:t>具体目标：二期（</a:t>
            </a:r>
            <a:r>
              <a:rPr lang="en-US" altLang="zh-CN" sz="1800" b="1" dirty="0">
                <a:latin typeface="仿宋_GB2312" panose="02010609030101010101" pitchFamily="49" charset="-122"/>
                <a:ea typeface="仿宋_GB2312" panose="02010609030101010101" pitchFamily="49" charset="-122"/>
              </a:rPr>
              <a:t>0.1</a:t>
            </a:r>
            <a:r>
              <a:rPr lang="zh-CN" altLang="en-US" sz="1800" b="1" dirty="0">
                <a:latin typeface="仿宋_GB2312" panose="02010609030101010101" pitchFamily="49" charset="-122"/>
                <a:ea typeface="仿宋_GB2312" panose="02010609030101010101" pitchFamily="49" charset="-122"/>
              </a:rPr>
              <a:t>）近一年数据，</a:t>
            </a:r>
            <a:r>
              <a:rPr lang="en-US" altLang="zh-CN" sz="1800" b="1" dirty="0">
                <a:latin typeface="仿宋_GB2312" panose="02010609030101010101" pitchFamily="49" charset="-122"/>
                <a:ea typeface="仿宋_GB2312" panose="02010609030101010101" pitchFamily="49" charset="-122"/>
              </a:rPr>
              <a:t>500W</a:t>
            </a:r>
            <a:r>
              <a:rPr lang="zh-CN" altLang="en-US" sz="1800" b="1" dirty="0">
                <a:latin typeface="仿宋_GB2312" panose="02010609030101010101" pitchFamily="49" charset="-122"/>
                <a:ea typeface="仿宋_GB2312" panose="02010609030101010101" pitchFamily="49" charset="-122"/>
              </a:rPr>
              <a:t>数据背景后台处理耗时历史</a:t>
            </a:r>
            <a:r>
              <a:rPr lang="en-US" altLang="zh-CN" sz="1800" b="1" dirty="0">
                <a:latin typeface="仿宋_GB2312" panose="02010609030101010101" pitchFamily="49" charset="-122"/>
                <a:ea typeface="仿宋_GB2312" panose="02010609030101010101" pitchFamily="49" charset="-122"/>
              </a:rPr>
              <a:t>1W</a:t>
            </a:r>
            <a:r>
              <a:rPr lang="zh-CN" altLang="en-US" sz="1800" b="1" dirty="0">
                <a:latin typeface="仿宋_GB2312" panose="02010609030101010101" pitchFamily="49" charset="-122"/>
                <a:ea typeface="仿宋_GB2312" panose="02010609030101010101" pitchFamily="49" charset="-122"/>
              </a:rPr>
              <a:t>笔查询耗时</a:t>
            </a:r>
            <a:r>
              <a:rPr lang="en-US" altLang="zh-CN" sz="1800" b="1" dirty="0">
                <a:latin typeface="仿宋_GB2312" panose="02010609030101010101" pitchFamily="49" charset="-122"/>
                <a:ea typeface="仿宋_GB2312" panose="02010609030101010101" pitchFamily="49" charset="-122"/>
              </a:rPr>
              <a:t>300ms</a:t>
            </a:r>
            <a:r>
              <a:rPr lang="zh-CN" altLang="en-US" sz="1800" b="1" dirty="0">
                <a:latin typeface="仿宋_GB2312" panose="02010609030101010101" pitchFamily="49" charset="-122"/>
                <a:ea typeface="仿宋_GB2312" panose="02010609030101010101" pitchFamily="49" charset="-122"/>
              </a:rPr>
              <a:t>内。近三年数据，</a:t>
            </a:r>
            <a:r>
              <a:rPr lang="en-US" altLang="zh-CN" sz="1800" b="1" dirty="0">
                <a:latin typeface="仿宋_GB2312" panose="02010609030101010101" pitchFamily="49" charset="-122"/>
                <a:ea typeface="仿宋_GB2312" panose="02010609030101010101" pitchFamily="49" charset="-122"/>
              </a:rPr>
              <a:t>1500W</a:t>
            </a:r>
            <a:r>
              <a:rPr lang="zh-CN" altLang="en-US" sz="1800" b="1" dirty="0">
                <a:latin typeface="仿宋_GB2312" panose="02010609030101010101" pitchFamily="49" charset="-122"/>
                <a:ea typeface="仿宋_GB2312" panose="02010609030101010101" pitchFamily="49" charset="-122"/>
              </a:rPr>
              <a:t>数据背景后台处理耗时历史</a:t>
            </a:r>
            <a:r>
              <a:rPr lang="en-US" altLang="zh-CN" sz="1800" b="1" dirty="0">
                <a:latin typeface="仿宋_GB2312" panose="02010609030101010101" pitchFamily="49" charset="-122"/>
                <a:ea typeface="仿宋_GB2312" panose="02010609030101010101" pitchFamily="49" charset="-122"/>
              </a:rPr>
              <a:t>1w</a:t>
            </a:r>
            <a:r>
              <a:rPr lang="zh-CN" altLang="en-US" sz="1800" b="1" dirty="0">
                <a:latin typeface="仿宋_GB2312" panose="02010609030101010101" pitchFamily="49" charset="-122"/>
                <a:ea typeface="仿宋_GB2312" panose="02010609030101010101" pitchFamily="49" charset="-122"/>
              </a:rPr>
              <a:t>笔查询耗时</a:t>
            </a:r>
            <a:r>
              <a:rPr lang="en-US" altLang="zh-CN" sz="1800" b="1" dirty="0">
                <a:latin typeface="仿宋_GB2312" panose="02010609030101010101" pitchFamily="49" charset="-122"/>
                <a:ea typeface="仿宋_GB2312" panose="02010609030101010101" pitchFamily="49" charset="-122"/>
              </a:rPr>
              <a:t>1s</a:t>
            </a:r>
            <a:r>
              <a:rPr lang="zh-CN" altLang="en-US" sz="1800" b="1" dirty="0">
                <a:latin typeface="仿宋_GB2312" panose="02010609030101010101" pitchFamily="49" charset="-122"/>
                <a:ea typeface="仿宋_GB2312" panose="02010609030101010101" pitchFamily="49" charset="-122"/>
              </a:rPr>
              <a:t>内。</a:t>
            </a:r>
            <a:endParaRPr lang="en-US" altLang="zh-CN" sz="1800" b="1" dirty="0">
              <a:latin typeface="仿宋_GB2312" panose="02010609030101010101" pitchFamily="49" charset="-122"/>
              <a:ea typeface="仿宋_GB2312" panose="02010609030101010101" pitchFamily="49" charset="-122"/>
            </a:endParaRPr>
          </a:p>
          <a:p>
            <a:pPr>
              <a:lnSpc>
                <a:spcPct val="150000"/>
              </a:lnSpc>
            </a:pPr>
            <a:r>
              <a:rPr lang="zh-CN" altLang="en-US" sz="2200" b="1" dirty="0">
                <a:latin typeface="仿宋_GB2312" panose="02010609030101010101" pitchFamily="49" charset="-122"/>
                <a:ea typeface="仿宋_GB2312" panose="02010609030101010101" pitchFamily="49" charset="-122"/>
              </a:rPr>
              <a:t>本期只实现行情提示一期内容</a:t>
            </a:r>
            <a:r>
              <a:rPr lang="en-US" altLang="zh-CN" sz="2200" b="1" dirty="0">
                <a:latin typeface="仿宋_GB2312" panose="02010609030101010101" pitchFamily="49" charset="-122"/>
                <a:ea typeface="仿宋_GB2312" panose="02010609030101010101" pitchFamily="49" charset="-122"/>
              </a:rPr>
              <a:t>+</a:t>
            </a:r>
            <a:r>
              <a:rPr lang="zh-CN" altLang="en-US" sz="2200" b="1" dirty="0">
                <a:latin typeface="仿宋_GB2312" panose="02010609030101010101" pitchFamily="49" charset="-122"/>
                <a:ea typeface="仿宋_GB2312" panose="02010609030101010101" pitchFamily="49" charset="-122"/>
              </a:rPr>
              <a:t>成交查询二期内容</a:t>
            </a:r>
            <a:endParaRPr lang="en-US" altLang="zh-CN" sz="2200" b="1" dirty="0">
              <a:latin typeface="仿宋_GB2312" panose="02010609030101010101" pitchFamily="49" charset="-122"/>
              <a:ea typeface="仿宋_GB2312" panose="02010609030101010101" pitchFamily="49" charset="-122"/>
            </a:endParaRPr>
          </a:p>
          <a:p>
            <a:pPr lvl="1">
              <a:lnSpc>
                <a:spcPct val="150000"/>
              </a:lnSpc>
            </a:pPr>
            <a:endParaRPr lang="zh-CN" altLang="en-US" dirty="0"/>
          </a:p>
        </p:txBody>
      </p:sp>
    </p:spTree>
    <p:extLst>
      <p:ext uri="{BB962C8B-B14F-4D97-AF65-F5344CB8AC3E}">
        <p14:creationId xmlns:p14="http://schemas.microsoft.com/office/powerpoint/2010/main" val="1612216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custDataLst>
              <p:tags r:id="rId2"/>
            </p:custDataLst>
          </p:nvPr>
        </p:nvSpPr>
        <p:spPr>
          <a:xfrm>
            <a:off x="669925" y="600710"/>
            <a:ext cx="3650615" cy="549275"/>
          </a:xfrm>
          <a:prstGeom prst="rect">
            <a:avLst/>
          </a:prstGeom>
          <a:noFill/>
        </p:spPr>
        <p:txBody>
          <a:bodyPr wrap="square" lIns="101600" tIns="38100" rIns="63500" bIns="38100" rtlCol="0">
            <a:normAutofit fontScale="80000" lnSpcReduction="10000"/>
          </a:bodyPr>
          <a:lstStyle/>
          <a:p>
            <a:r>
              <a:rPr lang="zh-CN" altLang="en-US" sz="3600" b="1" spc="300" dirty="0">
                <a:solidFill>
                  <a:srgbClr val="000000">
                    <a:lumMod val="75000"/>
                    <a:lumOff val="25000"/>
                  </a:srgbClr>
                </a:solidFill>
                <a:uFillTx/>
                <a:latin typeface="Arial" panose="020B0604020202020204" pitchFamily="34" charset="0"/>
                <a:ea typeface="微软雅黑" panose="020B0503020204020204" charset="-122"/>
              </a:rPr>
              <a:t>方案描述</a:t>
            </a:r>
            <a:r>
              <a:rPr lang="en-US" altLang="zh-CN" sz="3600" b="1" spc="300" dirty="0">
                <a:solidFill>
                  <a:srgbClr val="000000">
                    <a:lumMod val="75000"/>
                    <a:lumOff val="25000"/>
                  </a:srgbClr>
                </a:solidFill>
                <a:uFillTx/>
                <a:latin typeface="Arial" panose="020B0604020202020204" pitchFamily="34" charset="0"/>
                <a:ea typeface="微软雅黑" panose="020B0503020204020204" charset="-122"/>
              </a:rPr>
              <a:t>-</a:t>
            </a:r>
            <a:r>
              <a:rPr lang="zh-CN" altLang="en-US" sz="3600" b="1" spc="300" dirty="0">
                <a:solidFill>
                  <a:srgbClr val="000000">
                    <a:lumMod val="75000"/>
                    <a:lumOff val="25000"/>
                  </a:srgbClr>
                </a:solidFill>
                <a:uFillTx/>
                <a:latin typeface="Arial" panose="020B0604020202020204" pitchFamily="34" charset="0"/>
                <a:ea typeface="微软雅黑" panose="020B0503020204020204" charset="-122"/>
              </a:rPr>
              <a:t>总体架构</a:t>
            </a:r>
          </a:p>
        </p:txBody>
      </p:sp>
      <p:sp>
        <p:nvSpPr>
          <p:cNvPr id="6" name="文本框 5"/>
          <p:cNvSpPr txBox="1"/>
          <p:nvPr/>
        </p:nvSpPr>
        <p:spPr>
          <a:xfrm>
            <a:off x="476250" y="1149985"/>
            <a:ext cx="4704715" cy="5569585"/>
          </a:xfrm>
          <a:prstGeom prst="rect">
            <a:avLst/>
          </a:prstGeom>
          <a:noFill/>
        </p:spPr>
        <p:txBody>
          <a:bodyPr wrap="square" rtlCol="0">
            <a:spAutoFit/>
          </a:bodyPr>
          <a:lstStyle/>
          <a:p>
            <a:r>
              <a:rPr lang="en-US" altLang="zh-CN" dirty="0"/>
              <a:t>        </a:t>
            </a:r>
            <a:r>
              <a:rPr lang="zh-CN" altLang="en-US" sz="1600" dirty="0"/>
              <a:t>首先，我们对整个行情业务进行梳理拆分：</a:t>
            </a:r>
          </a:p>
          <a:p>
            <a:endParaRPr lang="zh-CN" altLang="en-US" sz="1600" dirty="0"/>
          </a:p>
          <a:p>
            <a:r>
              <a:rPr lang="zh-CN" altLang="en-US" sz="1600" dirty="0"/>
              <a:t>一、纵向拆分</a:t>
            </a:r>
          </a:p>
          <a:p>
            <a:r>
              <a:rPr lang="en-US" altLang="zh-CN" sz="1600" dirty="0"/>
              <a:t>         </a:t>
            </a:r>
            <a:r>
              <a:rPr lang="zh-CN" altLang="en-US" sz="1600" dirty="0"/>
              <a:t>依据合理分层，剥离逻辑和存储的原则将行情系统进行纵向拆分为数据交互、行情处理层、数据处理层。</a:t>
            </a:r>
          </a:p>
          <a:p>
            <a:endParaRPr lang="zh-CN" altLang="en-US" sz="1600" dirty="0"/>
          </a:p>
          <a:p>
            <a:r>
              <a:rPr lang="zh-CN" altLang="en-US" sz="1600" dirty="0"/>
              <a:t>二、横向拆分</a:t>
            </a:r>
          </a:p>
          <a:p>
            <a:r>
              <a:rPr lang="en-US" altLang="zh-CN" sz="1600" dirty="0">
                <a:sym typeface="+mn-ea"/>
              </a:rPr>
              <a:t>         </a:t>
            </a:r>
            <a:r>
              <a:rPr lang="zh-CN" altLang="en-US" sz="1600" dirty="0"/>
              <a:t>借鉴于微服务或分布式相关理念来进行业务拆分。依据功能完整、数据同构、职责单一的原则，兼顾定可靠和高并发计算的系统要求进行横向拆分为数据接收与转发、推送管理、行情查询、实时公有行情、实时私有行情、其它(意向)报价行情、行情持久化、数据逻辑处理。</a:t>
            </a:r>
          </a:p>
          <a:p>
            <a:endParaRPr lang="en-US" altLang="zh-CN" dirty="0"/>
          </a:p>
          <a:p>
            <a:r>
              <a:rPr lang="zh-CN" altLang="en-US" sz="1600" dirty="0"/>
              <a:t>三、组件拆分</a:t>
            </a:r>
          </a:p>
          <a:p>
            <a:r>
              <a:rPr lang="en-US" altLang="zh-CN" sz="1600" dirty="0">
                <a:sym typeface="+mn-ea"/>
              </a:rPr>
              <a:t>         </a:t>
            </a:r>
            <a:r>
              <a:rPr lang="zh-CN" altLang="en-US" sz="1600" dirty="0"/>
              <a:t>为提高代码落地质量，灵活功能使用，方便后续扩展（业务扩展和技术提升），</a:t>
            </a:r>
          </a:p>
          <a:p>
            <a:r>
              <a:rPr lang="zh-CN" altLang="en-US" sz="1600" dirty="0"/>
              <a:t>基于简洁架构架构思想（</a:t>
            </a:r>
          </a:p>
          <a:p>
            <a:r>
              <a:rPr lang="zh-CN" altLang="en-US" sz="1600" dirty="0"/>
              <a:t>以Entities为核心，以Use cases实现特定业务，以Interface Adapters进行外部代理，以Frameworks and Drivers实现细节）对系统进行组件拆分。</a:t>
            </a:r>
            <a:endParaRPr lang="en-US" altLang="zh-CN" dirty="0"/>
          </a:p>
        </p:txBody>
      </p:sp>
      <p:pic>
        <p:nvPicPr>
          <p:cNvPr id="8" name="图片 7" descr="报价行情架构"/>
          <p:cNvPicPr>
            <a:picLocks noChangeAspect="1"/>
          </p:cNvPicPr>
          <p:nvPr/>
        </p:nvPicPr>
        <p:blipFill>
          <a:blip r:embed="rId4"/>
          <a:stretch>
            <a:fillRect/>
          </a:stretch>
        </p:blipFill>
        <p:spPr>
          <a:xfrm>
            <a:off x="5323205" y="128905"/>
            <a:ext cx="6690995" cy="6600825"/>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custDataLst>
              <p:tags r:id="rId2"/>
            </p:custDataLst>
          </p:nvPr>
        </p:nvSpPr>
        <p:spPr>
          <a:xfrm>
            <a:off x="7613015" y="1283970"/>
            <a:ext cx="4427855" cy="5109210"/>
          </a:xfrm>
          <a:prstGeom prst="rect">
            <a:avLst/>
          </a:prstGeom>
          <a:solidFill>
            <a:srgbClr val="FFFFFF"/>
          </a:solidFill>
          <a:ln w="28575">
            <a:solidFill>
              <a:srgbClr val="D6DCE4">
                <a:lumMod val="75000"/>
              </a:srgbClr>
            </a:solid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kumimoji="1" lang="zh-CN" altLang="en-US" sz="1600" b="1">
              <a:solidFill>
                <a:srgbClr val="FFFFFF"/>
              </a:solidFill>
              <a:latin typeface="微软雅黑" panose="020B0503020204020204" charset="-122"/>
            </a:endParaRPr>
          </a:p>
        </p:txBody>
      </p:sp>
      <p:sp>
        <p:nvSpPr>
          <p:cNvPr id="17" name="文本框 16"/>
          <p:cNvSpPr txBox="1"/>
          <p:nvPr>
            <p:custDataLst>
              <p:tags r:id="rId3"/>
            </p:custDataLst>
          </p:nvPr>
        </p:nvSpPr>
        <p:spPr>
          <a:xfrm>
            <a:off x="7738745" y="1342390"/>
            <a:ext cx="4130040" cy="4880610"/>
          </a:xfrm>
          <a:prstGeom prst="rect">
            <a:avLst/>
          </a:prstGeom>
          <a:noFill/>
        </p:spPr>
        <p:txBody>
          <a:bodyPr wrap="square" lIns="101600" tIns="0" rIns="82550" bIns="0" rtlCol="0">
            <a:normAutofit/>
          </a:bodyPr>
          <a:lstStyle>
            <a:defPPr>
              <a:defRPr lang="zh-CN"/>
            </a:defPPr>
            <a:lvl1pPr fontAlgn="auto">
              <a:lnSpc>
                <a:spcPct val="130000"/>
              </a:lnSpc>
              <a:spcAft>
                <a:spcPts val="1000"/>
              </a:spcAft>
              <a:defRPr sz="1600" spc="150"/>
            </a:lvl1pPr>
          </a:lstStyle>
          <a:p>
            <a:pPr algn="l" fontAlgn="ctr">
              <a:spcBef>
                <a:spcPts val="1000"/>
              </a:spcBef>
              <a:spcAft>
                <a:spcPts val="0"/>
              </a:spcAft>
              <a:buClrTx/>
              <a:buSzTx/>
              <a:buFont typeface="Arial" panose="020B0604020202020204" pitchFamily="34" charset="0"/>
              <a:buNone/>
            </a:pPr>
            <a:r>
              <a:rPr lang="zh-CN" altLang="en-US" sz="1800" b="1" dirty="0">
                <a:solidFill>
                  <a:srgbClr val="000000">
                    <a:lumMod val="75000"/>
                    <a:lumOff val="25000"/>
                  </a:srgbClr>
                </a:solidFill>
                <a:uFillTx/>
                <a:latin typeface="Arial" panose="020B0604020202020204" pitchFamily="34" charset="0"/>
                <a:ea typeface="微软雅黑" panose="020B0503020204020204" charset="-122"/>
                <a:sym typeface="+mn-ea"/>
              </a:rPr>
              <a:t>消息接收与转发模块</a:t>
            </a:r>
            <a:r>
              <a:rPr lang="zh-CN" altLang="en-US" sz="1800" b="1" dirty="0">
                <a:solidFill>
                  <a:srgbClr val="000000">
                    <a:lumMod val="75000"/>
                    <a:lumOff val="25000"/>
                  </a:srgbClr>
                </a:solidFill>
                <a:uFillTx/>
                <a:latin typeface="Arial" panose="020B0604020202020204" pitchFamily="34" charset="0"/>
                <a:ea typeface="微软雅黑" panose="020B0503020204020204" charset="-122"/>
              </a:rPr>
              <a:t>：</a:t>
            </a:r>
            <a:endParaRPr lang="en-US" altLang="zh-CN" sz="1800" dirty="0">
              <a:solidFill>
                <a:srgbClr val="000000">
                  <a:lumMod val="75000"/>
                  <a:lumOff val="25000"/>
                </a:srgbClr>
              </a:solidFill>
              <a:uFillTx/>
              <a:latin typeface="Arial" panose="020B0604020202020204" pitchFamily="34" charset="0"/>
              <a:ea typeface="微软雅黑" panose="020B0503020204020204" charset="-122"/>
            </a:endParaRPr>
          </a:p>
          <a:p>
            <a:pPr indent="0" fontAlgn="ctr">
              <a:spcBef>
                <a:spcPts val="1000"/>
              </a:spcBef>
              <a:spcAft>
                <a:spcPts val="0"/>
              </a:spcAft>
              <a:buFont typeface="Arial" panose="020B0604020202020204" pitchFamily="34" charset="0"/>
              <a:buNone/>
            </a:pPr>
            <a:r>
              <a:rPr lang="en-US" dirty="0">
                <a:solidFill>
                  <a:srgbClr val="000000">
                    <a:lumMod val="75000"/>
                    <a:lumOff val="25000"/>
                  </a:srgbClr>
                </a:solidFill>
                <a:uFillTx/>
                <a:latin typeface="Arial" panose="020B0604020202020204" pitchFamily="34" charset="0"/>
                <a:ea typeface="微软雅黑" panose="020B0503020204020204" charset="-122"/>
              </a:rPr>
              <a:t>        各个模块的职能单一和专注，有Converger模块专门进行报价接收，并进行聚合缓存，有ServiceLogic模块专门进行数据的业务处理，同时有TcpClient专门负责与业务系统进行连接和转发数据，这样将业务模块的请求收敛为一个长</a:t>
            </a:r>
            <a:r>
              <a:rPr lang="zh-CN" altLang="en-US" dirty="0">
                <a:solidFill>
                  <a:srgbClr val="000000">
                    <a:lumMod val="75000"/>
                    <a:lumOff val="25000"/>
                  </a:srgbClr>
                </a:solidFill>
                <a:uFillTx/>
                <a:latin typeface="Arial" panose="020B0604020202020204" pitchFamily="34" charset="0"/>
                <a:ea typeface="微软雅黑" panose="020B0503020204020204" charset="-122"/>
              </a:rPr>
              <a:t>链接</a:t>
            </a:r>
            <a:r>
              <a:rPr lang="en-US" dirty="0">
                <a:solidFill>
                  <a:srgbClr val="000000">
                    <a:lumMod val="75000"/>
                    <a:lumOff val="25000"/>
                  </a:srgbClr>
                </a:solidFill>
                <a:uFillTx/>
                <a:latin typeface="Arial" panose="020B0604020202020204" pitchFamily="34" charset="0"/>
                <a:ea typeface="微软雅黑" panose="020B0503020204020204" charset="-122"/>
              </a:rPr>
              <a:t>上</a:t>
            </a:r>
            <a:r>
              <a:rPr lang="zh-CN" altLang="en-US" dirty="0">
                <a:solidFill>
                  <a:srgbClr val="000000">
                    <a:lumMod val="75000"/>
                    <a:lumOff val="25000"/>
                  </a:srgbClr>
                </a:solidFill>
                <a:uFillTx/>
                <a:latin typeface="Arial" panose="020B0604020202020204" pitchFamily="34" charset="0"/>
                <a:ea typeface="微软雅黑" panose="020B0503020204020204" charset="-122"/>
              </a:rPr>
              <a:t>，</a:t>
            </a:r>
            <a:r>
              <a:rPr lang="en-US" dirty="0">
                <a:solidFill>
                  <a:srgbClr val="000000">
                    <a:lumMod val="75000"/>
                    <a:lumOff val="25000"/>
                  </a:srgbClr>
                </a:solidFill>
                <a:uFillTx/>
                <a:latin typeface="Arial" panose="020B0604020202020204" pitchFamily="34" charset="0"/>
                <a:ea typeface="微软雅黑" panose="020B0503020204020204" charset="-122"/>
              </a:rPr>
              <a:t>更高效的处理数据。</a:t>
            </a:r>
          </a:p>
          <a:p>
            <a:pPr marL="285750" indent="-285750" fontAlgn="ctr">
              <a:spcBef>
                <a:spcPts val="1000"/>
              </a:spcBef>
              <a:spcAft>
                <a:spcPts val="0"/>
              </a:spcAft>
              <a:buFont typeface="Arial" panose="020B0604020202020204" pitchFamily="34" charset="0"/>
              <a:buChar char="•"/>
            </a:pPr>
            <a:endParaRPr lang="en-US" sz="12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20" name="文本框 19"/>
          <p:cNvSpPr txBox="1"/>
          <p:nvPr>
            <p:custDataLst>
              <p:tags r:id="rId4"/>
            </p:custDataLst>
          </p:nvPr>
        </p:nvSpPr>
        <p:spPr>
          <a:xfrm>
            <a:off x="263525" y="367665"/>
            <a:ext cx="3956050" cy="629920"/>
          </a:xfrm>
          <a:prstGeom prst="rect">
            <a:avLst/>
          </a:prstGeom>
          <a:noFill/>
        </p:spPr>
        <p:txBody>
          <a:bodyPr wrap="square" lIns="101600" tIns="38100" rIns="63500" bIns="38100" rtlCol="0">
            <a:normAutofit fontScale="90000"/>
          </a:bodyPr>
          <a:lstStyle/>
          <a:p>
            <a:r>
              <a:rPr lang="zh-CN" altLang="en-US" sz="3600" b="1" dirty="0">
                <a:solidFill>
                  <a:srgbClr val="000000">
                    <a:lumMod val="75000"/>
                    <a:lumOff val="25000"/>
                  </a:srgbClr>
                </a:solidFill>
                <a:uFillTx/>
                <a:latin typeface="Arial" panose="020B0604020202020204" pitchFamily="34" charset="0"/>
                <a:ea typeface="微软雅黑" panose="020B0503020204020204" charset="-122"/>
                <a:sym typeface="+mn-ea"/>
              </a:rPr>
              <a:t>消息接收与转发模块</a:t>
            </a:r>
            <a:endParaRPr lang="zh-CN" altLang="en-US" sz="3600" b="1" spc="300" dirty="0">
              <a:solidFill>
                <a:srgbClr val="000000">
                  <a:lumMod val="75000"/>
                  <a:lumOff val="25000"/>
                </a:srgbClr>
              </a:solidFill>
              <a:uFillTx/>
              <a:latin typeface="Arial" panose="020B0604020202020204" pitchFamily="34" charset="0"/>
              <a:ea typeface="微软雅黑" panose="020B0503020204020204" charset="-122"/>
            </a:endParaRPr>
          </a:p>
        </p:txBody>
      </p:sp>
      <p:pic>
        <p:nvPicPr>
          <p:cNvPr id="5" name="图片 4" descr="数据接收与转发"/>
          <p:cNvPicPr>
            <a:picLocks noChangeAspect="1"/>
          </p:cNvPicPr>
          <p:nvPr/>
        </p:nvPicPr>
        <p:blipFill>
          <a:blip r:embed="rId6"/>
          <a:stretch>
            <a:fillRect/>
          </a:stretch>
        </p:blipFill>
        <p:spPr>
          <a:xfrm>
            <a:off x="121920" y="1407795"/>
            <a:ext cx="7429500" cy="4860925"/>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custDataLst>
              <p:tags r:id="rId2"/>
            </p:custDataLst>
          </p:nvPr>
        </p:nvSpPr>
        <p:spPr>
          <a:xfrm>
            <a:off x="421640" y="1565910"/>
            <a:ext cx="5752465" cy="4997450"/>
          </a:xfrm>
          <a:prstGeom prst="rect">
            <a:avLst/>
          </a:prstGeom>
          <a:solidFill>
            <a:srgbClr val="FFFFFF"/>
          </a:solidFill>
          <a:ln w="28575">
            <a:solidFill>
              <a:srgbClr val="D6DCE4">
                <a:lumMod val="75000"/>
              </a:srgbClr>
            </a:solid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kumimoji="1" lang="zh-CN" altLang="en-US" sz="1600" b="1">
              <a:solidFill>
                <a:srgbClr val="FFFFFF"/>
              </a:solidFill>
              <a:latin typeface="微软雅黑" panose="020B0503020204020204" charset="-122"/>
            </a:endParaRPr>
          </a:p>
        </p:txBody>
      </p:sp>
      <p:sp>
        <p:nvSpPr>
          <p:cNvPr id="17" name="文本框 16"/>
          <p:cNvSpPr txBox="1"/>
          <p:nvPr>
            <p:custDataLst>
              <p:tags r:id="rId3"/>
            </p:custDataLst>
          </p:nvPr>
        </p:nvSpPr>
        <p:spPr>
          <a:xfrm>
            <a:off x="492760" y="1565910"/>
            <a:ext cx="5609590" cy="4880610"/>
          </a:xfrm>
          <a:prstGeom prst="rect">
            <a:avLst/>
          </a:prstGeom>
          <a:noFill/>
        </p:spPr>
        <p:txBody>
          <a:bodyPr wrap="square" lIns="101600" tIns="0" rIns="82550" bIns="0" rtlCol="0">
            <a:normAutofit/>
          </a:bodyPr>
          <a:lstStyle>
            <a:defPPr>
              <a:defRPr lang="zh-CN"/>
            </a:defPPr>
            <a:lvl1pPr fontAlgn="auto">
              <a:lnSpc>
                <a:spcPct val="130000"/>
              </a:lnSpc>
              <a:spcAft>
                <a:spcPts val="1000"/>
              </a:spcAft>
              <a:defRPr sz="1600" spc="150"/>
            </a:lvl1pPr>
          </a:lstStyle>
          <a:p>
            <a:pPr algn="l" fontAlgn="ctr">
              <a:spcBef>
                <a:spcPts val="1000"/>
              </a:spcBef>
              <a:spcAft>
                <a:spcPts val="0"/>
              </a:spcAft>
              <a:buClrTx/>
              <a:buSzTx/>
              <a:buFont typeface="Arial" panose="020B0604020202020204" pitchFamily="34" charset="0"/>
              <a:buNone/>
            </a:pPr>
            <a:r>
              <a:rPr lang="zh-CN" altLang="en-US" sz="1800" b="1" dirty="0">
                <a:solidFill>
                  <a:srgbClr val="000000">
                    <a:lumMod val="75000"/>
                    <a:lumOff val="25000"/>
                  </a:srgbClr>
                </a:solidFill>
                <a:uFillTx/>
                <a:latin typeface="Arial" panose="020B0604020202020204" pitchFamily="34" charset="0"/>
                <a:ea typeface="微软雅黑" panose="020B0503020204020204" charset="-122"/>
              </a:rPr>
              <a:t>推送管理模块(</a:t>
            </a:r>
            <a:r>
              <a:rPr lang="zh-CN" altLang="en-US" sz="1800" b="1" dirty="0">
                <a:solidFill>
                  <a:srgbClr val="000000">
                    <a:lumMod val="75000"/>
                    <a:lumOff val="25000"/>
                  </a:srgbClr>
                </a:solidFill>
                <a:uFillTx/>
                <a:latin typeface="Arial" panose="020B0604020202020204" pitchFamily="34" charset="0"/>
                <a:ea typeface="微软雅黑" panose="020B0503020204020204" charset="-122"/>
                <a:sym typeface="+mn-ea"/>
              </a:rPr>
              <a:t>PushManager</a:t>
            </a:r>
            <a:r>
              <a:rPr lang="zh-CN" altLang="en-US" sz="1800" b="1" dirty="0">
                <a:solidFill>
                  <a:srgbClr val="000000">
                    <a:lumMod val="75000"/>
                    <a:lumOff val="25000"/>
                  </a:srgbClr>
                </a:solidFill>
                <a:uFillTx/>
                <a:latin typeface="Arial" panose="020B0604020202020204" pitchFamily="34" charset="0"/>
                <a:ea typeface="微软雅黑" panose="020B0503020204020204" charset="-122"/>
              </a:rPr>
              <a:t>)：</a:t>
            </a:r>
            <a:endParaRPr lang="en-US" altLang="zh-CN" sz="1800" dirty="0">
              <a:solidFill>
                <a:srgbClr val="000000">
                  <a:lumMod val="75000"/>
                  <a:lumOff val="25000"/>
                </a:srgbClr>
              </a:solidFill>
              <a:uFillTx/>
              <a:latin typeface="Arial" panose="020B0604020202020204" pitchFamily="34" charset="0"/>
              <a:ea typeface="微软雅黑" panose="020B0503020204020204" charset="-122"/>
            </a:endParaRPr>
          </a:p>
          <a:p>
            <a:pPr indent="0" fontAlgn="ctr">
              <a:spcBef>
                <a:spcPts val="1000"/>
              </a:spcBef>
              <a:spcAft>
                <a:spcPts val="0"/>
              </a:spcAft>
              <a:buFont typeface="Arial" panose="020B0604020202020204" pitchFamily="34" charset="0"/>
              <a:buNone/>
            </a:pPr>
            <a:r>
              <a:rPr lang="en-US" dirty="0">
                <a:solidFill>
                  <a:srgbClr val="000000">
                    <a:lumMod val="75000"/>
                    <a:lumOff val="25000"/>
                  </a:srgbClr>
                </a:solidFill>
                <a:uFillTx/>
                <a:latin typeface="Arial" panose="020B0604020202020204" pitchFamily="34" charset="0"/>
                <a:ea typeface="微软雅黑" panose="020B0503020204020204" charset="-122"/>
              </a:rPr>
              <a:t>        </a:t>
            </a:r>
            <a:r>
              <a:rPr lang="en-US" dirty="0">
                <a:solidFill>
                  <a:srgbClr val="000000">
                    <a:lumMod val="75000"/>
                    <a:lumOff val="25000"/>
                  </a:srgbClr>
                </a:solidFill>
                <a:uFillTx/>
                <a:latin typeface="Arial" panose="020B0604020202020204" pitchFamily="34" charset="0"/>
                <a:ea typeface="微软雅黑" panose="020B0503020204020204" charset="-122"/>
                <a:sym typeface="+mn-ea"/>
              </a:rPr>
              <a:t>PushManager</a:t>
            </a:r>
            <a:r>
              <a:rPr lang="en-US" dirty="0">
                <a:solidFill>
                  <a:srgbClr val="000000">
                    <a:lumMod val="75000"/>
                    <a:lumOff val="25000"/>
                  </a:srgbClr>
                </a:solidFill>
                <a:uFillTx/>
                <a:latin typeface="Arial" panose="020B0604020202020204" pitchFamily="34" charset="0"/>
                <a:ea typeface="微软雅黑" panose="020B0503020204020204" charset="-122"/>
              </a:rPr>
              <a:t>主要职责是[管理用户订阅行情]</a:t>
            </a:r>
            <a:r>
              <a:rPr lang="zh-CN" altLang="en-US" dirty="0">
                <a:solidFill>
                  <a:srgbClr val="000000">
                    <a:lumMod val="75000"/>
                    <a:lumOff val="25000"/>
                  </a:srgbClr>
                </a:solidFill>
                <a:uFillTx/>
                <a:latin typeface="Arial" panose="020B0604020202020204" pitchFamily="34" charset="0"/>
                <a:ea typeface="微软雅黑" panose="020B0503020204020204" charset="-122"/>
              </a:rPr>
              <a:t>、</a:t>
            </a:r>
            <a:r>
              <a:rPr lang="en-US" dirty="0">
                <a:solidFill>
                  <a:srgbClr val="000000">
                    <a:lumMod val="75000"/>
                    <a:lumOff val="25000"/>
                  </a:srgbClr>
                </a:solidFill>
                <a:uFillTx/>
                <a:latin typeface="Arial" panose="020B0604020202020204" pitchFamily="34" charset="0"/>
                <a:ea typeface="微软雅黑" panose="020B0503020204020204" charset="-122"/>
              </a:rPr>
              <a:t>[推送行情数据]。负责和REST</a:t>
            </a:r>
            <a:r>
              <a:rPr lang="zh-CN" altLang="en-US" dirty="0">
                <a:solidFill>
                  <a:srgbClr val="000000">
                    <a:lumMod val="75000"/>
                    <a:lumOff val="25000"/>
                  </a:srgbClr>
                </a:solidFill>
                <a:uFillTx/>
                <a:latin typeface="Arial" panose="020B0604020202020204" pitchFamily="34" charset="0"/>
                <a:ea typeface="微软雅黑" panose="020B0503020204020204" charset="-122"/>
              </a:rPr>
              <a:t>网关</a:t>
            </a:r>
            <a:r>
              <a:rPr lang="en-US" dirty="0">
                <a:solidFill>
                  <a:srgbClr val="000000">
                    <a:lumMod val="75000"/>
                    <a:lumOff val="25000"/>
                  </a:srgbClr>
                </a:solidFill>
                <a:uFillTx/>
                <a:latin typeface="Arial" panose="020B0604020202020204" pitchFamily="34" charset="0"/>
                <a:ea typeface="微软雅黑" panose="020B0503020204020204" charset="-122"/>
              </a:rPr>
              <a:t>通信，管理用户的订阅请求，同时将用户和</a:t>
            </a:r>
            <a:r>
              <a:rPr lang="zh-CN" altLang="en-US" dirty="0">
                <a:solidFill>
                  <a:srgbClr val="000000">
                    <a:lumMod val="75000"/>
                    <a:lumOff val="25000"/>
                  </a:srgbClr>
                </a:solidFill>
                <a:uFillTx/>
                <a:latin typeface="Arial" panose="020B0604020202020204" pitchFamily="34" charset="0"/>
                <a:ea typeface="微软雅黑" panose="020B0503020204020204" charset="-122"/>
              </a:rPr>
              <a:t>行情数据</a:t>
            </a:r>
            <a:r>
              <a:rPr lang="en-US" dirty="0">
                <a:solidFill>
                  <a:srgbClr val="000000">
                    <a:lumMod val="75000"/>
                    <a:lumOff val="25000"/>
                  </a:srgbClr>
                </a:solidFill>
                <a:uFillTx/>
                <a:latin typeface="Arial" panose="020B0604020202020204" pitchFamily="34" charset="0"/>
                <a:ea typeface="微软雅黑" panose="020B0503020204020204" charset="-122"/>
              </a:rPr>
              <a:t>进行映射，</a:t>
            </a:r>
            <a:r>
              <a:rPr lang="zh-CN" altLang="en-US" dirty="0">
                <a:solidFill>
                  <a:srgbClr val="000000">
                    <a:lumMod val="75000"/>
                    <a:lumOff val="25000"/>
                  </a:srgbClr>
                </a:solidFill>
                <a:uFillTx/>
                <a:latin typeface="Arial" panose="020B0604020202020204" pitchFamily="34" charset="0"/>
                <a:ea typeface="微软雅黑" panose="020B0503020204020204" charset="-122"/>
              </a:rPr>
              <a:t>根据用户订阅情况</a:t>
            </a:r>
            <a:r>
              <a:rPr lang="en-US" dirty="0">
                <a:solidFill>
                  <a:srgbClr val="000000">
                    <a:lumMod val="75000"/>
                    <a:lumOff val="25000"/>
                  </a:srgbClr>
                </a:solidFill>
                <a:uFillTx/>
                <a:latin typeface="Arial" panose="020B0604020202020204" pitchFamily="34" charset="0"/>
                <a:ea typeface="微软雅黑" panose="020B0503020204020204" charset="-122"/>
              </a:rPr>
              <a:t>，</a:t>
            </a:r>
            <a:r>
              <a:rPr lang="zh-CN" altLang="en-US" dirty="0">
                <a:solidFill>
                  <a:srgbClr val="000000">
                    <a:lumMod val="75000"/>
                    <a:lumOff val="25000"/>
                  </a:srgbClr>
                </a:solidFill>
                <a:uFillTx/>
                <a:latin typeface="Arial" panose="020B0604020202020204" pitchFamily="34" charset="0"/>
                <a:ea typeface="微软雅黑" panose="020B0503020204020204" charset="-122"/>
              </a:rPr>
              <a:t>将行情</a:t>
            </a:r>
            <a:r>
              <a:rPr lang="en-US" dirty="0">
                <a:solidFill>
                  <a:srgbClr val="000000">
                    <a:lumMod val="75000"/>
                    <a:lumOff val="25000"/>
                  </a:srgbClr>
                </a:solidFill>
                <a:uFillTx/>
                <a:latin typeface="Arial" panose="020B0604020202020204" pitchFamily="34" charset="0"/>
                <a:ea typeface="微软雅黑" panose="020B0503020204020204" charset="-122"/>
              </a:rPr>
              <a:t>由</a:t>
            </a:r>
            <a:r>
              <a:rPr lang="zh-CN" altLang="en-US" dirty="0">
                <a:solidFill>
                  <a:srgbClr val="000000">
                    <a:lumMod val="75000"/>
                    <a:lumOff val="25000"/>
                  </a:srgbClr>
                </a:solidFill>
                <a:uFillTx/>
                <a:latin typeface="Arial" panose="020B0604020202020204" pitchFamily="34" charset="0"/>
                <a:ea typeface="微软雅黑" panose="020B0503020204020204" charset="-122"/>
              </a:rPr>
              <a:t>推送网关推送给统一终端</a:t>
            </a:r>
            <a:r>
              <a:rPr lang="en-US" dirty="0">
                <a:solidFill>
                  <a:srgbClr val="000000">
                    <a:lumMod val="75000"/>
                    <a:lumOff val="25000"/>
                  </a:srgbClr>
                </a:solidFill>
                <a:uFillTx/>
                <a:latin typeface="Arial" panose="020B0604020202020204" pitchFamily="34" charset="0"/>
                <a:ea typeface="微软雅黑" panose="020B0503020204020204" charset="-122"/>
              </a:rPr>
              <a:t>。</a:t>
            </a:r>
          </a:p>
          <a:p>
            <a:pPr marL="285750" indent="-285750" fontAlgn="ctr">
              <a:spcBef>
                <a:spcPts val="1000"/>
              </a:spcBef>
              <a:spcAft>
                <a:spcPts val="0"/>
              </a:spcAft>
              <a:buFont typeface="Arial" panose="020B0604020202020204" pitchFamily="34" charset="0"/>
              <a:buChar char="•"/>
            </a:pPr>
            <a:r>
              <a:rPr lang="en-US" sz="1200" dirty="0">
                <a:solidFill>
                  <a:srgbClr val="000000">
                    <a:lumMod val="75000"/>
                    <a:lumOff val="25000"/>
                  </a:srgbClr>
                </a:solidFill>
                <a:uFillTx/>
                <a:latin typeface="Arial" panose="020B0604020202020204" pitchFamily="34" charset="0"/>
                <a:ea typeface="微软雅黑" panose="020B0503020204020204" charset="-122"/>
              </a:rPr>
              <a:t>对于同一个用户</a:t>
            </a:r>
            <a:r>
              <a:rPr lang="zh-CN" altLang="en-US" sz="1200" dirty="0">
                <a:solidFill>
                  <a:srgbClr val="000000">
                    <a:lumMod val="75000"/>
                    <a:lumOff val="25000"/>
                  </a:srgbClr>
                </a:solidFill>
                <a:uFillTx/>
                <a:latin typeface="Arial" panose="020B0604020202020204" pitchFamily="34" charset="0"/>
                <a:ea typeface="微软雅黑" panose="020B0503020204020204" charset="-122"/>
              </a:rPr>
              <a:t>的</a:t>
            </a:r>
            <a:r>
              <a:rPr lang="en-US" sz="1200" dirty="0">
                <a:solidFill>
                  <a:srgbClr val="000000">
                    <a:lumMod val="75000"/>
                    <a:lumOff val="25000"/>
                  </a:srgbClr>
                </a:solidFill>
                <a:uFillTx/>
                <a:latin typeface="Arial" panose="020B0604020202020204" pitchFamily="34" charset="0"/>
                <a:ea typeface="微软雅黑" panose="020B0503020204020204" charset="-122"/>
              </a:rPr>
              <a:t>推送数据，进行合并，更高效的进行推送。</a:t>
            </a:r>
          </a:p>
          <a:p>
            <a:pPr marL="285750" indent="-285750" fontAlgn="ctr">
              <a:spcBef>
                <a:spcPts val="1000"/>
              </a:spcBef>
              <a:spcAft>
                <a:spcPts val="0"/>
              </a:spcAft>
              <a:buFont typeface="Arial" panose="020B0604020202020204" pitchFamily="34" charset="0"/>
              <a:buChar char="•"/>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可单独部署进程，也可集成入报价行情进程。</a:t>
            </a:r>
          </a:p>
          <a:p>
            <a:pPr marL="285750" indent="-285750" fontAlgn="ctr">
              <a:spcBef>
                <a:spcPts val="1000"/>
              </a:spcBef>
              <a:spcAft>
                <a:spcPts val="0"/>
              </a:spcAft>
              <a:buFont typeface="Arial" panose="020B0604020202020204" pitchFamily="34" charset="0"/>
              <a:buChar char="•"/>
            </a:pPr>
            <a:r>
              <a:rPr lang="en-US" sz="1200" dirty="0">
                <a:solidFill>
                  <a:srgbClr val="000000">
                    <a:lumMod val="75000"/>
                    <a:lumOff val="25000"/>
                  </a:srgbClr>
                </a:solidFill>
                <a:uFillTx/>
                <a:latin typeface="Arial" panose="020B0604020202020204" pitchFamily="34" charset="0"/>
                <a:ea typeface="微软雅黑" panose="020B0503020204020204" charset="-122"/>
              </a:rPr>
              <a:t>PushManager</a:t>
            </a:r>
            <a:r>
              <a:rPr lang="zh-CN" altLang="en-US" sz="1200" dirty="0">
                <a:solidFill>
                  <a:srgbClr val="000000">
                    <a:lumMod val="75000"/>
                    <a:lumOff val="25000"/>
                  </a:srgbClr>
                </a:solidFill>
                <a:uFillTx/>
                <a:latin typeface="Arial" panose="020B0604020202020204" pitchFamily="34" charset="0"/>
                <a:ea typeface="微软雅黑" panose="020B0503020204020204" charset="-122"/>
              </a:rPr>
              <a:t>间能够互相通信，同步订阅信息</a:t>
            </a:r>
          </a:p>
          <a:p>
            <a:pPr marL="285750" indent="-285750" fontAlgn="ctr">
              <a:spcBef>
                <a:spcPts val="1000"/>
              </a:spcBef>
              <a:spcAft>
                <a:spcPts val="0"/>
              </a:spcAft>
              <a:buFont typeface="Arial" panose="020B0604020202020204" pitchFamily="34" charset="0"/>
              <a:buChar char="•"/>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订阅信息需要持久化</a:t>
            </a:r>
            <a:endParaRPr lang="en-US" sz="1200" dirty="0">
              <a:solidFill>
                <a:srgbClr val="000000">
                  <a:lumMod val="75000"/>
                  <a:lumOff val="25000"/>
                </a:srgbClr>
              </a:solidFill>
              <a:uFillTx/>
              <a:latin typeface="Arial" panose="020B0604020202020204" pitchFamily="34" charset="0"/>
              <a:ea typeface="微软雅黑" panose="020B0503020204020204" charset="-122"/>
            </a:endParaRPr>
          </a:p>
          <a:p>
            <a:pPr marL="285750" indent="-285750" fontAlgn="ctr">
              <a:spcBef>
                <a:spcPts val="1000"/>
              </a:spcBef>
              <a:spcAft>
                <a:spcPts val="0"/>
              </a:spcAft>
              <a:buFont typeface="Arial" panose="020B0604020202020204" pitchFamily="34" charset="0"/>
              <a:buChar char="•"/>
            </a:pPr>
            <a:endParaRPr lang="en-US" sz="12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20" name="文本框 19"/>
          <p:cNvSpPr txBox="1"/>
          <p:nvPr>
            <p:custDataLst>
              <p:tags r:id="rId4"/>
            </p:custDataLst>
          </p:nvPr>
        </p:nvSpPr>
        <p:spPr>
          <a:xfrm>
            <a:off x="669882" y="601008"/>
            <a:ext cx="7099300" cy="629920"/>
          </a:xfrm>
          <a:prstGeom prst="rect">
            <a:avLst/>
          </a:prstGeom>
          <a:noFill/>
        </p:spPr>
        <p:txBody>
          <a:bodyPr wrap="square" lIns="101600" tIns="38100" rIns="63500" bIns="38100" rtlCol="0">
            <a:normAutofit fontScale="97500"/>
          </a:bodyPr>
          <a:lstStyle/>
          <a:p>
            <a:r>
              <a:rPr lang="zh-CN" altLang="en-US" sz="3600">
                <a:sym typeface="+mn-ea"/>
              </a:rPr>
              <a:t>推送管理</a:t>
            </a:r>
            <a:endParaRPr lang="zh-CN" altLang="en-US" sz="3600" b="1" spc="300" dirty="0">
              <a:solidFill>
                <a:srgbClr val="000000">
                  <a:lumMod val="75000"/>
                  <a:lumOff val="25000"/>
                </a:srgbClr>
              </a:solidFill>
              <a:uFillTx/>
              <a:latin typeface="Arial" panose="020B0604020202020204" pitchFamily="34" charset="0"/>
              <a:ea typeface="微软雅黑" panose="020B0503020204020204" charset="-122"/>
            </a:endParaRPr>
          </a:p>
        </p:txBody>
      </p:sp>
      <p:grpSp>
        <p:nvGrpSpPr>
          <p:cNvPr id="24" name="组合 23"/>
          <p:cNvGrpSpPr>
            <a:grpSpLocks noChangeAspect="1"/>
          </p:cNvGrpSpPr>
          <p:nvPr>
            <p:custDataLst>
              <p:tags r:id="rId5"/>
            </p:custDataLst>
          </p:nvPr>
        </p:nvGrpSpPr>
        <p:grpSpPr>
          <a:xfrm>
            <a:off x="10881641" y="654498"/>
            <a:ext cx="615989" cy="537514"/>
            <a:chOff x="3213087" y="1347855"/>
            <a:chExt cx="723913" cy="631688"/>
          </a:xfrm>
          <a:solidFill>
            <a:srgbClr val="D6DCE4">
              <a:alpha val="50000"/>
            </a:srgbClr>
          </a:solidFill>
        </p:grpSpPr>
        <p:sp>
          <p:nvSpPr>
            <p:cNvPr id="25" name="任意多边形: 形状 24"/>
            <p:cNvSpPr>
              <a:spLocks noChangeAspect="1"/>
            </p:cNvSpPr>
            <p:nvPr>
              <p:custDataLst>
                <p:tags r:id="rId6"/>
              </p:custDataLst>
            </p:nvPr>
          </p:nvSpPr>
          <p:spPr>
            <a:xfrm>
              <a:off x="3213087" y="1347855"/>
              <a:ext cx="311295" cy="631688"/>
            </a:xfrm>
            <a:custGeom>
              <a:avLst/>
              <a:gdLst>
                <a:gd name="connsiteX0" fmla="*/ 0 w 311295"/>
                <a:gd name="connsiteY0" fmla="*/ 0 h 631688"/>
                <a:gd name="connsiteX1" fmla="*/ 311295 w 311295"/>
                <a:gd name="connsiteY1" fmla="*/ 0 h 631688"/>
                <a:gd name="connsiteX2" fmla="*/ 311295 w 311295"/>
                <a:gd name="connsiteY2" fmla="*/ 278573 h 631688"/>
                <a:gd name="connsiteX3" fmla="*/ 92015 w 311295"/>
                <a:gd name="connsiteY3" fmla="*/ 631688 h 631688"/>
                <a:gd name="connsiteX4" fmla="*/ 80962 w 311295"/>
                <a:gd name="connsiteY4" fmla="*/ 613739 h 631688"/>
                <a:gd name="connsiteX5" fmla="*/ 33054 w 311295"/>
                <a:gd name="connsiteY5" fmla="*/ 568483 h 631688"/>
                <a:gd name="connsiteX6" fmla="*/ 20355 w 311295"/>
                <a:gd name="connsiteY6" fmla="*/ 561364 h 631688"/>
                <a:gd name="connsiteX7" fmla="*/ 150652 w 311295"/>
                <a:gd name="connsiteY7" fmla="*/ 311295 h 631688"/>
                <a:gd name="connsiteX8" fmla="*/ 0 w 311295"/>
                <a:gd name="connsiteY8" fmla="*/ 311295 h 6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295" h="631688">
                  <a:moveTo>
                    <a:pt x="0" y="0"/>
                  </a:moveTo>
                  <a:lnTo>
                    <a:pt x="311295" y="0"/>
                  </a:lnTo>
                  <a:lnTo>
                    <a:pt x="311295" y="278573"/>
                  </a:lnTo>
                  <a:cubicBezTo>
                    <a:pt x="300365" y="511936"/>
                    <a:pt x="92393" y="629207"/>
                    <a:pt x="92015" y="631688"/>
                  </a:cubicBezTo>
                  <a:lnTo>
                    <a:pt x="80962" y="613739"/>
                  </a:lnTo>
                  <a:cubicBezTo>
                    <a:pt x="67726" y="597568"/>
                    <a:pt x="51617" y="582153"/>
                    <a:pt x="33054" y="568483"/>
                  </a:cubicBezTo>
                  <a:lnTo>
                    <a:pt x="20355" y="561364"/>
                  </a:lnTo>
                  <a:cubicBezTo>
                    <a:pt x="21645" y="561467"/>
                    <a:pt x="135315" y="475631"/>
                    <a:pt x="150652" y="311295"/>
                  </a:cubicBezTo>
                  <a:lnTo>
                    <a:pt x="0" y="311295"/>
                  </a:lnTo>
                  <a:close/>
                </a:path>
              </a:pathLst>
            </a:custGeom>
            <a:grpFill/>
            <a:ln>
              <a:noFill/>
            </a:ln>
          </p:spPr>
          <p:style>
            <a:lnRef idx="2">
              <a:srgbClr val="D6DCE4">
                <a:shade val="50000"/>
              </a:srgbClr>
            </a:lnRef>
            <a:fillRef idx="1">
              <a:srgbClr val="D6DCE4"/>
            </a:fillRef>
            <a:effectRef idx="0">
              <a:srgbClr val="D6DCE4"/>
            </a:effectRef>
            <a:fontRef idx="minor">
              <a:srgbClr val="FFFFFF"/>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ea"/>
              </a:endParaRPr>
            </a:p>
          </p:txBody>
        </p:sp>
        <p:sp>
          <p:nvSpPr>
            <p:cNvPr id="26" name="任意多边形: 形状 25"/>
            <p:cNvSpPr>
              <a:spLocks noChangeAspect="1"/>
            </p:cNvSpPr>
            <p:nvPr>
              <p:custDataLst>
                <p:tags r:id="rId7"/>
              </p:custDataLst>
            </p:nvPr>
          </p:nvSpPr>
          <p:spPr>
            <a:xfrm>
              <a:off x="3625705" y="1347855"/>
              <a:ext cx="311295" cy="631688"/>
            </a:xfrm>
            <a:custGeom>
              <a:avLst/>
              <a:gdLst>
                <a:gd name="connsiteX0" fmla="*/ 0 w 311295"/>
                <a:gd name="connsiteY0" fmla="*/ 0 h 631688"/>
                <a:gd name="connsiteX1" fmla="*/ 311295 w 311295"/>
                <a:gd name="connsiteY1" fmla="*/ 0 h 631688"/>
                <a:gd name="connsiteX2" fmla="*/ 311295 w 311295"/>
                <a:gd name="connsiteY2" fmla="*/ 278573 h 631688"/>
                <a:gd name="connsiteX3" fmla="*/ 92015 w 311295"/>
                <a:gd name="connsiteY3" fmla="*/ 631688 h 631688"/>
                <a:gd name="connsiteX4" fmla="*/ 80961 w 311295"/>
                <a:gd name="connsiteY4" fmla="*/ 613739 h 631688"/>
                <a:gd name="connsiteX5" fmla="*/ 33054 w 311295"/>
                <a:gd name="connsiteY5" fmla="*/ 568483 h 631688"/>
                <a:gd name="connsiteX6" fmla="*/ 20355 w 311295"/>
                <a:gd name="connsiteY6" fmla="*/ 561364 h 631688"/>
                <a:gd name="connsiteX7" fmla="*/ 150652 w 311295"/>
                <a:gd name="connsiteY7" fmla="*/ 311295 h 631688"/>
                <a:gd name="connsiteX8" fmla="*/ 0 w 311295"/>
                <a:gd name="connsiteY8" fmla="*/ 311295 h 6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295" h="631688">
                  <a:moveTo>
                    <a:pt x="0" y="0"/>
                  </a:moveTo>
                  <a:lnTo>
                    <a:pt x="311295" y="0"/>
                  </a:lnTo>
                  <a:lnTo>
                    <a:pt x="311295" y="278573"/>
                  </a:lnTo>
                  <a:cubicBezTo>
                    <a:pt x="300365" y="511936"/>
                    <a:pt x="92393" y="629207"/>
                    <a:pt x="92015" y="631688"/>
                  </a:cubicBezTo>
                  <a:lnTo>
                    <a:pt x="80961" y="613739"/>
                  </a:lnTo>
                  <a:cubicBezTo>
                    <a:pt x="67726" y="597568"/>
                    <a:pt x="51617" y="582153"/>
                    <a:pt x="33054" y="568483"/>
                  </a:cubicBezTo>
                  <a:lnTo>
                    <a:pt x="20355" y="561364"/>
                  </a:lnTo>
                  <a:cubicBezTo>
                    <a:pt x="21645" y="561467"/>
                    <a:pt x="135315" y="475631"/>
                    <a:pt x="150652" y="311295"/>
                  </a:cubicBezTo>
                  <a:lnTo>
                    <a:pt x="0" y="311295"/>
                  </a:lnTo>
                  <a:close/>
                </a:path>
              </a:pathLst>
            </a:custGeom>
            <a:grpFill/>
            <a:ln>
              <a:noFill/>
            </a:ln>
          </p:spPr>
          <p:style>
            <a:lnRef idx="2">
              <a:srgbClr val="D6DCE4">
                <a:shade val="50000"/>
              </a:srgbClr>
            </a:lnRef>
            <a:fillRef idx="1">
              <a:srgbClr val="D6DCE4"/>
            </a:fillRef>
            <a:effectRef idx="0">
              <a:srgbClr val="D6DCE4"/>
            </a:effectRef>
            <a:fontRef idx="minor">
              <a:srgbClr val="FFFFFF"/>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ea"/>
              </a:endParaRPr>
            </a:p>
          </p:txBody>
        </p:sp>
      </p:grpSp>
      <p:pic>
        <p:nvPicPr>
          <p:cNvPr id="3" name="图片 2" descr="Push Manager"/>
          <p:cNvPicPr>
            <a:picLocks noChangeAspect="1"/>
          </p:cNvPicPr>
          <p:nvPr/>
        </p:nvPicPr>
        <p:blipFill>
          <a:blip r:embed="rId9"/>
          <a:stretch>
            <a:fillRect/>
          </a:stretch>
        </p:blipFill>
        <p:spPr>
          <a:xfrm>
            <a:off x="6880860" y="1454150"/>
            <a:ext cx="4077335" cy="4992370"/>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custDataLst>
              <p:tags r:id="rId2"/>
            </p:custDataLst>
          </p:nvPr>
        </p:nvSpPr>
        <p:spPr>
          <a:xfrm>
            <a:off x="7435215" y="1434465"/>
            <a:ext cx="4518660" cy="5146040"/>
          </a:xfrm>
          <a:prstGeom prst="rect">
            <a:avLst/>
          </a:prstGeom>
          <a:solidFill>
            <a:srgbClr val="FFFFFF"/>
          </a:solidFill>
          <a:ln w="28575">
            <a:solidFill>
              <a:srgbClr val="D6DCE4">
                <a:lumMod val="75000"/>
              </a:srgbClr>
            </a:solid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kumimoji="1" lang="zh-CN" altLang="en-US" sz="1600" b="1">
              <a:solidFill>
                <a:srgbClr val="FFFFFF"/>
              </a:solidFill>
              <a:latin typeface="微软雅黑" panose="020B0503020204020204" charset="-122"/>
            </a:endParaRPr>
          </a:p>
        </p:txBody>
      </p:sp>
      <p:sp>
        <p:nvSpPr>
          <p:cNvPr id="17" name="文本框 16"/>
          <p:cNvSpPr txBox="1"/>
          <p:nvPr>
            <p:custDataLst>
              <p:tags r:id="rId3"/>
            </p:custDataLst>
          </p:nvPr>
        </p:nvSpPr>
        <p:spPr>
          <a:xfrm>
            <a:off x="7532370" y="1434465"/>
            <a:ext cx="4359910" cy="5146040"/>
          </a:xfrm>
          <a:prstGeom prst="rect">
            <a:avLst/>
          </a:prstGeom>
          <a:noFill/>
        </p:spPr>
        <p:txBody>
          <a:bodyPr wrap="square" lIns="101600" tIns="0" rIns="82550" bIns="0" rtlCol="0">
            <a:normAutofit/>
          </a:bodyPr>
          <a:lstStyle>
            <a:defPPr>
              <a:defRPr lang="zh-CN"/>
            </a:defPPr>
            <a:lvl1pPr fontAlgn="auto">
              <a:lnSpc>
                <a:spcPct val="130000"/>
              </a:lnSpc>
              <a:spcAft>
                <a:spcPts val="1000"/>
              </a:spcAft>
              <a:defRPr sz="1600" spc="150"/>
            </a:lvl1pPr>
          </a:lstStyle>
          <a:p>
            <a:pPr algn="l" fontAlgn="ctr">
              <a:spcBef>
                <a:spcPts val="1000"/>
              </a:spcBef>
              <a:spcAft>
                <a:spcPts val="0"/>
              </a:spcAft>
              <a:buClrTx/>
              <a:buSzTx/>
              <a:buFont typeface="Arial" panose="020B0604020202020204" pitchFamily="34" charset="0"/>
              <a:buNone/>
            </a:pPr>
            <a:r>
              <a:rPr lang="zh-CN" altLang="en-US" sz="1800" b="1" dirty="0">
                <a:solidFill>
                  <a:srgbClr val="000000">
                    <a:lumMod val="75000"/>
                    <a:lumOff val="25000"/>
                  </a:srgbClr>
                </a:solidFill>
                <a:uFillTx/>
                <a:latin typeface="Arial" panose="020B0604020202020204" pitchFamily="34" charset="0"/>
                <a:ea typeface="微软雅黑" panose="020B0503020204020204" charset="-122"/>
                <a:sym typeface="+mn-ea"/>
              </a:rPr>
              <a:t>行情计算组件</a:t>
            </a:r>
            <a:r>
              <a:rPr lang="zh-CN" altLang="en-US" sz="1800" b="1" dirty="0">
                <a:solidFill>
                  <a:srgbClr val="000000">
                    <a:lumMod val="75000"/>
                    <a:lumOff val="25000"/>
                  </a:srgbClr>
                </a:solidFill>
                <a:uFillTx/>
                <a:latin typeface="Arial" panose="020B0604020202020204" pitchFamily="34" charset="0"/>
                <a:ea typeface="微软雅黑" panose="020B0503020204020204" charset="-122"/>
              </a:rPr>
              <a:t>：</a:t>
            </a:r>
            <a:endParaRPr lang="en-US" altLang="zh-CN" sz="1800" dirty="0">
              <a:solidFill>
                <a:srgbClr val="000000">
                  <a:lumMod val="75000"/>
                  <a:lumOff val="25000"/>
                </a:srgbClr>
              </a:solidFill>
              <a:uFillTx/>
              <a:latin typeface="Arial" panose="020B0604020202020204" pitchFamily="34" charset="0"/>
              <a:ea typeface="微软雅黑" panose="020B0503020204020204" charset="-122"/>
            </a:endParaRPr>
          </a:p>
          <a:p>
            <a:pPr marL="285750" indent="-285750" fontAlgn="ctr">
              <a:spcBef>
                <a:spcPts val="1000"/>
              </a:spcBef>
              <a:spcAft>
                <a:spcPts val="0"/>
              </a:spcAft>
              <a:buFont typeface="Arial" panose="020B0604020202020204" pitchFamily="34" charset="0"/>
              <a:buChar char="•"/>
            </a:pPr>
            <a:r>
              <a:rPr lang="zh-CN" altLang="en-US" dirty="0">
                <a:solidFill>
                  <a:srgbClr val="000000">
                    <a:lumMod val="75000"/>
                    <a:lumOff val="25000"/>
                  </a:srgbClr>
                </a:solidFill>
                <a:uFillTx/>
                <a:latin typeface="Arial" panose="020B0604020202020204" pitchFamily="34" charset="0"/>
                <a:ea typeface="微软雅黑" panose="020B0503020204020204" charset="-122"/>
              </a:rPr>
              <a:t>计算组件只负责行情的计算。</a:t>
            </a:r>
            <a:endParaRPr lang="zh-CN" altLang="en-US" sz="1600" dirty="0">
              <a:solidFill>
                <a:srgbClr val="000000">
                  <a:lumMod val="75000"/>
                  <a:lumOff val="25000"/>
                </a:srgbClr>
              </a:solidFill>
              <a:uFillTx/>
              <a:latin typeface="Arial" panose="020B0604020202020204" pitchFamily="34" charset="0"/>
              <a:ea typeface="微软雅黑" panose="020B0503020204020204" charset="-122"/>
            </a:endParaRPr>
          </a:p>
          <a:p>
            <a:pPr lvl="1" indent="0" fontAlgn="ctr">
              <a:spcBef>
                <a:spcPts val="1000"/>
              </a:spcBef>
              <a:spcAft>
                <a:spcPts val="0"/>
              </a:spcAft>
              <a:buFont typeface="Arial" panose="020B0604020202020204" pitchFamily="34" charset="0"/>
              <a:buNone/>
            </a:pPr>
            <a:r>
              <a:rPr lang="en-US" altLang="zh-CN" sz="1800" dirty="0">
                <a:solidFill>
                  <a:srgbClr val="000000">
                    <a:lumMod val="75000"/>
                    <a:lumOff val="25000"/>
                  </a:srgbClr>
                </a:solidFill>
                <a:uFillTx/>
                <a:latin typeface="Arial" panose="020B0604020202020204" pitchFamily="34" charset="0"/>
                <a:ea typeface="微软雅黑" panose="020B0503020204020204" charset="-122"/>
              </a:rPr>
              <a:t>1. </a:t>
            </a:r>
            <a:r>
              <a:rPr lang="zh-CN" altLang="en-US" sz="1600" spc="150" dirty="0">
                <a:solidFill>
                  <a:srgbClr val="000000">
                    <a:lumMod val="75000"/>
                    <a:lumOff val="25000"/>
                  </a:srgbClr>
                </a:solidFill>
                <a:uFillTx/>
                <a:latin typeface="Arial" panose="020B0604020202020204" pitchFamily="34" charset="0"/>
                <a:ea typeface="微软雅黑" panose="020B0503020204020204" charset="-122"/>
              </a:rPr>
              <a:t>基于报价进行行情排序计算。</a:t>
            </a:r>
          </a:p>
          <a:p>
            <a:pPr lvl="1" indent="0" fontAlgn="ctr">
              <a:spcBef>
                <a:spcPts val="1000"/>
              </a:spcBef>
              <a:spcAft>
                <a:spcPts val="0"/>
              </a:spcAft>
              <a:buFont typeface="Arial" panose="020B0604020202020204" pitchFamily="34" charset="0"/>
              <a:buNone/>
            </a:pPr>
            <a:r>
              <a:rPr lang="zh-CN" altLang="en-US" sz="1600" spc="150" dirty="0">
                <a:solidFill>
                  <a:srgbClr val="000000">
                    <a:lumMod val="75000"/>
                    <a:lumOff val="25000"/>
                  </a:srgbClr>
                </a:solidFill>
                <a:uFillTx/>
                <a:latin typeface="Arial" panose="020B0604020202020204" pitchFamily="34" charset="0"/>
                <a:ea typeface="微软雅黑" panose="020B0503020204020204" charset="-122"/>
              </a:rPr>
              <a:t>2. 基于行情进行行情合并计算。</a:t>
            </a:r>
          </a:p>
          <a:p>
            <a:pPr lvl="1" indent="0" fontAlgn="ctr">
              <a:spcBef>
                <a:spcPts val="1000"/>
              </a:spcBef>
              <a:spcAft>
                <a:spcPts val="0"/>
              </a:spcAft>
              <a:buFont typeface="Arial" panose="020B0604020202020204" pitchFamily="34" charset="0"/>
              <a:buNone/>
            </a:pPr>
            <a:r>
              <a:rPr lang="zh-CN" altLang="en-US" sz="1600" spc="150" dirty="0">
                <a:solidFill>
                  <a:srgbClr val="000000">
                    <a:lumMod val="75000"/>
                    <a:lumOff val="25000"/>
                  </a:srgbClr>
                </a:solidFill>
                <a:uFillTx/>
                <a:latin typeface="Arial" panose="020B0604020202020204" pitchFamily="34" charset="0"/>
                <a:ea typeface="微软雅黑" panose="020B0503020204020204" charset="-122"/>
              </a:rPr>
              <a:t>3. 行情涨跌、公私有行情拼装等逻辑。</a:t>
            </a:r>
          </a:p>
          <a:p>
            <a:pPr lvl="1" indent="0" fontAlgn="ctr">
              <a:spcBef>
                <a:spcPts val="1000"/>
              </a:spcBef>
              <a:spcAft>
                <a:spcPts val="0"/>
              </a:spcAft>
              <a:buFont typeface="Arial" panose="020B0604020202020204" pitchFamily="34" charset="0"/>
              <a:buNone/>
            </a:pPr>
            <a:r>
              <a:rPr lang="zh-CN" altLang="en-US" sz="1600" spc="150" dirty="0">
                <a:solidFill>
                  <a:srgbClr val="000000">
                    <a:lumMod val="75000"/>
                    <a:lumOff val="25000"/>
                  </a:srgbClr>
                </a:solidFill>
                <a:uFillTx/>
                <a:latin typeface="Arial" panose="020B0604020202020204" pitchFamily="34" charset="0"/>
                <a:ea typeface="微软雅黑" panose="020B0503020204020204" charset="-122"/>
              </a:rPr>
              <a:t>4. 从报价簿中取出行情，下发给下游。</a:t>
            </a:r>
          </a:p>
          <a:p>
            <a:pPr marL="285750" indent="-285750" fontAlgn="ctr">
              <a:spcBef>
                <a:spcPts val="1000"/>
              </a:spcBef>
              <a:spcAft>
                <a:spcPts val="0"/>
              </a:spcAft>
              <a:buFont typeface="Arial" panose="020B0604020202020204" pitchFamily="34" charset="0"/>
              <a:buChar char="•"/>
            </a:pPr>
            <a:r>
              <a:rPr lang="zh-CN" altLang="en-US" sz="1600" dirty="0">
                <a:solidFill>
                  <a:srgbClr val="000000">
                    <a:lumMod val="75000"/>
                    <a:lumOff val="25000"/>
                  </a:srgbClr>
                </a:solidFill>
                <a:uFillTx/>
                <a:latin typeface="Arial" panose="020B0604020202020204" pitchFamily="34" charset="0"/>
                <a:ea typeface="微软雅黑" panose="020B0503020204020204" charset="-122"/>
              </a:rPr>
              <a:t>控制指令干预进行强制操作</a:t>
            </a:r>
          </a:p>
          <a:p>
            <a:pPr indent="0" fontAlgn="ctr">
              <a:spcBef>
                <a:spcPts val="1000"/>
              </a:spcBef>
              <a:spcAft>
                <a:spcPts val="0"/>
              </a:spcAft>
              <a:buFont typeface="Arial" panose="020B0604020202020204" pitchFamily="34" charset="0"/>
              <a:buNone/>
            </a:pPr>
            <a:r>
              <a:rPr lang="en-US" altLang="zh-CN" sz="1600" dirty="0">
                <a:solidFill>
                  <a:srgbClr val="000000">
                    <a:lumMod val="75000"/>
                    <a:lumOff val="25000"/>
                  </a:srgbClr>
                </a:solidFill>
                <a:uFillTx/>
                <a:latin typeface="Arial" panose="020B0604020202020204" pitchFamily="34" charset="0"/>
                <a:ea typeface="微软雅黑" panose="020B0503020204020204" charset="-122"/>
              </a:rPr>
              <a:t>      1.</a:t>
            </a:r>
            <a:r>
              <a:rPr lang="zh-CN" altLang="en-US" sz="1600" dirty="0">
                <a:solidFill>
                  <a:srgbClr val="000000">
                    <a:lumMod val="75000"/>
                    <a:lumOff val="25000"/>
                  </a:srgbClr>
                </a:solidFill>
                <a:uFillTx/>
                <a:latin typeface="Arial" panose="020B0604020202020204" pitchFamily="34" charset="0"/>
                <a:ea typeface="微软雅黑" panose="020B0503020204020204" charset="-122"/>
              </a:rPr>
              <a:t>重启加载</a:t>
            </a:r>
            <a:r>
              <a:rPr lang="en-US" altLang="zh-CN" sz="1600" dirty="0">
                <a:solidFill>
                  <a:srgbClr val="000000">
                    <a:lumMod val="75000"/>
                    <a:lumOff val="25000"/>
                  </a:srgbClr>
                </a:solidFill>
                <a:uFillTx/>
                <a:latin typeface="Arial" panose="020B0604020202020204" pitchFamily="34" charset="0"/>
                <a:ea typeface="微软雅黑" panose="020B0503020204020204" charset="-122"/>
              </a:rPr>
              <a:t> 2.</a:t>
            </a:r>
            <a:r>
              <a:rPr lang="zh-CN" altLang="en-US" sz="1600" dirty="0">
                <a:solidFill>
                  <a:srgbClr val="000000">
                    <a:lumMod val="75000"/>
                    <a:lumOff val="25000"/>
                  </a:srgbClr>
                </a:solidFill>
                <a:uFillTx/>
                <a:latin typeface="Arial" panose="020B0604020202020204" pitchFamily="34" charset="0"/>
                <a:ea typeface="微软雅黑" panose="020B0503020204020204" charset="-122"/>
              </a:rPr>
              <a:t>重新计算</a:t>
            </a:r>
            <a:r>
              <a:rPr lang="en-US" altLang="zh-CN" sz="1600" dirty="0">
                <a:solidFill>
                  <a:srgbClr val="000000">
                    <a:lumMod val="75000"/>
                    <a:lumOff val="25000"/>
                  </a:srgbClr>
                </a:solidFill>
                <a:uFillTx/>
                <a:latin typeface="Arial" panose="020B0604020202020204" pitchFamily="34" charset="0"/>
                <a:ea typeface="微软雅黑" panose="020B0503020204020204" charset="-122"/>
              </a:rPr>
              <a:t> 3.</a:t>
            </a:r>
            <a:r>
              <a:rPr lang="zh-CN" altLang="en-US" dirty="0">
                <a:solidFill>
                  <a:srgbClr val="000000">
                    <a:lumMod val="75000"/>
                    <a:lumOff val="25000"/>
                  </a:srgbClr>
                </a:solidFill>
                <a:uFillTx/>
                <a:latin typeface="Arial" panose="020B0604020202020204" pitchFamily="34" charset="0"/>
                <a:ea typeface="微软雅黑" panose="020B0503020204020204" charset="-122"/>
                <a:sym typeface="+mn-ea"/>
              </a:rPr>
              <a:t>立即下发</a:t>
            </a:r>
            <a:endParaRPr lang="zh-CN" altLang="en-US" sz="1600" dirty="0">
              <a:solidFill>
                <a:srgbClr val="000000">
                  <a:lumMod val="75000"/>
                  <a:lumOff val="25000"/>
                </a:srgbClr>
              </a:solidFill>
              <a:uFillTx/>
              <a:latin typeface="Arial" panose="020B0604020202020204" pitchFamily="34" charset="0"/>
              <a:ea typeface="微软雅黑" panose="020B0503020204020204" charset="-122"/>
            </a:endParaRPr>
          </a:p>
          <a:p>
            <a:pPr indent="0" fontAlgn="ctr">
              <a:spcBef>
                <a:spcPts val="1000"/>
              </a:spcBef>
              <a:spcAft>
                <a:spcPts val="0"/>
              </a:spcAft>
              <a:buFont typeface="Arial" panose="020B0604020202020204" pitchFamily="34" charset="0"/>
              <a:buNone/>
            </a:pPr>
            <a:r>
              <a:rPr lang="en-US" dirty="0">
                <a:solidFill>
                  <a:srgbClr val="000000">
                    <a:lumMod val="75000"/>
                    <a:lumOff val="25000"/>
                  </a:srgbClr>
                </a:solidFill>
                <a:uFillTx/>
                <a:latin typeface="Arial" panose="020B0604020202020204" pitchFamily="34" charset="0"/>
                <a:ea typeface="微软雅黑" panose="020B0503020204020204" charset="-122"/>
                <a:sym typeface="+mn-ea"/>
              </a:rPr>
              <a:t>      4.</a:t>
            </a:r>
            <a:r>
              <a:rPr lang="zh-CN" altLang="en-US" dirty="0">
                <a:solidFill>
                  <a:srgbClr val="000000">
                    <a:lumMod val="75000"/>
                    <a:lumOff val="25000"/>
                  </a:srgbClr>
                </a:solidFill>
                <a:uFillTx/>
                <a:latin typeface="Arial" panose="020B0604020202020204" pitchFamily="34" charset="0"/>
                <a:ea typeface="微软雅黑" panose="020B0503020204020204" charset="-122"/>
                <a:sym typeface="+mn-ea"/>
              </a:rPr>
              <a:t>应急修改</a:t>
            </a:r>
            <a:r>
              <a:rPr lang="en-US" altLang="zh-CN" dirty="0">
                <a:solidFill>
                  <a:srgbClr val="000000">
                    <a:lumMod val="75000"/>
                    <a:lumOff val="25000"/>
                  </a:srgbClr>
                </a:solidFill>
                <a:uFillTx/>
                <a:latin typeface="Arial" panose="020B0604020202020204" pitchFamily="34" charset="0"/>
                <a:ea typeface="微软雅黑" panose="020B0503020204020204" charset="-122"/>
                <a:sym typeface="+mn-ea"/>
              </a:rPr>
              <a:t> 5</a:t>
            </a:r>
            <a:r>
              <a:rPr lang="en-US" dirty="0">
                <a:solidFill>
                  <a:srgbClr val="000000">
                    <a:lumMod val="75000"/>
                    <a:lumOff val="25000"/>
                  </a:srgbClr>
                </a:solidFill>
                <a:uFillTx/>
                <a:latin typeface="Arial" panose="020B0604020202020204" pitchFamily="34" charset="0"/>
                <a:ea typeface="微软雅黑" panose="020B0503020204020204" charset="-122"/>
                <a:sym typeface="+mn-ea"/>
              </a:rPr>
              <a:t>.</a:t>
            </a:r>
            <a:r>
              <a:rPr lang="zh-CN" altLang="en-US" sz="1600" dirty="0">
                <a:solidFill>
                  <a:srgbClr val="000000">
                    <a:lumMod val="75000"/>
                    <a:lumOff val="25000"/>
                  </a:srgbClr>
                </a:solidFill>
                <a:uFillTx/>
                <a:latin typeface="Arial" panose="020B0604020202020204" pitchFamily="34" charset="0"/>
                <a:ea typeface="微软雅黑" panose="020B0503020204020204" charset="-122"/>
              </a:rPr>
              <a:t>拨片控制</a:t>
            </a:r>
            <a:r>
              <a:rPr lang="en-US" altLang="zh-CN" sz="1600" dirty="0">
                <a:solidFill>
                  <a:srgbClr val="000000">
                    <a:lumMod val="75000"/>
                    <a:lumOff val="25000"/>
                  </a:srgbClr>
                </a:solidFill>
                <a:uFillTx/>
                <a:latin typeface="Arial" panose="020B0604020202020204" pitchFamily="34" charset="0"/>
                <a:ea typeface="微软雅黑" panose="020B0503020204020204" charset="-122"/>
              </a:rPr>
              <a:t> 6.</a:t>
            </a:r>
            <a:r>
              <a:rPr lang="zh-CN" altLang="en-US" sz="1600" dirty="0">
                <a:solidFill>
                  <a:srgbClr val="000000">
                    <a:lumMod val="75000"/>
                    <a:lumOff val="25000"/>
                  </a:srgbClr>
                </a:solidFill>
                <a:uFillTx/>
                <a:latin typeface="Arial" panose="020B0604020202020204" pitchFamily="34" charset="0"/>
                <a:ea typeface="微软雅黑" panose="020B0503020204020204" charset="-122"/>
              </a:rPr>
              <a:t>等等</a:t>
            </a:r>
          </a:p>
          <a:p>
            <a:pPr marL="285750" indent="-285750" fontAlgn="ctr">
              <a:spcBef>
                <a:spcPts val="1000"/>
              </a:spcBef>
              <a:spcAft>
                <a:spcPts val="0"/>
              </a:spcAft>
              <a:buFont typeface="Arial" panose="020B0604020202020204" pitchFamily="34" charset="0"/>
              <a:buChar char="•"/>
            </a:pPr>
            <a:r>
              <a:rPr lang="zh-CN" altLang="en-US" sz="1600" dirty="0">
                <a:solidFill>
                  <a:srgbClr val="000000">
                    <a:lumMod val="75000"/>
                    <a:lumOff val="25000"/>
                  </a:srgbClr>
                </a:solidFill>
                <a:uFillTx/>
                <a:latin typeface="Arial" panose="020B0604020202020204" pitchFamily="34" charset="0"/>
                <a:ea typeface="微软雅黑" panose="020B0503020204020204" charset="-122"/>
              </a:rPr>
              <a:t>通过</a:t>
            </a:r>
            <a:r>
              <a:rPr lang="en-US" altLang="zh-CN" sz="1600" dirty="0">
                <a:solidFill>
                  <a:srgbClr val="000000">
                    <a:lumMod val="75000"/>
                    <a:lumOff val="25000"/>
                  </a:srgbClr>
                </a:solidFill>
                <a:uFillTx/>
                <a:latin typeface="Arial" panose="020B0604020202020204" pitchFamily="34" charset="0"/>
                <a:ea typeface="微软雅黑" panose="020B0503020204020204" charset="-122"/>
              </a:rPr>
              <a:t>[</a:t>
            </a:r>
            <a:r>
              <a:rPr lang="zh-CN" altLang="en-US" sz="1600" dirty="0">
                <a:solidFill>
                  <a:srgbClr val="000000">
                    <a:lumMod val="75000"/>
                    <a:lumOff val="25000"/>
                  </a:srgbClr>
                </a:solidFill>
                <a:uFillTx/>
                <a:latin typeface="Arial" panose="020B0604020202020204" pitchFamily="34" charset="0"/>
                <a:ea typeface="微软雅黑" panose="020B0503020204020204" charset="-122"/>
              </a:rPr>
              <a:t>行情拨片</a:t>
            </a:r>
            <a:r>
              <a:rPr lang="en-US" altLang="zh-CN" sz="1600" dirty="0">
                <a:solidFill>
                  <a:srgbClr val="000000">
                    <a:lumMod val="75000"/>
                    <a:lumOff val="25000"/>
                  </a:srgbClr>
                </a:solidFill>
                <a:uFillTx/>
                <a:latin typeface="Arial" panose="020B0604020202020204" pitchFamily="34" charset="0"/>
                <a:ea typeface="微软雅黑" panose="020B0503020204020204" charset="-122"/>
              </a:rPr>
              <a:t>]</a:t>
            </a:r>
            <a:r>
              <a:rPr lang="zh-CN" altLang="en-US" sz="1600" dirty="0">
                <a:solidFill>
                  <a:srgbClr val="000000">
                    <a:lumMod val="75000"/>
                    <a:lumOff val="25000"/>
                  </a:srgbClr>
                </a:solidFill>
                <a:uFillTx/>
                <a:latin typeface="Arial" panose="020B0604020202020204" pitchFamily="34" charset="0"/>
                <a:ea typeface="微软雅黑" panose="020B0503020204020204" charset="-122"/>
              </a:rPr>
              <a:t>结合消息入口处的</a:t>
            </a:r>
            <a:r>
              <a:rPr lang="en-US" altLang="zh-CN" sz="1600" dirty="0">
                <a:solidFill>
                  <a:srgbClr val="000000">
                    <a:lumMod val="75000"/>
                    <a:lumOff val="25000"/>
                  </a:srgbClr>
                </a:solidFill>
                <a:uFillTx/>
                <a:latin typeface="Arial" panose="020B0604020202020204" pitchFamily="34" charset="0"/>
                <a:ea typeface="微软雅黑" panose="020B0503020204020204" charset="-122"/>
              </a:rPr>
              <a:t>RingBuffer</a:t>
            </a:r>
            <a:r>
              <a:rPr lang="zh-CN" altLang="en-US" sz="1600" dirty="0">
                <a:solidFill>
                  <a:srgbClr val="000000">
                    <a:lumMod val="75000"/>
                    <a:lumOff val="25000"/>
                  </a:srgbClr>
                </a:solidFill>
                <a:uFillTx/>
                <a:latin typeface="Arial" panose="020B0604020202020204" pitchFamily="34" charset="0"/>
                <a:ea typeface="微软雅黑" panose="020B0503020204020204" charset="-122"/>
              </a:rPr>
              <a:t>队列，实现动态的控制下发频率。</a:t>
            </a:r>
          </a:p>
        </p:txBody>
      </p:sp>
      <p:sp>
        <p:nvSpPr>
          <p:cNvPr id="20" name="文本框 19"/>
          <p:cNvSpPr txBox="1"/>
          <p:nvPr>
            <p:custDataLst>
              <p:tags r:id="rId4"/>
            </p:custDataLst>
          </p:nvPr>
        </p:nvSpPr>
        <p:spPr>
          <a:xfrm>
            <a:off x="669882" y="601008"/>
            <a:ext cx="7099300" cy="629920"/>
          </a:xfrm>
          <a:prstGeom prst="rect">
            <a:avLst/>
          </a:prstGeom>
          <a:noFill/>
        </p:spPr>
        <p:txBody>
          <a:bodyPr wrap="square" lIns="101600" tIns="38100" rIns="63500" bIns="38100" rtlCol="0">
            <a:normAutofit fontScale="97500"/>
          </a:bodyPr>
          <a:lstStyle/>
          <a:p>
            <a:r>
              <a:rPr lang="zh-CN" altLang="en-US" sz="3600" b="1" dirty="0">
                <a:solidFill>
                  <a:srgbClr val="000000">
                    <a:lumMod val="75000"/>
                    <a:lumOff val="25000"/>
                  </a:srgbClr>
                </a:solidFill>
                <a:uFillTx/>
                <a:latin typeface="Arial" panose="020B0604020202020204" pitchFamily="34" charset="0"/>
                <a:ea typeface="微软雅黑" panose="020B0503020204020204" charset="-122"/>
                <a:sym typeface="+mn-ea"/>
              </a:rPr>
              <a:t>行情计算组件</a:t>
            </a:r>
          </a:p>
        </p:txBody>
      </p:sp>
      <p:grpSp>
        <p:nvGrpSpPr>
          <p:cNvPr id="24" name="组合 23"/>
          <p:cNvGrpSpPr>
            <a:grpSpLocks noChangeAspect="1"/>
          </p:cNvGrpSpPr>
          <p:nvPr>
            <p:custDataLst>
              <p:tags r:id="rId5"/>
            </p:custDataLst>
          </p:nvPr>
        </p:nvGrpSpPr>
        <p:grpSpPr>
          <a:xfrm>
            <a:off x="10881641" y="654498"/>
            <a:ext cx="615989" cy="537514"/>
            <a:chOff x="3213087" y="1347855"/>
            <a:chExt cx="723913" cy="631688"/>
          </a:xfrm>
          <a:solidFill>
            <a:srgbClr val="D6DCE4">
              <a:alpha val="50000"/>
            </a:srgbClr>
          </a:solidFill>
        </p:grpSpPr>
        <p:sp>
          <p:nvSpPr>
            <p:cNvPr id="25" name="任意多边形: 形状 24"/>
            <p:cNvSpPr>
              <a:spLocks noChangeAspect="1"/>
            </p:cNvSpPr>
            <p:nvPr>
              <p:custDataLst>
                <p:tags r:id="rId6"/>
              </p:custDataLst>
            </p:nvPr>
          </p:nvSpPr>
          <p:spPr>
            <a:xfrm>
              <a:off x="3213087" y="1347855"/>
              <a:ext cx="311295" cy="631688"/>
            </a:xfrm>
            <a:custGeom>
              <a:avLst/>
              <a:gdLst>
                <a:gd name="connsiteX0" fmla="*/ 0 w 311295"/>
                <a:gd name="connsiteY0" fmla="*/ 0 h 631688"/>
                <a:gd name="connsiteX1" fmla="*/ 311295 w 311295"/>
                <a:gd name="connsiteY1" fmla="*/ 0 h 631688"/>
                <a:gd name="connsiteX2" fmla="*/ 311295 w 311295"/>
                <a:gd name="connsiteY2" fmla="*/ 278573 h 631688"/>
                <a:gd name="connsiteX3" fmla="*/ 92015 w 311295"/>
                <a:gd name="connsiteY3" fmla="*/ 631688 h 631688"/>
                <a:gd name="connsiteX4" fmla="*/ 80962 w 311295"/>
                <a:gd name="connsiteY4" fmla="*/ 613739 h 631688"/>
                <a:gd name="connsiteX5" fmla="*/ 33054 w 311295"/>
                <a:gd name="connsiteY5" fmla="*/ 568483 h 631688"/>
                <a:gd name="connsiteX6" fmla="*/ 20355 w 311295"/>
                <a:gd name="connsiteY6" fmla="*/ 561364 h 631688"/>
                <a:gd name="connsiteX7" fmla="*/ 150652 w 311295"/>
                <a:gd name="connsiteY7" fmla="*/ 311295 h 631688"/>
                <a:gd name="connsiteX8" fmla="*/ 0 w 311295"/>
                <a:gd name="connsiteY8" fmla="*/ 311295 h 6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295" h="631688">
                  <a:moveTo>
                    <a:pt x="0" y="0"/>
                  </a:moveTo>
                  <a:lnTo>
                    <a:pt x="311295" y="0"/>
                  </a:lnTo>
                  <a:lnTo>
                    <a:pt x="311295" y="278573"/>
                  </a:lnTo>
                  <a:cubicBezTo>
                    <a:pt x="300365" y="511936"/>
                    <a:pt x="92393" y="629207"/>
                    <a:pt x="92015" y="631688"/>
                  </a:cubicBezTo>
                  <a:lnTo>
                    <a:pt x="80962" y="613739"/>
                  </a:lnTo>
                  <a:cubicBezTo>
                    <a:pt x="67726" y="597568"/>
                    <a:pt x="51617" y="582153"/>
                    <a:pt x="33054" y="568483"/>
                  </a:cubicBezTo>
                  <a:lnTo>
                    <a:pt x="20355" y="561364"/>
                  </a:lnTo>
                  <a:cubicBezTo>
                    <a:pt x="21645" y="561467"/>
                    <a:pt x="135315" y="475631"/>
                    <a:pt x="150652" y="311295"/>
                  </a:cubicBezTo>
                  <a:lnTo>
                    <a:pt x="0" y="311295"/>
                  </a:lnTo>
                  <a:close/>
                </a:path>
              </a:pathLst>
            </a:custGeom>
            <a:grpFill/>
            <a:ln>
              <a:noFill/>
            </a:ln>
          </p:spPr>
          <p:style>
            <a:lnRef idx="2">
              <a:srgbClr val="D6DCE4">
                <a:shade val="50000"/>
              </a:srgbClr>
            </a:lnRef>
            <a:fillRef idx="1">
              <a:srgbClr val="D6DCE4"/>
            </a:fillRef>
            <a:effectRef idx="0">
              <a:srgbClr val="D6DCE4"/>
            </a:effectRef>
            <a:fontRef idx="minor">
              <a:srgbClr val="FFFFFF"/>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ea"/>
              </a:endParaRPr>
            </a:p>
          </p:txBody>
        </p:sp>
        <p:sp>
          <p:nvSpPr>
            <p:cNvPr id="26" name="任意多边形: 形状 25"/>
            <p:cNvSpPr>
              <a:spLocks noChangeAspect="1"/>
            </p:cNvSpPr>
            <p:nvPr>
              <p:custDataLst>
                <p:tags r:id="rId7"/>
              </p:custDataLst>
            </p:nvPr>
          </p:nvSpPr>
          <p:spPr>
            <a:xfrm>
              <a:off x="3625705" y="1347855"/>
              <a:ext cx="311295" cy="631688"/>
            </a:xfrm>
            <a:custGeom>
              <a:avLst/>
              <a:gdLst>
                <a:gd name="connsiteX0" fmla="*/ 0 w 311295"/>
                <a:gd name="connsiteY0" fmla="*/ 0 h 631688"/>
                <a:gd name="connsiteX1" fmla="*/ 311295 w 311295"/>
                <a:gd name="connsiteY1" fmla="*/ 0 h 631688"/>
                <a:gd name="connsiteX2" fmla="*/ 311295 w 311295"/>
                <a:gd name="connsiteY2" fmla="*/ 278573 h 631688"/>
                <a:gd name="connsiteX3" fmla="*/ 92015 w 311295"/>
                <a:gd name="connsiteY3" fmla="*/ 631688 h 631688"/>
                <a:gd name="connsiteX4" fmla="*/ 80961 w 311295"/>
                <a:gd name="connsiteY4" fmla="*/ 613739 h 631688"/>
                <a:gd name="connsiteX5" fmla="*/ 33054 w 311295"/>
                <a:gd name="connsiteY5" fmla="*/ 568483 h 631688"/>
                <a:gd name="connsiteX6" fmla="*/ 20355 w 311295"/>
                <a:gd name="connsiteY6" fmla="*/ 561364 h 631688"/>
                <a:gd name="connsiteX7" fmla="*/ 150652 w 311295"/>
                <a:gd name="connsiteY7" fmla="*/ 311295 h 631688"/>
                <a:gd name="connsiteX8" fmla="*/ 0 w 311295"/>
                <a:gd name="connsiteY8" fmla="*/ 311295 h 6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295" h="631688">
                  <a:moveTo>
                    <a:pt x="0" y="0"/>
                  </a:moveTo>
                  <a:lnTo>
                    <a:pt x="311295" y="0"/>
                  </a:lnTo>
                  <a:lnTo>
                    <a:pt x="311295" y="278573"/>
                  </a:lnTo>
                  <a:cubicBezTo>
                    <a:pt x="300365" y="511936"/>
                    <a:pt x="92393" y="629207"/>
                    <a:pt x="92015" y="631688"/>
                  </a:cubicBezTo>
                  <a:lnTo>
                    <a:pt x="80961" y="613739"/>
                  </a:lnTo>
                  <a:cubicBezTo>
                    <a:pt x="67726" y="597568"/>
                    <a:pt x="51617" y="582153"/>
                    <a:pt x="33054" y="568483"/>
                  </a:cubicBezTo>
                  <a:lnTo>
                    <a:pt x="20355" y="561364"/>
                  </a:lnTo>
                  <a:cubicBezTo>
                    <a:pt x="21645" y="561467"/>
                    <a:pt x="135315" y="475631"/>
                    <a:pt x="150652" y="311295"/>
                  </a:cubicBezTo>
                  <a:lnTo>
                    <a:pt x="0" y="311295"/>
                  </a:lnTo>
                  <a:close/>
                </a:path>
              </a:pathLst>
            </a:custGeom>
            <a:grpFill/>
            <a:ln>
              <a:noFill/>
            </a:ln>
          </p:spPr>
          <p:style>
            <a:lnRef idx="2">
              <a:srgbClr val="D6DCE4">
                <a:shade val="50000"/>
              </a:srgbClr>
            </a:lnRef>
            <a:fillRef idx="1">
              <a:srgbClr val="D6DCE4"/>
            </a:fillRef>
            <a:effectRef idx="0">
              <a:srgbClr val="D6DCE4"/>
            </a:effectRef>
            <a:fontRef idx="minor">
              <a:srgbClr val="FFFFFF"/>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ea"/>
              </a:endParaRPr>
            </a:p>
          </p:txBody>
        </p:sp>
      </p:grpSp>
      <p:pic>
        <p:nvPicPr>
          <p:cNvPr id="5" name="图片 4" descr="行情计算"/>
          <p:cNvPicPr>
            <a:picLocks noChangeAspect="1"/>
          </p:cNvPicPr>
          <p:nvPr/>
        </p:nvPicPr>
        <p:blipFill>
          <a:blip r:embed="rId9"/>
          <a:stretch>
            <a:fillRect/>
          </a:stretch>
        </p:blipFill>
        <p:spPr>
          <a:xfrm>
            <a:off x="121285" y="1562100"/>
            <a:ext cx="6962140" cy="4582795"/>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custDataLst>
              <p:tags r:id="rId2"/>
            </p:custDataLst>
          </p:nvPr>
        </p:nvSpPr>
        <p:spPr>
          <a:xfrm>
            <a:off x="7435215" y="1192530"/>
            <a:ext cx="4488815" cy="5104130"/>
          </a:xfrm>
          <a:prstGeom prst="rect">
            <a:avLst/>
          </a:prstGeom>
          <a:solidFill>
            <a:srgbClr val="FFFFFF"/>
          </a:solidFill>
          <a:ln w="28575">
            <a:solidFill>
              <a:srgbClr val="D6DCE4">
                <a:lumMod val="75000"/>
              </a:srgbClr>
            </a:solid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kumimoji="1" lang="zh-CN" altLang="en-US" sz="1600" b="1">
              <a:solidFill>
                <a:srgbClr val="FFFFFF"/>
              </a:solidFill>
              <a:latin typeface="微软雅黑" panose="020B0503020204020204" charset="-122"/>
            </a:endParaRPr>
          </a:p>
        </p:txBody>
      </p:sp>
      <p:sp>
        <p:nvSpPr>
          <p:cNvPr id="17" name="文本框 16"/>
          <p:cNvSpPr txBox="1"/>
          <p:nvPr>
            <p:custDataLst>
              <p:tags r:id="rId3"/>
            </p:custDataLst>
          </p:nvPr>
        </p:nvSpPr>
        <p:spPr>
          <a:xfrm>
            <a:off x="7573010" y="1231265"/>
            <a:ext cx="4239260" cy="5065395"/>
          </a:xfrm>
          <a:prstGeom prst="rect">
            <a:avLst/>
          </a:prstGeom>
          <a:noFill/>
        </p:spPr>
        <p:txBody>
          <a:bodyPr wrap="square" lIns="101600" tIns="0" rIns="82550" bIns="0" rtlCol="0">
            <a:normAutofit lnSpcReduction="10000"/>
          </a:bodyPr>
          <a:lstStyle>
            <a:defPPr>
              <a:defRPr lang="zh-CN"/>
            </a:defPPr>
            <a:lvl1pPr fontAlgn="auto">
              <a:lnSpc>
                <a:spcPct val="130000"/>
              </a:lnSpc>
              <a:spcAft>
                <a:spcPts val="1000"/>
              </a:spcAft>
              <a:defRPr sz="1600" spc="150"/>
            </a:lvl1pPr>
          </a:lstStyle>
          <a:p>
            <a:pPr algn="l" fontAlgn="ctr">
              <a:spcBef>
                <a:spcPts val="1000"/>
              </a:spcBef>
              <a:spcAft>
                <a:spcPts val="0"/>
              </a:spcAft>
              <a:buClrTx/>
              <a:buSzTx/>
              <a:buFont typeface="Arial" panose="020B0604020202020204" pitchFamily="34" charset="0"/>
              <a:buNone/>
            </a:pPr>
            <a:r>
              <a:rPr lang="zh-CN" altLang="en-US" sz="1800" b="1" dirty="0">
                <a:solidFill>
                  <a:srgbClr val="000000">
                    <a:lumMod val="75000"/>
                    <a:lumOff val="25000"/>
                  </a:srgbClr>
                </a:solidFill>
                <a:uFillTx/>
                <a:latin typeface="Arial" panose="020B0604020202020204" pitchFamily="34" charset="0"/>
                <a:ea typeface="微软雅黑" panose="020B0503020204020204" charset="-122"/>
                <a:sym typeface="+mn-ea"/>
              </a:rPr>
              <a:t>行情控制拨片</a:t>
            </a:r>
            <a:r>
              <a:rPr lang="zh-CN" altLang="en-US" sz="1800" b="1" dirty="0">
                <a:solidFill>
                  <a:srgbClr val="000000">
                    <a:lumMod val="75000"/>
                    <a:lumOff val="25000"/>
                  </a:srgbClr>
                </a:solidFill>
                <a:uFillTx/>
                <a:latin typeface="Arial" panose="020B0604020202020204" pitchFamily="34" charset="0"/>
                <a:ea typeface="微软雅黑" panose="020B0503020204020204" charset="-122"/>
              </a:rPr>
              <a:t>：</a:t>
            </a:r>
            <a:endParaRPr lang="en-US" altLang="zh-CN" sz="1800" dirty="0">
              <a:solidFill>
                <a:srgbClr val="000000">
                  <a:lumMod val="75000"/>
                  <a:lumOff val="25000"/>
                </a:srgbClr>
              </a:solidFill>
              <a:uFillTx/>
              <a:latin typeface="Arial" panose="020B0604020202020204" pitchFamily="34" charset="0"/>
              <a:ea typeface="微软雅黑" panose="020B0503020204020204" charset="-122"/>
            </a:endParaRPr>
          </a:p>
          <a:p>
            <a:pPr marL="285750" indent="-285750" fontAlgn="ctr">
              <a:spcBef>
                <a:spcPts val="1000"/>
              </a:spcBef>
              <a:spcAft>
                <a:spcPts val="0"/>
              </a:spcAft>
              <a:buFont typeface="Arial" panose="020B0604020202020204" pitchFamily="34" charset="0"/>
              <a:buChar char="•"/>
            </a:pPr>
            <a:r>
              <a:rPr lang="zh-CN" altLang="en-US" sz="1600" dirty="0">
                <a:solidFill>
                  <a:srgbClr val="000000">
                    <a:lumMod val="75000"/>
                    <a:lumOff val="25000"/>
                  </a:srgbClr>
                </a:solidFill>
                <a:uFillTx/>
                <a:latin typeface="Arial" panose="020B0604020202020204" pitchFamily="34" charset="0"/>
                <a:ea typeface="微软雅黑" panose="020B0503020204020204" charset="-122"/>
              </a:rPr>
              <a:t>基于</a:t>
            </a:r>
            <a:r>
              <a:rPr lang="en-US" altLang="zh-CN" sz="1600" dirty="0">
                <a:solidFill>
                  <a:srgbClr val="000000">
                    <a:lumMod val="75000"/>
                    <a:lumOff val="25000"/>
                  </a:srgbClr>
                </a:solidFill>
                <a:uFillTx/>
                <a:latin typeface="Arial" panose="020B0604020202020204" pitchFamily="34" charset="0"/>
                <a:ea typeface="微软雅黑" panose="020B0503020204020204" charset="-122"/>
              </a:rPr>
              <a:t>[</a:t>
            </a:r>
            <a:r>
              <a:rPr lang="zh-CN" altLang="en-US" sz="1600" dirty="0">
                <a:solidFill>
                  <a:srgbClr val="000000">
                    <a:lumMod val="75000"/>
                    <a:lumOff val="25000"/>
                  </a:srgbClr>
                </a:solidFill>
                <a:uFillTx/>
                <a:latin typeface="Arial" panose="020B0604020202020204" pitchFamily="34" charset="0"/>
                <a:ea typeface="微软雅黑" panose="020B0503020204020204" charset="-122"/>
              </a:rPr>
              <a:t>计算组件</a:t>
            </a:r>
            <a:r>
              <a:rPr lang="en-US" altLang="zh-CN" sz="1600" dirty="0">
                <a:solidFill>
                  <a:srgbClr val="000000">
                    <a:lumMod val="75000"/>
                    <a:lumOff val="25000"/>
                  </a:srgbClr>
                </a:solidFill>
                <a:uFillTx/>
                <a:latin typeface="Arial" panose="020B0604020202020204" pitchFamily="34" charset="0"/>
                <a:ea typeface="微软雅黑" panose="020B0503020204020204" charset="-122"/>
              </a:rPr>
              <a:t>]</a:t>
            </a:r>
            <a:r>
              <a:rPr lang="zh-CN" altLang="en-US" sz="1600" dirty="0">
                <a:solidFill>
                  <a:srgbClr val="000000">
                    <a:lumMod val="75000"/>
                    <a:lumOff val="25000"/>
                  </a:srgbClr>
                </a:solidFill>
                <a:uFillTx/>
                <a:latin typeface="Arial" panose="020B0604020202020204" pitchFamily="34" charset="0"/>
                <a:ea typeface="微软雅黑" panose="020B0503020204020204" charset="-122"/>
              </a:rPr>
              <a:t>入口处</a:t>
            </a:r>
            <a:r>
              <a:rPr lang="zh-CN" altLang="en-US" dirty="0">
                <a:solidFill>
                  <a:srgbClr val="000000">
                    <a:lumMod val="75000"/>
                    <a:lumOff val="25000"/>
                  </a:srgbClr>
                </a:solidFill>
                <a:uFillTx/>
                <a:latin typeface="Arial" panose="020B0604020202020204" pitchFamily="34" charset="0"/>
                <a:ea typeface="微软雅黑" panose="020B0503020204020204" charset="-122"/>
                <a:sym typeface="+mn-ea"/>
              </a:rPr>
              <a:t>RingBuffer队列先进先出的特性，在生成下发行情前放入</a:t>
            </a:r>
            <a:r>
              <a:rPr lang="en-US" altLang="zh-CN" dirty="0">
                <a:solidFill>
                  <a:srgbClr val="000000">
                    <a:lumMod val="75000"/>
                    <a:lumOff val="25000"/>
                  </a:srgbClr>
                </a:solidFill>
                <a:uFillTx/>
                <a:latin typeface="Arial" panose="020B0604020202020204" pitchFamily="34" charset="0"/>
                <a:ea typeface="微软雅黑" panose="020B0503020204020204" charset="-122"/>
                <a:sym typeface="+mn-ea"/>
              </a:rPr>
              <a:t>[</a:t>
            </a:r>
            <a:r>
              <a:rPr lang="zh-CN" altLang="en-US" dirty="0">
                <a:solidFill>
                  <a:srgbClr val="000000">
                    <a:lumMod val="75000"/>
                    <a:lumOff val="25000"/>
                  </a:srgbClr>
                </a:solidFill>
                <a:uFillTx/>
                <a:latin typeface="Arial" panose="020B0604020202020204" pitchFamily="34" charset="0"/>
                <a:ea typeface="微软雅黑" panose="020B0503020204020204" charset="-122"/>
                <a:sym typeface="+mn-ea"/>
              </a:rPr>
              <a:t>行情控制拨片</a:t>
            </a:r>
            <a:r>
              <a:rPr lang="en-US" altLang="zh-CN" dirty="0">
                <a:solidFill>
                  <a:srgbClr val="000000">
                    <a:lumMod val="75000"/>
                    <a:lumOff val="25000"/>
                  </a:srgbClr>
                </a:solidFill>
                <a:uFillTx/>
                <a:latin typeface="Arial" panose="020B0604020202020204" pitchFamily="34" charset="0"/>
                <a:ea typeface="微软雅黑" panose="020B0503020204020204" charset="-122"/>
                <a:sym typeface="+mn-ea"/>
              </a:rPr>
              <a:t>]</a:t>
            </a:r>
            <a:r>
              <a:rPr lang="zh-CN" altLang="en-US" dirty="0">
                <a:solidFill>
                  <a:srgbClr val="000000">
                    <a:lumMod val="75000"/>
                    <a:lumOff val="25000"/>
                  </a:srgbClr>
                </a:solidFill>
                <a:uFillTx/>
                <a:latin typeface="Arial" panose="020B0604020202020204" pitchFamily="34" charset="0"/>
                <a:ea typeface="微软雅黑" panose="020B0503020204020204" charset="-122"/>
                <a:sym typeface="+mn-ea"/>
              </a:rPr>
              <a:t>，采用</a:t>
            </a:r>
            <a:r>
              <a:rPr lang="en-US" altLang="zh-CN" dirty="0">
                <a:solidFill>
                  <a:srgbClr val="000000">
                    <a:lumMod val="75000"/>
                    <a:lumOff val="25000"/>
                  </a:srgbClr>
                </a:solidFill>
                <a:uFillTx/>
                <a:latin typeface="Arial" panose="020B0604020202020204" pitchFamily="34" charset="0"/>
                <a:ea typeface="微软雅黑" panose="020B0503020204020204" charset="-122"/>
                <a:sym typeface="+mn-ea"/>
              </a:rPr>
              <a:t>[</a:t>
            </a:r>
            <a:r>
              <a:rPr lang="zh-CN" altLang="en-US" dirty="0">
                <a:solidFill>
                  <a:srgbClr val="000000">
                    <a:lumMod val="75000"/>
                    <a:lumOff val="25000"/>
                  </a:srgbClr>
                </a:solidFill>
                <a:uFillTx/>
                <a:latin typeface="Arial" panose="020B0604020202020204" pitchFamily="34" charset="0"/>
                <a:ea typeface="微软雅黑" panose="020B0503020204020204" charset="-122"/>
                <a:sym typeface="+mn-ea"/>
              </a:rPr>
              <a:t>回转指令</a:t>
            </a:r>
            <a:r>
              <a:rPr lang="en-US" altLang="zh-CN" dirty="0">
                <a:solidFill>
                  <a:srgbClr val="000000">
                    <a:lumMod val="75000"/>
                    <a:lumOff val="25000"/>
                  </a:srgbClr>
                </a:solidFill>
                <a:uFillTx/>
                <a:latin typeface="Arial" panose="020B0604020202020204" pitchFamily="34" charset="0"/>
                <a:ea typeface="微软雅黑" panose="020B0503020204020204" charset="-122"/>
                <a:sym typeface="+mn-ea"/>
              </a:rPr>
              <a:t>]</a:t>
            </a:r>
            <a:r>
              <a:rPr lang="zh-CN" altLang="en-US" dirty="0">
                <a:solidFill>
                  <a:srgbClr val="000000">
                    <a:lumMod val="75000"/>
                    <a:lumOff val="25000"/>
                  </a:srgbClr>
                </a:solidFill>
                <a:uFillTx/>
                <a:latin typeface="Arial" panose="020B0604020202020204" pitchFamily="34" charset="0"/>
                <a:ea typeface="微软雅黑" panose="020B0503020204020204" charset="-122"/>
                <a:sym typeface="+mn-ea"/>
              </a:rPr>
              <a:t>的方式控制</a:t>
            </a:r>
            <a:r>
              <a:rPr lang="en-US" altLang="zh-CN" dirty="0">
                <a:solidFill>
                  <a:srgbClr val="000000">
                    <a:lumMod val="75000"/>
                    <a:lumOff val="25000"/>
                  </a:srgbClr>
                </a:solidFill>
                <a:uFillTx/>
                <a:latin typeface="Arial" panose="020B0604020202020204" pitchFamily="34" charset="0"/>
                <a:ea typeface="微软雅黑" panose="020B0503020204020204" charset="-122"/>
                <a:sym typeface="+mn-ea"/>
              </a:rPr>
              <a:t>[</a:t>
            </a:r>
            <a:r>
              <a:rPr lang="zh-CN" altLang="en-US" dirty="0">
                <a:solidFill>
                  <a:srgbClr val="000000">
                    <a:lumMod val="75000"/>
                    <a:lumOff val="25000"/>
                  </a:srgbClr>
                </a:solidFill>
                <a:uFillTx/>
                <a:latin typeface="Arial" panose="020B0604020202020204" pitchFamily="34" charset="0"/>
                <a:ea typeface="微软雅黑" panose="020B0503020204020204" charset="-122"/>
                <a:sym typeface="+mn-ea"/>
              </a:rPr>
              <a:t>拨片</a:t>
            </a:r>
            <a:r>
              <a:rPr lang="en-US" altLang="zh-CN" dirty="0">
                <a:solidFill>
                  <a:srgbClr val="000000">
                    <a:lumMod val="75000"/>
                    <a:lumOff val="25000"/>
                  </a:srgbClr>
                </a:solidFill>
                <a:uFillTx/>
                <a:latin typeface="Arial" panose="020B0604020202020204" pitchFamily="34" charset="0"/>
                <a:ea typeface="微软雅黑" panose="020B0503020204020204" charset="-122"/>
                <a:sym typeface="+mn-ea"/>
              </a:rPr>
              <a:t>]</a:t>
            </a:r>
            <a:r>
              <a:rPr lang="zh-CN" altLang="en-US" dirty="0">
                <a:solidFill>
                  <a:srgbClr val="000000">
                    <a:lumMod val="75000"/>
                    <a:lumOff val="25000"/>
                  </a:srgbClr>
                </a:solidFill>
                <a:uFillTx/>
                <a:latin typeface="Arial" panose="020B0604020202020204" pitchFamily="34" charset="0"/>
                <a:ea typeface="微软雅黑" panose="020B0503020204020204" charset="-122"/>
                <a:sym typeface="+mn-ea"/>
              </a:rPr>
              <a:t>的打开</a:t>
            </a:r>
            <a:r>
              <a:rPr lang="en-US" altLang="zh-CN" dirty="0">
                <a:solidFill>
                  <a:srgbClr val="000000">
                    <a:lumMod val="75000"/>
                    <a:lumOff val="25000"/>
                  </a:srgbClr>
                </a:solidFill>
                <a:uFillTx/>
                <a:latin typeface="Arial" panose="020B0604020202020204" pitchFamily="34" charset="0"/>
                <a:ea typeface="微软雅黑" panose="020B0503020204020204" charset="-122"/>
                <a:sym typeface="+mn-ea"/>
              </a:rPr>
              <a:t>/</a:t>
            </a:r>
            <a:r>
              <a:rPr lang="zh-CN" altLang="en-US" dirty="0">
                <a:solidFill>
                  <a:srgbClr val="000000">
                    <a:lumMod val="75000"/>
                    <a:lumOff val="25000"/>
                  </a:srgbClr>
                </a:solidFill>
                <a:uFillTx/>
                <a:latin typeface="Arial" panose="020B0604020202020204" pitchFamily="34" charset="0"/>
                <a:ea typeface="微软雅黑" panose="020B0503020204020204" charset="-122"/>
                <a:sym typeface="+mn-ea"/>
              </a:rPr>
              <a:t>关闭，来控制行情生成的频率。</a:t>
            </a:r>
          </a:p>
          <a:p>
            <a:pPr marL="285750" indent="-285750" fontAlgn="ctr">
              <a:spcBef>
                <a:spcPts val="1000"/>
              </a:spcBef>
              <a:spcAft>
                <a:spcPts val="0"/>
              </a:spcAft>
              <a:buFont typeface="Arial" panose="020B0604020202020204" pitchFamily="34" charset="0"/>
              <a:buChar char="•"/>
            </a:pPr>
            <a:r>
              <a:rPr lang="zh-CN" altLang="en-US" dirty="0">
                <a:solidFill>
                  <a:srgbClr val="000000">
                    <a:lumMod val="75000"/>
                    <a:lumOff val="25000"/>
                  </a:srgbClr>
                </a:solidFill>
                <a:uFillTx/>
                <a:latin typeface="Arial" panose="020B0604020202020204" pitchFamily="34" charset="0"/>
                <a:ea typeface="微软雅黑" panose="020B0503020204020204" charset="-122"/>
                <a:sym typeface="+mn-ea"/>
              </a:rPr>
              <a:t>当压力较小（低吞吐）时，能实时产生行情，当压力较大（高吞吐）时，基于队列信息数据，降低生成行情频率。</a:t>
            </a:r>
          </a:p>
          <a:p>
            <a:pPr marL="285750" indent="-285750" fontAlgn="ctr">
              <a:spcBef>
                <a:spcPts val="1000"/>
              </a:spcBef>
              <a:spcAft>
                <a:spcPts val="0"/>
              </a:spcAft>
              <a:buFont typeface="Arial" panose="020B0604020202020204" pitchFamily="34" charset="0"/>
              <a:buChar char="•"/>
            </a:pPr>
            <a:r>
              <a:rPr lang="zh-CN" altLang="en-US" dirty="0">
                <a:solidFill>
                  <a:srgbClr val="000000">
                    <a:lumMod val="75000"/>
                    <a:lumOff val="25000"/>
                  </a:srgbClr>
                </a:solidFill>
                <a:uFillTx/>
                <a:latin typeface="Arial" panose="020B0604020202020204" pitchFamily="34" charset="0"/>
                <a:ea typeface="微软雅黑" panose="020B0503020204020204" charset="-122"/>
                <a:sym typeface="+mn-ea"/>
              </a:rPr>
              <a:t>其他优化：</a:t>
            </a:r>
            <a:r>
              <a:rPr lang="en-US" altLang="zh-CN" dirty="0">
                <a:solidFill>
                  <a:srgbClr val="000000">
                    <a:lumMod val="75000"/>
                    <a:lumOff val="25000"/>
                  </a:srgbClr>
                </a:solidFill>
                <a:uFillTx/>
                <a:latin typeface="Arial" panose="020B0604020202020204" pitchFamily="34" charset="0"/>
                <a:ea typeface="微软雅黑" panose="020B0503020204020204" charset="-122"/>
                <a:sym typeface="+mn-ea"/>
              </a:rPr>
              <a:t>1.</a:t>
            </a:r>
            <a:r>
              <a:rPr lang="zh-CN" altLang="en-US" dirty="0">
                <a:solidFill>
                  <a:srgbClr val="000000">
                    <a:lumMod val="75000"/>
                    <a:lumOff val="25000"/>
                  </a:srgbClr>
                </a:solidFill>
                <a:uFillTx/>
                <a:latin typeface="Arial" panose="020B0604020202020204" pitchFamily="34" charset="0"/>
                <a:ea typeface="微软雅黑" panose="020B0503020204020204" charset="-122"/>
                <a:sym typeface="+mn-ea"/>
              </a:rPr>
              <a:t>使用行情变更</a:t>
            </a:r>
            <a:r>
              <a:rPr lang="en-US" altLang="zh-CN" dirty="0">
                <a:solidFill>
                  <a:srgbClr val="000000">
                    <a:lumMod val="75000"/>
                    <a:lumOff val="25000"/>
                  </a:srgbClr>
                </a:solidFill>
                <a:uFillTx/>
                <a:latin typeface="Arial" panose="020B0604020202020204" pitchFamily="34" charset="0"/>
                <a:ea typeface="微软雅黑" panose="020B0503020204020204" charset="-122"/>
                <a:sym typeface="+mn-ea"/>
              </a:rPr>
              <a:t>Boolean</a:t>
            </a:r>
            <a:r>
              <a:rPr lang="zh-CN" altLang="en-US" dirty="0">
                <a:solidFill>
                  <a:srgbClr val="000000">
                    <a:lumMod val="75000"/>
                    <a:lumOff val="25000"/>
                  </a:srgbClr>
                </a:solidFill>
                <a:uFillTx/>
                <a:latin typeface="Arial" panose="020B0604020202020204" pitchFamily="34" charset="0"/>
                <a:ea typeface="微软雅黑" panose="020B0503020204020204" charset="-122"/>
                <a:sym typeface="+mn-ea"/>
              </a:rPr>
              <a:t>防止重复下发行情。</a:t>
            </a:r>
            <a:r>
              <a:rPr lang="en-US" altLang="zh-CN" dirty="0">
                <a:solidFill>
                  <a:srgbClr val="000000">
                    <a:lumMod val="75000"/>
                    <a:lumOff val="25000"/>
                  </a:srgbClr>
                </a:solidFill>
                <a:uFillTx/>
                <a:latin typeface="Arial" panose="020B0604020202020204" pitchFamily="34" charset="0"/>
                <a:ea typeface="微软雅黑" panose="020B0503020204020204" charset="-122"/>
                <a:sym typeface="+mn-ea"/>
              </a:rPr>
              <a:t>2.</a:t>
            </a:r>
            <a:r>
              <a:rPr lang="zh-CN" altLang="en-US" dirty="0">
                <a:solidFill>
                  <a:srgbClr val="000000">
                    <a:lumMod val="75000"/>
                    <a:lumOff val="25000"/>
                  </a:srgbClr>
                </a:solidFill>
                <a:uFillTx/>
                <a:latin typeface="Arial" panose="020B0604020202020204" pitchFamily="34" charset="0"/>
                <a:ea typeface="微软雅黑" panose="020B0503020204020204" charset="-122"/>
                <a:sym typeface="+mn-ea"/>
              </a:rPr>
              <a:t>增加报价计数器限定延迟最大值。</a:t>
            </a:r>
            <a:r>
              <a:rPr lang="en-US" altLang="zh-CN" dirty="0">
                <a:solidFill>
                  <a:srgbClr val="000000">
                    <a:lumMod val="75000"/>
                    <a:lumOff val="25000"/>
                  </a:srgbClr>
                </a:solidFill>
                <a:uFillTx/>
                <a:latin typeface="Arial" panose="020B0604020202020204" pitchFamily="34" charset="0"/>
                <a:ea typeface="微软雅黑" panose="020B0503020204020204" charset="-122"/>
                <a:sym typeface="+mn-ea"/>
              </a:rPr>
              <a:t>3.</a:t>
            </a:r>
            <a:r>
              <a:rPr lang="zh-CN" altLang="en-US" dirty="0">
                <a:solidFill>
                  <a:srgbClr val="000000">
                    <a:lumMod val="75000"/>
                    <a:lumOff val="25000"/>
                  </a:srgbClr>
                </a:solidFill>
                <a:uFillTx/>
                <a:latin typeface="Arial" panose="020B0604020202020204" pitchFamily="34" charset="0"/>
                <a:ea typeface="微软雅黑" panose="020B0503020204020204" charset="-122"/>
                <a:sym typeface="+mn-ea"/>
              </a:rPr>
              <a:t>等等</a:t>
            </a:r>
          </a:p>
          <a:p>
            <a:pPr indent="0" fontAlgn="ctr">
              <a:spcBef>
                <a:spcPts val="1000"/>
              </a:spcBef>
              <a:spcAft>
                <a:spcPts val="0"/>
              </a:spcAft>
              <a:buFont typeface="Arial" panose="020B0604020202020204" pitchFamily="34" charset="0"/>
              <a:buNone/>
            </a:pPr>
            <a:r>
              <a:rPr lang="en-US" altLang="zh-CN" sz="1200" dirty="0">
                <a:solidFill>
                  <a:srgbClr val="000000">
                    <a:lumMod val="75000"/>
                    <a:lumOff val="25000"/>
                  </a:srgbClr>
                </a:solidFill>
                <a:uFillTx/>
                <a:latin typeface="Arial" panose="020B0604020202020204" pitchFamily="34" charset="0"/>
                <a:ea typeface="微软雅黑" panose="020B0503020204020204" charset="-122"/>
                <a:sym typeface="+mn-ea"/>
              </a:rPr>
              <a:t>(</a:t>
            </a:r>
            <a:r>
              <a:rPr lang="zh-CN" altLang="en-US" sz="1200" dirty="0">
                <a:solidFill>
                  <a:srgbClr val="000000">
                    <a:lumMod val="75000"/>
                    <a:lumOff val="25000"/>
                  </a:srgbClr>
                </a:solidFill>
                <a:uFillTx/>
                <a:latin typeface="Arial" panose="020B0604020202020204" pitchFamily="34" charset="0"/>
                <a:ea typeface="微软雅黑" panose="020B0503020204020204" charset="-122"/>
                <a:sym typeface="+mn-ea"/>
              </a:rPr>
              <a:t>图一：拨片的状态流转</a:t>
            </a:r>
            <a:r>
              <a:rPr lang="en-US" altLang="zh-CN" sz="1200" dirty="0">
                <a:solidFill>
                  <a:srgbClr val="000000">
                    <a:lumMod val="75000"/>
                    <a:lumOff val="25000"/>
                  </a:srgbClr>
                </a:solidFill>
                <a:uFillTx/>
                <a:latin typeface="Arial" panose="020B0604020202020204" pitchFamily="34" charset="0"/>
                <a:ea typeface="微软雅黑" panose="020B0503020204020204" charset="-122"/>
                <a:sym typeface="+mn-ea"/>
              </a:rPr>
              <a:t>)</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indent="0" fontAlgn="ctr">
              <a:spcBef>
                <a:spcPts val="1000"/>
              </a:spcBef>
              <a:spcAft>
                <a:spcPts val="0"/>
              </a:spcAft>
              <a:buFont typeface="Arial" panose="020B0604020202020204" pitchFamily="34" charset="0"/>
              <a:buNone/>
            </a:pPr>
            <a:r>
              <a:rPr lang="en-US" altLang="zh-CN" sz="1200" dirty="0">
                <a:solidFill>
                  <a:srgbClr val="000000">
                    <a:lumMod val="75000"/>
                    <a:lumOff val="25000"/>
                  </a:srgbClr>
                </a:solidFill>
                <a:uFillTx/>
                <a:latin typeface="Arial" panose="020B0604020202020204" pitchFamily="34" charset="0"/>
                <a:ea typeface="微软雅黑" panose="020B0503020204020204" charset="-122"/>
                <a:sym typeface="+mn-ea"/>
              </a:rPr>
              <a:t>(</a:t>
            </a:r>
            <a:r>
              <a:rPr lang="zh-CN" altLang="en-US" sz="1200" dirty="0">
                <a:solidFill>
                  <a:srgbClr val="000000">
                    <a:lumMod val="75000"/>
                    <a:lumOff val="25000"/>
                  </a:srgbClr>
                </a:solidFill>
                <a:uFillTx/>
                <a:latin typeface="Arial" panose="020B0604020202020204" pitchFamily="34" charset="0"/>
                <a:ea typeface="微软雅黑" panose="020B0503020204020204" charset="-122"/>
                <a:sym typeface="+mn-ea"/>
              </a:rPr>
              <a:t>图二：收到报价、控制指令后拨片逻辑流程</a:t>
            </a:r>
            <a:r>
              <a:rPr lang="en-US" altLang="zh-CN" sz="1200" dirty="0">
                <a:solidFill>
                  <a:srgbClr val="000000">
                    <a:lumMod val="75000"/>
                    <a:lumOff val="25000"/>
                  </a:srgbClr>
                </a:solidFill>
                <a:uFillTx/>
                <a:latin typeface="Arial" panose="020B0604020202020204" pitchFamily="34" charset="0"/>
                <a:ea typeface="微软雅黑" panose="020B0503020204020204" charset="-122"/>
                <a:sym typeface="+mn-ea"/>
              </a:rPr>
              <a:t>)</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sym typeface="+mn-ea"/>
            </a:endParaRPr>
          </a:p>
        </p:txBody>
      </p:sp>
      <p:sp>
        <p:nvSpPr>
          <p:cNvPr id="20" name="文本框 19"/>
          <p:cNvSpPr txBox="1"/>
          <p:nvPr>
            <p:custDataLst>
              <p:tags r:id="rId4"/>
            </p:custDataLst>
          </p:nvPr>
        </p:nvSpPr>
        <p:spPr>
          <a:xfrm>
            <a:off x="669882" y="601008"/>
            <a:ext cx="7099300" cy="629920"/>
          </a:xfrm>
          <a:prstGeom prst="rect">
            <a:avLst/>
          </a:prstGeom>
          <a:noFill/>
        </p:spPr>
        <p:txBody>
          <a:bodyPr wrap="square" lIns="101600" tIns="38100" rIns="63500" bIns="38100" rtlCol="0">
            <a:normAutofit fontScale="97500"/>
          </a:bodyPr>
          <a:lstStyle/>
          <a:p>
            <a:r>
              <a:rPr lang="zh-CN" altLang="en-US" sz="3600" b="1" dirty="0">
                <a:solidFill>
                  <a:srgbClr val="000000">
                    <a:lumMod val="75000"/>
                    <a:lumOff val="25000"/>
                  </a:srgbClr>
                </a:solidFill>
                <a:uFillTx/>
                <a:latin typeface="Arial" panose="020B0604020202020204" pitchFamily="34" charset="0"/>
                <a:ea typeface="微软雅黑" panose="020B0503020204020204" charset="-122"/>
                <a:sym typeface="+mn-ea"/>
              </a:rPr>
              <a:t>行情控制拨片</a:t>
            </a:r>
          </a:p>
        </p:txBody>
      </p:sp>
      <p:grpSp>
        <p:nvGrpSpPr>
          <p:cNvPr id="24" name="组合 23"/>
          <p:cNvGrpSpPr>
            <a:grpSpLocks noChangeAspect="1"/>
          </p:cNvGrpSpPr>
          <p:nvPr>
            <p:custDataLst>
              <p:tags r:id="rId5"/>
            </p:custDataLst>
          </p:nvPr>
        </p:nvGrpSpPr>
        <p:grpSpPr>
          <a:xfrm>
            <a:off x="10881641" y="654498"/>
            <a:ext cx="615989" cy="537514"/>
            <a:chOff x="3213087" y="1347855"/>
            <a:chExt cx="723913" cy="631688"/>
          </a:xfrm>
          <a:solidFill>
            <a:srgbClr val="D6DCE4">
              <a:alpha val="50000"/>
            </a:srgbClr>
          </a:solidFill>
        </p:grpSpPr>
        <p:sp>
          <p:nvSpPr>
            <p:cNvPr id="25" name="任意多边形: 形状 24"/>
            <p:cNvSpPr>
              <a:spLocks noChangeAspect="1"/>
            </p:cNvSpPr>
            <p:nvPr>
              <p:custDataLst>
                <p:tags r:id="rId6"/>
              </p:custDataLst>
            </p:nvPr>
          </p:nvSpPr>
          <p:spPr>
            <a:xfrm>
              <a:off x="3213087" y="1347855"/>
              <a:ext cx="311295" cy="631688"/>
            </a:xfrm>
            <a:custGeom>
              <a:avLst/>
              <a:gdLst>
                <a:gd name="connsiteX0" fmla="*/ 0 w 311295"/>
                <a:gd name="connsiteY0" fmla="*/ 0 h 631688"/>
                <a:gd name="connsiteX1" fmla="*/ 311295 w 311295"/>
                <a:gd name="connsiteY1" fmla="*/ 0 h 631688"/>
                <a:gd name="connsiteX2" fmla="*/ 311295 w 311295"/>
                <a:gd name="connsiteY2" fmla="*/ 278573 h 631688"/>
                <a:gd name="connsiteX3" fmla="*/ 92015 w 311295"/>
                <a:gd name="connsiteY3" fmla="*/ 631688 h 631688"/>
                <a:gd name="connsiteX4" fmla="*/ 80962 w 311295"/>
                <a:gd name="connsiteY4" fmla="*/ 613739 h 631688"/>
                <a:gd name="connsiteX5" fmla="*/ 33054 w 311295"/>
                <a:gd name="connsiteY5" fmla="*/ 568483 h 631688"/>
                <a:gd name="connsiteX6" fmla="*/ 20355 w 311295"/>
                <a:gd name="connsiteY6" fmla="*/ 561364 h 631688"/>
                <a:gd name="connsiteX7" fmla="*/ 150652 w 311295"/>
                <a:gd name="connsiteY7" fmla="*/ 311295 h 631688"/>
                <a:gd name="connsiteX8" fmla="*/ 0 w 311295"/>
                <a:gd name="connsiteY8" fmla="*/ 311295 h 6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295" h="631688">
                  <a:moveTo>
                    <a:pt x="0" y="0"/>
                  </a:moveTo>
                  <a:lnTo>
                    <a:pt x="311295" y="0"/>
                  </a:lnTo>
                  <a:lnTo>
                    <a:pt x="311295" y="278573"/>
                  </a:lnTo>
                  <a:cubicBezTo>
                    <a:pt x="300365" y="511936"/>
                    <a:pt x="92393" y="629207"/>
                    <a:pt x="92015" y="631688"/>
                  </a:cubicBezTo>
                  <a:lnTo>
                    <a:pt x="80962" y="613739"/>
                  </a:lnTo>
                  <a:cubicBezTo>
                    <a:pt x="67726" y="597568"/>
                    <a:pt x="51617" y="582153"/>
                    <a:pt x="33054" y="568483"/>
                  </a:cubicBezTo>
                  <a:lnTo>
                    <a:pt x="20355" y="561364"/>
                  </a:lnTo>
                  <a:cubicBezTo>
                    <a:pt x="21645" y="561467"/>
                    <a:pt x="135315" y="475631"/>
                    <a:pt x="150652" y="311295"/>
                  </a:cubicBezTo>
                  <a:lnTo>
                    <a:pt x="0" y="311295"/>
                  </a:lnTo>
                  <a:close/>
                </a:path>
              </a:pathLst>
            </a:custGeom>
            <a:grpFill/>
            <a:ln>
              <a:noFill/>
            </a:ln>
          </p:spPr>
          <p:style>
            <a:lnRef idx="2">
              <a:srgbClr val="D6DCE4">
                <a:shade val="50000"/>
              </a:srgbClr>
            </a:lnRef>
            <a:fillRef idx="1">
              <a:srgbClr val="D6DCE4"/>
            </a:fillRef>
            <a:effectRef idx="0">
              <a:srgbClr val="D6DCE4"/>
            </a:effectRef>
            <a:fontRef idx="minor">
              <a:srgbClr val="FFFFFF"/>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ea"/>
              </a:endParaRPr>
            </a:p>
          </p:txBody>
        </p:sp>
        <p:sp>
          <p:nvSpPr>
            <p:cNvPr id="26" name="任意多边形: 形状 25"/>
            <p:cNvSpPr>
              <a:spLocks noChangeAspect="1"/>
            </p:cNvSpPr>
            <p:nvPr>
              <p:custDataLst>
                <p:tags r:id="rId7"/>
              </p:custDataLst>
            </p:nvPr>
          </p:nvSpPr>
          <p:spPr>
            <a:xfrm>
              <a:off x="3625705" y="1347855"/>
              <a:ext cx="311295" cy="631688"/>
            </a:xfrm>
            <a:custGeom>
              <a:avLst/>
              <a:gdLst>
                <a:gd name="connsiteX0" fmla="*/ 0 w 311295"/>
                <a:gd name="connsiteY0" fmla="*/ 0 h 631688"/>
                <a:gd name="connsiteX1" fmla="*/ 311295 w 311295"/>
                <a:gd name="connsiteY1" fmla="*/ 0 h 631688"/>
                <a:gd name="connsiteX2" fmla="*/ 311295 w 311295"/>
                <a:gd name="connsiteY2" fmla="*/ 278573 h 631688"/>
                <a:gd name="connsiteX3" fmla="*/ 92015 w 311295"/>
                <a:gd name="connsiteY3" fmla="*/ 631688 h 631688"/>
                <a:gd name="connsiteX4" fmla="*/ 80961 w 311295"/>
                <a:gd name="connsiteY4" fmla="*/ 613739 h 631688"/>
                <a:gd name="connsiteX5" fmla="*/ 33054 w 311295"/>
                <a:gd name="connsiteY5" fmla="*/ 568483 h 631688"/>
                <a:gd name="connsiteX6" fmla="*/ 20355 w 311295"/>
                <a:gd name="connsiteY6" fmla="*/ 561364 h 631688"/>
                <a:gd name="connsiteX7" fmla="*/ 150652 w 311295"/>
                <a:gd name="connsiteY7" fmla="*/ 311295 h 631688"/>
                <a:gd name="connsiteX8" fmla="*/ 0 w 311295"/>
                <a:gd name="connsiteY8" fmla="*/ 311295 h 6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295" h="631688">
                  <a:moveTo>
                    <a:pt x="0" y="0"/>
                  </a:moveTo>
                  <a:lnTo>
                    <a:pt x="311295" y="0"/>
                  </a:lnTo>
                  <a:lnTo>
                    <a:pt x="311295" y="278573"/>
                  </a:lnTo>
                  <a:cubicBezTo>
                    <a:pt x="300365" y="511936"/>
                    <a:pt x="92393" y="629207"/>
                    <a:pt x="92015" y="631688"/>
                  </a:cubicBezTo>
                  <a:lnTo>
                    <a:pt x="80961" y="613739"/>
                  </a:lnTo>
                  <a:cubicBezTo>
                    <a:pt x="67726" y="597568"/>
                    <a:pt x="51617" y="582153"/>
                    <a:pt x="33054" y="568483"/>
                  </a:cubicBezTo>
                  <a:lnTo>
                    <a:pt x="20355" y="561364"/>
                  </a:lnTo>
                  <a:cubicBezTo>
                    <a:pt x="21645" y="561467"/>
                    <a:pt x="135315" y="475631"/>
                    <a:pt x="150652" y="311295"/>
                  </a:cubicBezTo>
                  <a:lnTo>
                    <a:pt x="0" y="311295"/>
                  </a:lnTo>
                  <a:close/>
                </a:path>
              </a:pathLst>
            </a:custGeom>
            <a:grpFill/>
            <a:ln>
              <a:noFill/>
            </a:ln>
          </p:spPr>
          <p:style>
            <a:lnRef idx="2">
              <a:srgbClr val="D6DCE4">
                <a:shade val="50000"/>
              </a:srgbClr>
            </a:lnRef>
            <a:fillRef idx="1">
              <a:srgbClr val="D6DCE4"/>
            </a:fillRef>
            <a:effectRef idx="0">
              <a:srgbClr val="D6DCE4"/>
            </a:effectRef>
            <a:fontRef idx="minor">
              <a:srgbClr val="FFFFFF"/>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ea"/>
              </a:endParaRPr>
            </a:p>
          </p:txBody>
        </p:sp>
      </p:grpSp>
      <p:pic>
        <p:nvPicPr>
          <p:cNvPr id="2" name="图片 1" descr="导出 (1)"/>
          <p:cNvPicPr>
            <a:picLocks noChangeAspect="1"/>
          </p:cNvPicPr>
          <p:nvPr/>
        </p:nvPicPr>
        <p:blipFill>
          <a:blip r:embed="rId9"/>
          <a:stretch>
            <a:fillRect/>
          </a:stretch>
        </p:blipFill>
        <p:spPr>
          <a:xfrm>
            <a:off x="279400" y="1230630"/>
            <a:ext cx="6806565" cy="4265295"/>
          </a:xfrm>
          <a:prstGeom prst="rect">
            <a:avLst/>
          </a:prstGeom>
        </p:spPr>
      </p:pic>
      <p:pic>
        <p:nvPicPr>
          <p:cNvPr id="4" name="图片 3" descr="流程"/>
          <p:cNvPicPr>
            <a:picLocks noChangeAspect="1"/>
          </p:cNvPicPr>
          <p:nvPr/>
        </p:nvPicPr>
        <p:blipFill>
          <a:blip r:embed="rId10"/>
          <a:stretch>
            <a:fillRect/>
          </a:stretch>
        </p:blipFill>
        <p:spPr>
          <a:xfrm>
            <a:off x="279400" y="3034665"/>
            <a:ext cx="3566160" cy="4026535"/>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custDataLst>
              <p:tags r:id="rId2"/>
            </p:custDataLst>
          </p:nvPr>
        </p:nvSpPr>
        <p:spPr>
          <a:xfrm>
            <a:off x="421005" y="1372235"/>
            <a:ext cx="5600065" cy="4703445"/>
          </a:xfrm>
          <a:prstGeom prst="rect">
            <a:avLst/>
          </a:prstGeom>
          <a:solidFill>
            <a:srgbClr val="FFFFFF"/>
          </a:solidFill>
          <a:ln w="28575">
            <a:solidFill>
              <a:srgbClr val="D6DCE4">
                <a:lumMod val="75000"/>
              </a:srgbClr>
            </a:solid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kumimoji="1" lang="zh-CN" altLang="en-US" sz="1600" b="1">
              <a:solidFill>
                <a:srgbClr val="FFFFFF"/>
              </a:solidFill>
              <a:latin typeface="微软雅黑" panose="020B0503020204020204" charset="-122"/>
            </a:endParaRPr>
          </a:p>
        </p:txBody>
      </p:sp>
      <p:sp>
        <p:nvSpPr>
          <p:cNvPr id="17" name="文本框 16"/>
          <p:cNvSpPr txBox="1"/>
          <p:nvPr>
            <p:custDataLst>
              <p:tags r:id="rId3"/>
            </p:custDataLst>
          </p:nvPr>
        </p:nvSpPr>
        <p:spPr>
          <a:xfrm>
            <a:off x="421005" y="1372235"/>
            <a:ext cx="5600065" cy="4703445"/>
          </a:xfrm>
          <a:prstGeom prst="rect">
            <a:avLst/>
          </a:prstGeom>
          <a:noFill/>
        </p:spPr>
        <p:txBody>
          <a:bodyPr wrap="square" lIns="101600" tIns="0" rIns="82550" bIns="0" rtlCol="0">
            <a:normAutofit fontScale="97500" lnSpcReduction="10000"/>
          </a:bodyPr>
          <a:lstStyle>
            <a:defPPr>
              <a:defRPr lang="zh-CN"/>
            </a:defPPr>
            <a:lvl1pPr fontAlgn="auto">
              <a:lnSpc>
                <a:spcPct val="130000"/>
              </a:lnSpc>
              <a:spcAft>
                <a:spcPts val="1000"/>
              </a:spcAft>
              <a:defRPr sz="1600" spc="150"/>
            </a:lvl1pPr>
          </a:lstStyle>
          <a:p>
            <a:pPr algn="l" fontAlgn="ctr">
              <a:spcBef>
                <a:spcPts val="1000"/>
              </a:spcBef>
              <a:spcAft>
                <a:spcPts val="0"/>
              </a:spcAft>
              <a:buClrTx/>
              <a:buSzTx/>
              <a:buFont typeface="Arial" panose="020B0604020202020204" pitchFamily="34" charset="0"/>
              <a:buNone/>
            </a:pPr>
            <a:r>
              <a:rPr lang="zh-CN" altLang="en-US" sz="1800" b="1" dirty="0">
                <a:solidFill>
                  <a:srgbClr val="000000">
                    <a:lumMod val="75000"/>
                    <a:lumOff val="25000"/>
                  </a:srgbClr>
                </a:solidFill>
                <a:uFillTx/>
                <a:latin typeface="Arial" panose="020B0604020202020204" pitchFamily="34" charset="0"/>
                <a:ea typeface="微软雅黑" panose="020B0503020204020204" charset="-122"/>
                <a:sym typeface="+mn-ea"/>
              </a:rPr>
              <a:t>计算算法</a:t>
            </a:r>
            <a:r>
              <a:rPr lang="zh-CN" altLang="en-US" sz="1800" b="1" dirty="0">
                <a:solidFill>
                  <a:srgbClr val="000000">
                    <a:lumMod val="75000"/>
                    <a:lumOff val="25000"/>
                  </a:srgbClr>
                </a:solidFill>
                <a:uFillTx/>
                <a:latin typeface="Arial" panose="020B0604020202020204" pitchFamily="34" charset="0"/>
                <a:ea typeface="微软雅黑" panose="020B0503020204020204" charset="-122"/>
              </a:rPr>
              <a:t>：</a:t>
            </a:r>
          </a:p>
          <a:p>
            <a:pPr marL="342900" indent="-342900" algn="l" fontAlgn="ctr">
              <a:spcBef>
                <a:spcPts val="1000"/>
              </a:spcBef>
              <a:spcAft>
                <a:spcPts val="0"/>
              </a:spcAft>
              <a:buClrTx/>
              <a:buSzTx/>
              <a:buFont typeface="Arial" panose="020B0604020202020204" pitchFamily="34" charset="0"/>
              <a:buAutoNum type="arabicPeriod"/>
            </a:pPr>
            <a:r>
              <a:rPr lang="zh-CN" altLang="en-US" sz="1800" dirty="0">
                <a:solidFill>
                  <a:srgbClr val="000000">
                    <a:lumMod val="75000"/>
                    <a:lumOff val="25000"/>
                  </a:srgbClr>
                </a:solidFill>
                <a:uFillTx/>
                <a:latin typeface="Arial" panose="020B0604020202020204" pitchFamily="34" charset="0"/>
                <a:ea typeface="微软雅黑" panose="020B0503020204020204" charset="-122"/>
              </a:rPr>
              <a:t>基于报价计算行情</a:t>
            </a:r>
          </a:p>
          <a:p>
            <a:pPr marL="342900" indent="-342900" algn="l" fontAlgn="ctr">
              <a:spcBef>
                <a:spcPts val="1000"/>
              </a:spcBef>
              <a:spcAft>
                <a:spcPts val="0"/>
              </a:spcAft>
              <a:buClrTx/>
              <a:buSzTx/>
              <a:buFont typeface="Arial" panose="020B0604020202020204" pitchFamily="34" charset="0"/>
              <a:buChar char="•"/>
            </a:pPr>
            <a:r>
              <a:rPr lang="zh-CN" altLang="en-US" sz="1800" dirty="0">
                <a:solidFill>
                  <a:srgbClr val="000000">
                    <a:lumMod val="75000"/>
                    <a:lumOff val="25000"/>
                  </a:srgbClr>
                </a:solidFill>
                <a:uFillTx/>
                <a:latin typeface="Arial" panose="020B0604020202020204" pitchFamily="34" charset="0"/>
                <a:ea typeface="微软雅黑" panose="020B0503020204020204" charset="-122"/>
              </a:rPr>
              <a:t>新增：</a:t>
            </a:r>
          </a:p>
          <a:p>
            <a:pPr marL="800100" lvl="1" indent="-342900" algn="l" fontAlgn="ctr">
              <a:spcBef>
                <a:spcPts val="1000"/>
              </a:spcBef>
              <a:spcAft>
                <a:spcPts val="0"/>
              </a:spcAft>
              <a:buClrTx/>
              <a:buSzTx/>
              <a:buFont typeface="Arial" panose="020B0604020202020204" pitchFamily="34" charset="0"/>
              <a:buChar char="•"/>
            </a:pPr>
            <a:r>
              <a:rPr lang="zh-CN" altLang="en-US" sz="1800" spc="150" dirty="0">
                <a:solidFill>
                  <a:srgbClr val="000000">
                    <a:lumMod val="75000"/>
                    <a:lumOff val="25000"/>
                  </a:srgbClr>
                </a:solidFill>
                <a:uFillTx/>
                <a:latin typeface="Arial" panose="020B0604020202020204" pitchFamily="34" charset="0"/>
                <a:ea typeface="微软雅黑" panose="020B0503020204020204" charset="-122"/>
              </a:rPr>
              <a:t>二叉树排序</a:t>
            </a:r>
          </a:p>
          <a:p>
            <a:pPr marL="342900" lvl="0" indent="-342900" algn="l" fontAlgn="ctr">
              <a:spcBef>
                <a:spcPts val="1000"/>
              </a:spcBef>
              <a:spcAft>
                <a:spcPts val="0"/>
              </a:spcAft>
              <a:buClrTx/>
              <a:buSzTx/>
              <a:buFont typeface="Arial" panose="020B0604020202020204" pitchFamily="34" charset="0"/>
              <a:buChar char="•"/>
            </a:pPr>
            <a:r>
              <a:rPr lang="zh-CN" altLang="en-US" sz="1800" spc="150" dirty="0">
                <a:solidFill>
                  <a:srgbClr val="000000">
                    <a:lumMod val="75000"/>
                    <a:lumOff val="25000"/>
                  </a:srgbClr>
                </a:solidFill>
                <a:uFillTx/>
                <a:latin typeface="Arial" panose="020B0604020202020204" pitchFamily="34" charset="0"/>
                <a:ea typeface="微软雅黑" panose="020B0503020204020204" charset="-122"/>
              </a:rPr>
              <a:t>删除：</a:t>
            </a:r>
          </a:p>
          <a:p>
            <a:pPr marL="800100" lvl="1" indent="-342900" algn="l" fontAlgn="ctr">
              <a:spcBef>
                <a:spcPts val="1000"/>
              </a:spcBef>
              <a:spcAft>
                <a:spcPts val="0"/>
              </a:spcAft>
              <a:buClrTx/>
              <a:buSzTx/>
              <a:buFont typeface="Arial" panose="020B0604020202020204" pitchFamily="34" charset="0"/>
              <a:buChar char="•"/>
            </a:pPr>
            <a:r>
              <a:rPr lang="zh-CN" altLang="en-US" sz="1800" spc="150" dirty="0">
                <a:solidFill>
                  <a:srgbClr val="000000">
                    <a:lumMod val="75000"/>
                    <a:lumOff val="25000"/>
                  </a:srgbClr>
                </a:solidFill>
                <a:uFillTx/>
                <a:latin typeface="Arial" panose="020B0604020202020204" pitchFamily="34" charset="0"/>
                <a:ea typeface="微软雅黑" panose="020B0503020204020204" charset="-122"/>
              </a:rPr>
              <a:t>冒泡排序：性能较低，逻辑简单</a:t>
            </a:r>
          </a:p>
          <a:p>
            <a:pPr marL="800100" lvl="1" indent="-342900" algn="l" fontAlgn="ctr">
              <a:spcBef>
                <a:spcPts val="1000"/>
              </a:spcBef>
              <a:spcAft>
                <a:spcPts val="0"/>
              </a:spcAft>
              <a:buClrTx/>
              <a:buSzTx/>
              <a:buFont typeface="Arial" panose="020B0604020202020204" pitchFamily="34" charset="0"/>
              <a:buChar char="•"/>
            </a:pPr>
            <a:r>
              <a:rPr lang="zh-CN" altLang="en-US" sz="1800" spc="150" dirty="0">
                <a:solidFill>
                  <a:srgbClr val="000000">
                    <a:lumMod val="75000"/>
                    <a:lumOff val="25000"/>
                  </a:srgbClr>
                </a:solidFill>
                <a:uFillTx/>
                <a:latin typeface="Arial" panose="020B0604020202020204" pitchFamily="34" charset="0"/>
                <a:ea typeface="微软雅黑" panose="020B0503020204020204" charset="-122"/>
              </a:rPr>
              <a:t>二叉树排序：性能较高，逻辑复杂</a:t>
            </a:r>
          </a:p>
          <a:p>
            <a:pPr marL="342900" lvl="0" indent="-342900" algn="l" fontAlgn="ctr">
              <a:spcBef>
                <a:spcPts val="1000"/>
              </a:spcBef>
              <a:spcAft>
                <a:spcPts val="0"/>
              </a:spcAft>
              <a:buClrTx/>
              <a:buSzTx/>
              <a:buFont typeface="Arial" panose="020B0604020202020204" pitchFamily="34" charset="0"/>
              <a:buAutoNum type="arabicPeriod"/>
            </a:pPr>
            <a:r>
              <a:rPr lang="zh-CN" altLang="en-US" sz="1800" dirty="0">
                <a:solidFill>
                  <a:srgbClr val="000000">
                    <a:lumMod val="75000"/>
                    <a:lumOff val="25000"/>
                  </a:srgbClr>
                </a:solidFill>
                <a:uFillTx/>
                <a:latin typeface="Arial" panose="020B0604020202020204" pitchFamily="34" charset="0"/>
                <a:ea typeface="微软雅黑" panose="020B0503020204020204" charset="-122"/>
              </a:rPr>
              <a:t>合并行情</a:t>
            </a:r>
          </a:p>
          <a:p>
            <a:pPr marL="800100" lvl="1" indent="-342900" algn="l" fontAlgn="ctr">
              <a:spcBef>
                <a:spcPts val="1000"/>
              </a:spcBef>
              <a:spcAft>
                <a:spcPts val="0"/>
              </a:spcAft>
              <a:buClrTx/>
              <a:buSzTx/>
              <a:buFont typeface="Arial" panose="020B0604020202020204" pitchFamily="34" charset="0"/>
              <a:buChar char="•"/>
            </a:pPr>
            <a:r>
              <a:rPr lang="zh-CN" altLang="en-US" spc="150" dirty="0">
                <a:solidFill>
                  <a:srgbClr val="000000">
                    <a:lumMod val="75000"/>
                    <a:lumOff val="25000"/>
                  </a:srgbClr>
                </a:solidFill>
                <a:uFillTx/>
                <a:latin typeface="Arial" panose="020B0604020202020204" pitchFamily="34" charset="0"/>
                <a:ea typeface="微软雅黑" panose="020B0503020204020204" charset="-122"/>
                <a:sym typeface="+mn-ea"/>
              </a:rPr>
              <a:t>合并截取</a:t>
            </a:r>
            <a:endParaRPr lang="zh-CN" altLang="en-US" sz="1800" spc="150" dirty="0">
              <a:solidFill>
                <a:srgbClr val="000000">
                  <a:lumMod val="75000"/>
                  <a:lumOff val="25000"/>
                </a:srgbClr>
              </a:solidFill>
              <a:uFillTx/>
              <a:latin typeface="Arial" panose="020B0604020202020204" pitchFamily="34" charset="0"/>
              <a:ea typeface="微软雅黑" panose="020B0503020204020204" charset="-122"/>
            </a:endParaRPr>
          </a:p>
          <a:p>
            <a:pPr marL="800100" lvl="1" indent="-342900" algn="l" fontAlgn="ctr">
              <a:spcBef>
                <a:spcPts val="1000"/>
              </a:spcBef>
              <a:spcAft>
                <a:spcPts val="0"/>
              </a:spcAft>
              <a:buClrTx/>
              <a:buSzTx/>
              <a:buFont typeface="Arial" panose="020B0604020202020204" pitchFamily="34" charset="0"/>
              <a:buChar char="•"/>
            </a:pPr>
            <a:r>
              <a:rPr lang="zh-CN" altLang="en-US" spc="150" dirty="0">
                <a:solidFill>
                  <a:srgbClr val="000000">
                    <a:lumMod val="75000"/>
                    <a:lumOff val="25000"/>
                  </a:srgbClr>
                </a:solidFill>
                <a:uFillTx/>
                <a:latin typeface="Arial" panose="020B0604020202020204" pitchFamily="34" charset="0"/>
                <a:ea typeface="微软雅黑" panose="020B0503020204020204" charset="-122"/>
                <a:sym typeface="+mn-ea"/>
              </a:rPr>
              <a:t>递归比较</a:t>
            </a:r>
            <a:endParaRPr lang="zh-CN" altLang="en-US" sz="1800" spc="150" dirty="0">
              <a:solidFill>
                <a:srgbClr val="000000">
                  <a:lumMod val="75000"/>
                  <a:lumOff val="25000"/>
                </a:srgbClr>
              </a:solidFill>
              <a:uFillTx/>
              <a:latin typeface="Arial" panose="020B0604020202020204" pitchFamily="34" charset="0"/>
              <a:ea typeface="微软雅黑" panose="020B0503020204020204" charset="-122"/>
            </a:endParaRPr>
          </a:p>
          <a:p>
            <a:pPr indent="0" fontAlgn="ctr">
              <a:spcBef>
                <a:spcPts val="1000"/>
              </a:spcBef>
              <a:spcAft>
                <a:spcPts val="0"/>
              </a:spcAft>
              <a:buFont typeface="Arial" panose="020B0604020202020204" pitchFamily="34" charset="0"/>
              <a:buNone/>
            </a:pPr>
            <a:r>
              <a:rPr lang="en-US" dirty="0">
                <a:solidFill>
                  <a:srgbClr val="000000">
                    <a:lumMod val="75000"/>
                    <a:lumOff val="25000"/>
                  </a:srgbClr>
                </a:solidFill>
                <a:uFillTx/>
                <a:latin typeface="Arial" panose="020B0604020202020204" pitchFamily="34" charset="0"/>
                <a:ea typeface="微软雅黑" panose="020B0503020204020204" charset="-122"/>
              </a:rPr>
              <a:t>      </a:t>
            </a:r>
            <a:endParaRPr lang="zh-CN" altLang="en-US" sz="16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20" name="文本框 19"/>
          <p:cNvSpPr txBox="1"/>
          <p:nvPr>
            <p:custDataLst>
              <p:tags r:id="rId4"/>
            </p:custDataLst>
          </p:nvPr>
        </p:nvSpPr>
        <p:spPr>
          <a:xfrm>
            <a:off x="421005" y="590550"/>
            <a:ext cx="5852795" cy="528955"/>
          </a:xfrm>
          <a:prstGeom prst="rect">
            <a:avLst/>
          </a:prstGeom>
          <a:noFill/>
        </p:spPr>
        <p:txBody>
          <a:bodyPr wrap="square" lIns="101600" tIns="38100" rIns="63500" bIns="38100" rtlCol="0">
            <a:normAutofit fontScale="85000" lnSpcReduction="10000"/>
          </a:bodyPr>
          <a:lstStyle/>
          <a:p>
            <a:r>
              <a:rPr lang="zh-CN" altLang="en-US" sz="3600" b="1" dirty="0">
                <a:solidFill>
                  <a:srgbClr val="000000">
                    <a:lumMod val="75000"/>
                    <a:lumOff val="25000"/>
                  </a:srgbClr>
                </a:solidFill>
                <a:uFillTx/>
                <a:latin typeface="Arial" panose="020B0604020202020204" pitchFamily="34" charset="0"/>
                <a:ea typeface="微软雅黑" panose="020B0503020204020204" charset="-122"/>
                <a:sym typeface="+mn-ea"/>
              </a:rPr>
              <a:t>行情计算算法</a:t>
            </a:r>
          </a:p>
        </p:txBody>
      </p:sp>
      <p:sp>
        <p:nvSpPr>
          <p:cNvPr id="2" name="文本框 1"/>
          <p:cNvSpPr txBox="1"/>
          <p:nvPr/>
        </p:nvSpPr>
        <p:spPr>
          <a:xfrm>
            <a:off x="6273800" y="1122680"/>
            <a:ext cx="5588635" cy="3784600"/>
          </a:xfrm>
          <a:prstGeom prst="rect">
            <a:avLst/>
          </a:prstGeom>
          <a:noFill/>
        </p:spPr>
        <p:txBody>
          <a:bodyPr wrap="square" rtlCol="0">
            <a:spAutoFit/>
          </a:bodyPr>
          <a:lstStyle/>
          <a:p>
            <a:r>
              <a:rPr lang="zh-CN" altLang="en-US" sz="1200"/>
              <a:t>====不限制深度、新增：二叉树排序算法、删除：冒泡排序算法</a:t>
            </a:r>
          </a:p>
          <a:p>
            <a:r>
              <a:rPr lang="zh-CN" altLang="en-US" sz="1200"/>
              <a:t>Tue Apr 20 10:49:35 CST 2021 开始排序，报价数量：100</a:t>
            </a:r>
            <a:r>
              <a:rPr lang="en-US" altLang="zh-CN" sz="1200"/>
              <a:t>,</a:t>
            </a:r>
            <a:r>
              <a:rPr lang="zh-CN" altLang="en-US" sz="1200"/>
              <a:t>000</a:t>
            </a:r>
          </a:p>
          <a:p>
            <a:r>
              <a:rPr lang="zh-CN" altLang="en-US" sz="1200"/>
              <a:t>Tue Apr 20 10:49:35 CST 2021 排序完成，耗时：111 毫秒</a:t>
            </a:r>
          </a:p>
          <a:p>
            <a:r>
              <a:rPr lang="zh-CN" altLang="en-US" sz="1200"/>
              <a:t>Tue Apr 20 10:49:35 CST 2021 开始删除，报价数量：100</a:t>
            </a:r>
            <a:r>
              <a:rPr lang="en-US" altLang="zh-CN" sz="1200"/>
              <a:t>,</a:t>
            </a:r>
            <a:r>
              <a:rPr lang="zh-CN" altLang="en-US" sz="1200"/>
              <a:t>000</a:t>
            </a:r>
          </a:p>
          <a:p>
            <a:r>
              <a:rPr lang="zh-CN" altLang="en-US" sz="1200"/>
              <a:t>Tue Apr 20 10:52:33 CST 2021 删除完成，耗时：177281 毫秒</a:t>
            </a:r>
          </a:p>
          <a:p>
            <a:r>
              <a:rPr lang="zh-CN" altLang="en-US" sz="1200"/>
              <a:t>====不限制深度、新增：二叉树排序算法、删除：二叉树排序算法</a:t>
            </a:r>
          </a:p>
          <a:p>
            <a:r>
              <a:rPr lang="zh-CN" altLang="en-US" sz="1200"/>
              <a:t>Tue Apr 20 15:00:20 CST 2021 开始排序，报价数量：100</a:t>
            </a:r>
            <a:r>
              <a:rPr lang="en-US" altLang="zh-CN" sz="1200"/>
              <a:t>,</a:t>
            </a:r>
            <a:r>
              <a:rPr lang="zh-CN" altLang="en-US" sz="1200"/>
              <a:t>000</a:t>
            </a:r>
          </a:p>
          <a:p>
            <a:r>
              <a:rPr lang="zh-CN" altLang="en-US" sz="1200"/>
              <a:t>Tue Apr 20 15:00:21 CST 2021 排序完成，耗时：128 毫秒</a:t>
            </a:r>
          </a:p>
          <a:p>
            <a:r>
              <a:rPr lang="zh-CN" altLang="en-US" sz="1200"/>
              <a:t>Tue Apr 20 15:00:21 CST 2021 开始删除，报价数量：100</a:t>
            </a:r>
            <a:r>
              <a:rPr lang="en-US" altLang="zh-CN" sz="1200"/>
              <a:t>,</a:t>
            </a:r>
            <a:r>
              <a:rPr lang="zh-CN" altLang="en-US" sz="1200"/>
              <a:t>000</a:t>
            </a:r>
          </a:p>
          <a:p>
            <a:r>
              <a:rPr lang="zh-CN" altLang="en-US" sz="1200"/>
              <a:t>Tue Apr 20 15:00:21 CST 2021 删除完成，耗时：80 毫秒</a:t>
            </a:r>
          </a:p>
          <a:p>
            <a:r>
              <a:rPr lang="zh-CN" altLang="en-US" sz="1200"/>
              <a:t>====限制深度(30)、新增：二叉树排序算法、删除：冒泡排序算法</a:t>
            </a:r>
          </a:p>
          <a:p>
            <a:r>
              <a:rPr lang="zh-CN" altLang="en-US" sz="1200"/>
              <a:t>Tue Apr 20 15:55:57 CST 2021 开始排序，报价数量：100</a:t>
            </a:r>
            <a:r>
              <a:rPr lang="en-US" altLang="zh-CN" sz="1200"/>
              <a:t>,</a:t>
            </a:r>
            <a:r>
              <a:rPr lang="zh-CN" altLang="en-US" sz="1200"/>
              <a:t>000</a:t>
            </a:r>
          </a:p>
          <a:p>
            <a:r>
              <a:rPr lang="zh-CN" altLang="en-US" sz="1200"/>
              <a:t>Tue Apr 20 15:55:57 CST 2021 排序完成，耗时：30 毫秒</a:t>
            </a:r>
          </a:p>
          <a:p>
            <a:r>
              <a:rPr lang="zh-CN" altLang="en-US" sz="1200"/>
              <a:t>Tue Apr 20 15:55:57 CST 2021 开始删除，报价数量：100</a:t>
            </a:r>
            <a:r>
              <a:rPr lang="en-US" altLang="zh-CN" sz="1200"/>
              <a:t>,</a:t>
            </a:r>
            <a:r>
              <a:rPr lang="zh-CN" altLang="en-US" sz="1200"/>
              <a:t>000</a:t>
            </a:r>
          </a:p>
          <a:p>
            <a:r>
              <a:rPr lang="zh-CN" altLang="en-US" sz="1200"/>
              <a:t>Tue Apr 20 15:55:57 CST 2021 删除完成，耗时：39 毫秒</a:t>
            </a:r>
          </a:p>
          <a:p>
            <a:r>
              <a:rPr lang="zh-CN" altLang="en-US" sz="1200"/>
              <a:t>====限制深度(30)、新增：二叉树排序算法、删除：二叉树排序算法</a:t>
            </a:r>
            <a:r>
              <a:rPr lang="zh-CN" altLang="en-US" sz="1200" b="1">
                <a:solidFill>
                  <a:schemeClr val="accent5"/>
                </a:solidFill>
              </a:rPr>
              <a:t>（现使用中）</a:t>
            </a:r>
          </a:p>
          <a:p>
            <a:r>
              <a:rPr lang="zh-CN" altLang="en-US" sz="1200"/>
              <a:t>Tue Apr 20 15:56:35 CST 2021 开始排序，报价数量：100</a:t>
            </a:r>
            <a:r>
              <a:rPr lang="en-US" altLang="zh-CN" sz="1200"/>
              <a:t>,</a:t>
            </a:r>
            <a:r>
              <a:rPr lang="zh-CN" altLang="en-US" sz="1200"/>
              <a:t>000</a:t>
            </a:r>
          </a:p>
          <a:p>
            <a:r>
              <a:rPr lang="zh-CN" altLang="en-US" sz="1200"/>
              <a:t>Tue Apr 20 15:56:35 CST 2021 排序完成，耗时：36 毫秒</a:t>
            </a:r>
          </a:p>
          <a:p>
            <a:r>
              <a:rPr lang="zh-CN" altLang="en-US" sz="1200"/>
              <a:t>Tue Apr 20 15:56:35 CST 2021 开始删除，报价数量：100</a:t>
            </a:r>
            <a:r>
              <a:rPr lang="en-US" altLang="zh-CN" sz="1200"/>
              <a:t>,</a:t>
            </a:r>
            <a:r>
              <a:rPr lang="zh-CN" altLang="en-US" sz="1200"/>
              <a:t>000</a:t>
            </a:r>
          </a:p>
          <a:p>
            <a:r>
              <a:rPr lang="zh-CN" altLang="en-US" sz="1200"/>
              <a:t>Tue Apr 20 15:56:35 CST 2021 删除完成，耗时：11 毫秒</a:t>
            </a:r>
          </a:p>
        </p:txBody>
      </p:sp>
      <p:sp>
        <p:nvSpPr>
          <p:cNvPr id="3" name="文本框 2"/>
          <p:cNvSpPr txBox="1"/>
          <p:nvPr/>
        </p:nvSpPr>
        <p:spPr>
          <a:xfrm>
            <a:off x="6273800" y="4907280"/>
            <a:ext cx="4929505" cy="1198880"/>
          </a:xfrm>
          <a:prstGeom prst="rect">
            <a:avLst/>
          </a:prstGeom>
          <a:noFill/>
        </p:spPr>
        <p:txBody>
          <a:bodyPr wrap="square" rtlCol="0">
            <a:spAutoFit/>
          </a:bodyPr>
          <a:lstStyle/>
          <a:p>
            <a:r>
              <a:rPr lang="zh-CN" altLang="en-US" sz="1200"/>
              <a:t>=====递归比较</a:t>
            </a:r>
          </a:p>
          <a:p>
            <a:r>
              <a:rPr lang="zh-CN" altLang="en-US" sz="1200"/>
              <a:t>Tue Apr 20 21:18:49 CST 2021 开始合并，报价行情数量：100,000</a:t>
            </a:r>
          </a:p>
          <a:p>
            <a:r>
              <a:rPr lang="zh-CN" altLang="en-US" sz="1200"/>
              <a:t>Tue Apr 20 21:18:49 CST 2021 合并完成，耗时：2</a:t>
            </a:r>
            <a:r>
              <a:rPr lang="en-US" altLang="zh-CN" sz="1200"/>
              <a:t>20</a:t>
            </a:r>
            <a:r>
              <a:rPr lang="zh-CN" altLang="en-US" sz="1200"/>
              <a:t> 毫秒</a:t>
            </a:r>
          </a:p>
          <a:p>
            <a:r>
              <a:rPr lang="zh-CN" altLang="en-US" sz="1200"/>
              <a:t>=====合并截取</a:t>
            </a:r>
          </a:p>
          <a:p>
            <a:r>
              <a:rPr lang="zh-CN" altLang="en-US" sz="1200"/>
              <a:t>Tue Apr 20 21:28:10 CST 2021 开始合并，报价行情数量：100,000</a:t>
            </a:r>
          </a:p>
          <a:p>
            <a:r>
              <a:rPr lang="zh-CN" altLang="en-US" sz="1200"/>
              <a:t>Tue Apr 20 21:28:10 CST 2021 合并完成，耗时：468 毫秒</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custDataLst>
              <p:tags r:id="rId2"/>
            </p:custDataLst>
          </p:nvPr>
        </p:nvSpPr>
        <p:spPr>
          <a:xfrm>
            <a:off x="421005" y="1507490"/>
            <a:ext cx="5752465" cy="4997450"/>
          </a:xfrm>
          <a:prstGeom prst="rect">
            <a:avLst/>
          </a:prstGeom>
          <a:solidFill>
            <a:srgbClr val="FFFFFF"/>
          </a:solidFill>
          <a:ln w="28575">
            <a:solidFill>
              <a:srgbClr val="D6DCE4">
                <a:lumMod val="75000"/>
              </a:srgbClr>
            </a:solid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kumimoji="1" lang="zh-CN" altLang="en-US" sz="1600" b="1">
              <a:solidFill>
                <a:srgbClr val="FFFFFF"/>
              </a:solidFill>
              <a:latin typeface="微软雅黑" panose="020B0503020204020204" charset="-122"/>
            </a:endParaRPr>
          </a:p>
        </p:txBody>
      </p:sp>
      <p:sp>
        <p:nvSpPr>
          <p:cNvPr id="17" name="文本框 16"/>
          <p:cNvSpPr txBox="1"/>
          <p:nvPr>
            <p:custDataLst>
              <p:tags r:id="rId3"/>
            </p:custDataLst>
          </p:nvPr>
        </p:nvSpPr>
        <p:spPr>
          <a:xfrm>
            <a:off x="421005" y="1536700"/>
            <a:ext cx="5680710" cy="4939030"/>
          </a:xfrm>
          <a:prstGeom prst="rect">
            <a:avLst/>
          </a:prstGeom>
          <a:noFill/>
        </p:spPr>
        <p:txBody>
          <a:bodyPr wrap="square" lIns="101600" tIns="0" rIns="82550" bIns="0" rtlCol="0">
            <a:normAutofit/>
          </a:bodyPr>
          <a:lstStyle>
            <a:defPPr>
              <a:defRPr lang="zh-CN"/>
            </a:defPPr>
            <a:lvl1pPr fontAlgn="auto">
              <a:lnSpc>
                <a:spcPct val="130000"/>
              </a:lnSpc>
              <a:spcAft>
                <a:spcPts val="1000"/>
              </a:spcAft>
              <a:defRPr sz="1600" spc="150"/>
            </a:lvl1pPr>
          </a:lstStyle>
          <a:p>
            <a:pPr algn="l" fontAlgn="ctr">
              <a:spcBef>
                <a:spcPts val="1000"/>
              </a:spcBef>
              <a:spcAft>
                <a:spcPts val="0"/>
              </a:spcAft>
              <a:buClrTx/>
              <a:buSzTx/>
              <a:buFont typeface="Arial" panose="020B0604020202020204" pitchFamily="34" charset="0"/>
              <a:buNone/>
            </a:pPr>
            <a:r>
              <a:rPr lang="zh-CN" altLang="en-US" sz="1800" b="1" dirty="0">
                <a:solidFill>
                  <a:srgbClr val="000000">
                    <a:lumMod val="75000"/>
                    <a:lumOff val="25000"/>
                  </a:srgbClr>
                </a:solidFill>
                <a:uFillTx/>
                <a:latin typeface="Arial" panose="020B0604020202020204" pitchFamily="34" charset="0"/>
                <a:ea typeface="微软雅黑" panose="020B0503020204020204" charset="-122"/>
                <a:sym typeface="+mn-ea"/>
              </a:rPr>
              <a:t>角色组件</a:t>
            </a:r>
            <a:r>
              <a:rPr lang="zh-CN" altLang="en-US" sz="1800" b="1" dirty="0">
                <a:solidFill>
                  <a:srgbClr val="000000">
                    <a:lumMod val="75000"/>
                    <a:lumOff val="25000"/>
                  </a:srgbClr>
                </a:solidFill>
                <a:uFillTx/>
                <a:latin typeface="Arial" panose="020B0604020202020204" pitchFamily="34" charset="0"/>
                <a:ea typeface="微软雅黑" panose="020B0503020204020204" charset="-122"/>
              </a:rPr>
              <a:t>：</a:t>
            </a:r>
            <a:endParaRPr lang="en-US" altLang="zh-CN" sz="1800" dirty="0">
              <a:solidFill>
                <a:srgbClr val="000000">
                  <a:lumMod val="75000"/>
                  <a:lumOff val="25000"/>
                </a:srgbClr>
              </a:solidFill>
              <a:uFillTx/>
              <a:latin typeface="Arial" panose="020B0604020202020204" pitchFamily="34" charset="0"/>
              <a:ea typeface="微软雅黑" panose="020B0503020204020204" charset="-122"/>
            </a:endParaRPr>
          </a:p>
          <a:p>
            <a:pPr indent="0" fontAlgn="ctr">
              <a:spcBef>
                <a:spcPts val="1000"/>
              </a:spcBef>
              <a:spcAft>
                <a:spcPts val="0"/>
              </a:spcAft>
              <a:buFont typeface="Arial" panose="020B0604020202020204" pitchFamily="34" charset="0"/>
              <a:buNone/>
            </a:pPr>
            <a:r>
              <a:rPr lang="en-US" dirty="0">
                <a:solidFill>
                  <a:srgbClr val="000000">
                    <a:lumMod val="75000"/>
                    <a:lumOff val="25000"/>
                  </a:srgbClr>
                </a:solidFill>
                <a:uFillTx/>
                <a:latin typeface="Arial" panose="020B0604020202020204" pitchFamily="34" charset="0"/>
                <a:ea typeface="微软雅黑" panose="020B0503020204020204" charset="-122"/>
              </a:rPr>
              <a:t>      </a:t>
            </a:r>
            <a:r>
              <a:rPr lang="zh-CN" altLang="en-US" dirty="0">
                <a:solidFill>
                  <a:srgbClr val="000000">
                    <a:lumMod val="75000"/>
                    <a:lumOff val="25000"/>
                  </a:srgbClr>
                </a:solidFill>
                <a:uFillTx/>
                <a:latin typeface="Arial" panose="020B0604020202020204" pitchFamily="34" charset="0"/>
                <a:ea typeface="微软雅黑" panose="020B0503020204020204" charset="-122"/>
              </a:rPr>
              <a:t>基于</a:t>
            </a:r>
            <a:r>
              <a:rPr lang="en-US" altLang="zh-CN" dirty="0">
                <a:solidFill>
                  <a:srgbClr val="000000">
                    <a:lumMod val="75000"/>
                    <a:lumOff val="25000"/>
                  </a:srgbClr>
                </a:solidFill>
                <a:uFillTx/>
                <a:latin typeface="Arial" panose="020B0604020202020204" pitchFamily="34" charset="0"/>
                <a:ea typeface="微软雅黑" panose="020B0503020204020204" charset="-122"/>
              </a:rPr>
              <a:t>Actor</a:t>
            </a:r>
            <a:r>
              <a:rPr lang="zh-CN" altLang="en-US" dirty="0">
                <a:solidFill>
                  <a:srgbClr val="000000">
                    <a:lumMod val="75000"/>
                    <a:lumOff val="25000"/>
                  </a:srgbClr>
                </a:solidFill>
                <a:uFillTx/>
                <a:latin typeface="Arial" panose="020B0604020202020204" pitchFamily="34" charset="0"/>
                <a:ea typeface="微软雅黑" panose="020B0503020204020204" charset="-122"/>
              </a:rPr>
              <a:t>模型设计中的</a:t>
            </a:r>
            <a:r>
              <a:rPr lang="en-US" altLang="zh-CN" dirty="0">
                <a:solidFill>
                  <a:srgbClr val="000000">
                    <a:lumMod val="75000"/>
                    <a:lumOff val="25000"/>
                  </a:srgbClr>
                </a:solidFill>
                <a:uFillTx/>
                <a:latin typeface="Arial" panose="020B0604020202020204" pitchFamily="34" charset="0"/>
                <a:ea typeface="微软雅黑" panose="020B0503020204020204" charset="-122"/>
              </a:rPr>
              <a:t>S</a:t>
            </a:r>
            <a:r>
              <a:rPr lang="zh-CN" altLang="en-US" dirty="0">
                <a:solidFill>
                  <a:srgbClr val="000000">
                    <a:lumMod val="75000"/>
                    <a:lumOff val="25000"/>
                  </a:srgbClr>
                </a:solidFill>
                <a:uFillTx/>
                <a:latin typeface="Arial" panose="020B0604020202020204" pitchFamily="34" charset="0"/>
                <a:ea typeface="微软雅黑" panose="020B0503020204020204" charset="-122"/>
              </a:rPr>
              <a:t>hare</a:t>
            </a:r>
            <a:r>
              <a:rPr lang="en-US" altLang="zh-CN" dirty="0">
                <a:solidFill>
                  <a:srgbClr val="000000">
                    <a:lumMod val="75000"/>
                    <a:lumOff val="25000"/>
                  </a:srgbClr>
                </a:solidFill>
                <a:uFillTx/>
                <a:latin typeface="Arial" panose="020B0604020202020204" pitchFamily="34" charset="0"/>
                <a:ea typeface="微软雅黑" panose="020B0503020204020204" charset="-122"/>
              </a:rPr>
              <a:t>d</a:t>
            </a:r>
            <a:r>
              <a:rPr lang="zh-CN" altLang="en-US" dirty="0">
                <a:solidFill>
                  <a:srgbClr val="000000">
                    <a:lumMod val="75000"/>
                    <a:lumOff val="25000"/>
                  </a:srgbClr>
                </a:solidFill>
                <a:uFillTx/>
                <a:latin typeface="Arial" panose="020B0604020202020204" pitchFamily="34" charset="0"/>
                <a:ea typeface="微软雅黑" panose="020B0503020204020204" charset="-122"/>
              </a:rPr>
              <a:t> </a:t>
            </a:r>
            <a:r>
              <a:rPr lang="en-US" altLang="zh-CN" dirty="0">
                <a:solidFill>
                  <a:srgbClr val="000000">
                    <a:lumMod val="75000"/>
                    <a:lumOff val="25000"/>
                  </a:srgbClr>
                </a:solidFill>
                <a:uFillTx/>
                <a:latin typeface="Arial" panose="020B0604020202020204" pitchFamily="34" charset="0"/>
                <a:ea typeface="微软雅黑" panose="020B0503020204020204" charset="-122"/>
              </a:rPr>
              <a:t>N</a:t>
            </a:r>
            <a:r>
              <a:rPr lang="zh-CN" altLang="en-US" dirty="0">
                <a:solidFill>
                  <a:srgbClr val="000000">
                    <a:lumMod val="75000"/>
                    <a:lumOff val="25000"/>
                  </a:srgbClr>
                </a:solidFill>
                <a:uFillTx/>
                <a:latin typeface="Arial" panose="020B0604020202020204" pitchFamily="34" charset="0"/>
                <a:ea typeface="微软雅黑" panose="020B0503020204020204" charset="-122"/>
              </a:rPr>
              <a:t>othing架构特性，为每个节点(Node)定义</a:t>
            </a:r>
            <a:r>
              <a:rPr lang="zh-CN" altLang="en-US" b="1" dirty="0">
                <a:solidFill>
                  <a:srgbClr val="000000">
                    <a:lumMod val="75000"/>
                    <a:lumOff val="25000"/>
                  </a:srgbClr>
                </a:solidFill>
                <a:uFillTx/>
                <a:latin typeface="Arial" panose="020B0604020202020204" pitchFamily="34" charset="0"/>
                <a:ea typeface="微软雅黑" panose="020B0503020204020204" charset="-122"/>
              </a:rPr>
              <a:t>角色</a:t>
            </a:r>
            <a:r>
              <a:rPr lang="zh-CN" altLang="en-US" dirty="0">
                <a:solidFill>
                  <a:srgbClr val="000000">
                    <a:lumMod val="75000"/>
                    <a:lumOff val="25000"/>
                  </a:srgbClr>
                </a:solidFill>
                <a:uFillTx/>
                <a:latin typeface="Arial" panose="020B0604020202020204" pitchFamily="34" charset="0"/>
                <a:ea typeface="微软雅黑" panose="020B0503020204020204" charset="-122"/>
              </a:rPr>
              <a:t>并进行管理。</a:t>
            </a:r>
          </a:p>
          <a:p>
            <a:pPr marL="342900" indent="-342900" fontAlgn="ctr">
              <a:spcBef>
                <a:spcPts val="1000"/>
              </a:spcBef>
              <a:spcAft>
                <a:spcPts val="0"/>
              </a:spcAft>
              <a:buFont typeface="Arial" panose="020B0604020202020204" pitchFamily="34" charset="0"/>
              <a:buAutoNum type="arabicPeriod"/>
            </a:pPr>
            <a:r>
              <a:rPr lang="zh-CN" altLang="en-US" dirty="0">
                <a:solidFill>
                  <a:srgbClr val="000000">
                    <a:lumMod val="75000"/>
                    <a:lumOff val="25000"/>
                  </a:srgbClr>
                </a:solidFill>
                <a:uFillTx/>
                <a:latin typeface="Arial" panose="020B0604020202020204" pitchFamily="34" charset="0"/>
                <a:ea typeface="微软雅黑" panose="020B0503020204020204" charset="-122"/>
                <a:sym typeface="+mn-ea"/>
              </a:rPr>
              <a:t>将角色的引用保存在内存中进行管理，适用于可靠性要求高、节点较少、扩展要求低的场景。（实时公有行情节点）</a:t>
            </a:r>
          </a:p>
          <a:p>
            <a:pPr marL="342900" indent="-342900" fontAlgn="ctr">
              <a:spcBef>
                <a:spcPts val="1000"/>
              </a:spcBef>
              <a:spcAft>
                <a:spcPts val="0"/>
              </a:spcAft>
              <a:buFont typeface="Arial" panose="020B0604020202020204" pitchFamily="34" charset="0"/>
              <a:buAutoNum type="arabicPeriod"/>
            </a:pPr>
            <a:r>
              <a:rPr lang="zh-CN" altLang="en-US" dirty="0">
                <a:solidFill>
                  <a:srgbClr val="000000">
                    <a:lumMod val="75000"/>
                    <a:lumOff val="25000"/>
                  </a:srgbClr>
                </a:solidFill>
                <a:uFillTx/>
                <a:latin typeface="Arial" panose="020B0604020202020204" pitchFamily="34" charset="0"/>
                <a:ea typeface="微软雅黑" panose="020B0503020204020204" charset="-122"/>
                <a:sym typeface="+mn-ea"/>
              </a:rPr>
              <a:t>以Gossip协议进行服务发现，来实现消息的跨服务发送，适用于节点较多、动态平衡要求高场景。（实时私有行情节点）</a:t>
            </a:r>
          </a:p>
          <a:p>
            <a:pPr marL="342900" indent="-342900" fontAlgn="ctr">
              <a:spcBef>
                <a:spcPts val="1000"/>
              </a:spcBef>
              <a:spcAft>
                <a:spcPts val="0"/>
              </a:spcAft>
              <a:buFont typeface="Arial" panose="020B0604020202020204" pitchFamily="34" charset="0"/>
              <a:buAutoNum type="arabicPeriod"/>
            </a:pPr>
            <a:r>
              <a:rPr lang="zh-CN" altLang="en-US" dirty="0">
                <a:solidFill>
                  <a:srgbClr val="000000">
                    <a:lumMod val="75000"/>
                    <a:lumOff val="25000"/>
                  </a:srgbClr>
                </a:solidFill>
                <a:uFillTx/>
                <a:latin typeface="Arial" panose="020B0604020202020204" pitchFamily="34" charset="0"/>
                <a:ea typeface="微软雅黑" panose="020B0503020204020204" charset="-122"/>
              </a:rPr>
              <a:t>通过角色进行流程管理</a:t>
            </a:r>
            <a:endParaRPr lang="zh-CN" altLang="en-US" sz="1600" spc="150" dirty="0">
              <a:solidFill>
                <a:srgbClr val="000000">
                  <a:lumMod val="75000"/>
                  <a:lumOff val="25000"/>
                </a:srgbClr>
              </a:solidFill>
              <a:uFillTx/>
              <a:latin typeface="Arial" panose="020B0604020202020204" pitchFamily="34" charset="0"/>
              <a:ea typeface="微软雅黑" panose="020B0503020204020204" charset="-122"/>
            </a:endParaRPr>
          </a:p>
          <a:p>
            <a:pPr marL="742950" lvl="1" indent="-285750" fontAlgn="ctr">
              <a:spcBef>
                <a:spcPts val="1000"/>
              </a:spcBef>
              <a:spcAft>
                <a:spcPts val="0"/>
              </a:spcAft>
              <a:buFont typeface="Arial" panose="020B0604020202020204" pitchFamily="34" charset="0"/>
              <a:buChar char="•"/>
            </a:pPr>
            <a:r>
              <a:rPr lang="zh-CN" altLang="en-US" sz="1600" spc="150" dirty="0">
                <a:solidFill>
                  <a:srgbClr val="000000">
                    <a:lumMod val="75000"/>
                    <a:lumOff val="25000"/>
                  </a:srgbClr>
                </a:solidFill>
                <a:uFillTx/>
                <a:latin typeface="Arial" panose="020B0604020202020204" pitchFamily="34" charset="0"/>
                <a:ea typeface="微软雅黑" panose="020B0503020204020204" charset="-122"/>
              </a:rPr>
              <a:t>定义角色消息上游，用于角色数据初始化。</a:t>
            </a:r>
          </a:p>
          <a:p>
            <a:pPr marL="742950" lvl="1" indent="-285750" fontAlgn="ctr">
              <a:spcBef>
                <a:spcPts val="1000"/>
              </a:spcBef>
              <a:spcAft>
                <a:spcPts val="0"/>
              </a:spcAft>
              <a:buFont typeface="Arial" panose="020B0604020202020204" pitchFamily="34" charset="0"/>
              <a:buChar char="•"/>
            </a:pPr>
            <a:r>
              <a:rPr lang="zh-CN" altLang="en-US" sz="1600" spc="150" dirty="0">
                <a:solidFill>
                  <a:srgbClr val="000000">
                    <a:lumMod val="75000"/>
                    <a:lumOff val="25000"/>
                  </a:srgbClr>
                </a:solidFill>
                <a:uFillTx/>
                <a:latin typeface="Arial" panose="020B0604020202020204" pitchFamily="34" charset="0"/>
                <a:ea typeface="微软雅黑" panose="020B0503020204020204" charset="-122"/>
              </a:rPr>
              <a:t>定义角色消息下游，用于角色消息数据下发。</a:t>
            </a:r>
          </a:p>
          <a:p>
            <a:pPr marL="285750" lvl="0" indent="-285750" fontAlgn="ctr">
              <a:spcBef>
                <a:spcPts val="1000"/>
              </a:spcBef>
              <a:spcAft>
                <a:spcPts val="0"/>
              </a:spcAft>
              <a:buFont typeface="Arial" panose="020B0604020202020204" pitchFamily="34" charset="0"/>
              <a:buChar char="•"/>
            </a:pPr>
            <a:endParaRPr lang="en-US" altLang="zh-CN" sz="16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20" name="文本框 19"/>
          <p:cNvSpPr txBox="1"/>
          <p:nvPr>
            <p:custDataLst>
              <p:tags r:id="rId4"/>
            </p:custDataLst>
          </p:nvPr>
        </p:nvSpPr>
        <p:spPr>
          <a:xfrm>
            <a:off x="669882" y="601008"/>
            <a:ext cx="7099300" cy="629920"/>
          </a:xfrm>
          <a:prstGeom prst="rect">
            <a:avLst/>
          </a:prstGeom>
          <a:noFill/>
        </p:spPr>
        <p:txBody>
          <a:bodyPr wrap="square" lIns="101600" tIns="38100" rIns="63500" bIns="38100" rtlCol="0">
            <a:normAutofit fontScale="97500"/>
          </a:bodyPr>
          <a:lstStyle/>
          <a:p>
            <a:r>
              <a:rPr lang="zh-CN" altLang="en-US" sz="3600" b="1" dirty="0">
                <a:solidFill>
                  <a:srgbClr val="000000">
                    <a:lumMod val="75000"/>
                    <a:lumOff val="25000"/>
                  </a:srgbClr>
                </a:solidFill>
                <a:uFillTx/>
                <a:latin typeface="Arial" panose="020B0604020202020204" pitchFamily="34" charset="0"/>
                <a:ea typeface="微软雅黑" panose="020B0503020204020204" charset="-122"/>
                <a:sym typeface="+mn-ea"/>
              </a:rPr>
              <a:t>角色组件</a:t>
            </a:r>
            <a:r>
              <a:rPr lang="en-US" altLang="zh-CN" sz="3600" b="1" dirty="0">
                <a:solidFill>
                  <a:srgbClr val="000000">
                    <a:lumMod val="75000"/>
                    <a:lumOff val="25000"/>
                  </a:srgbClr>
                </a:solidFill>
                <a:uFillTx/>
                <a:latin typeface="Arial" panose="020B0604020202020204" pitchFamily="34" charset="0"/>
                <a:ea typeface="微软雅黑" panose="020B0503020204020204" charset="-122"/>
                <a:sym typeface="+mn-ea"/>
              </a:rPr>
              <a:t>-</a:t>
            </a:r>
            <a:r>
              <a:rPr lang="zh-CN" altLang="en-US" sz="3600" b="1" dirty="0">
                <a:solidFill>
                  <a:srgbClr val="000000">
                    <a:lumMod val="75000"/>
                    <a:lumOff val="25000"/>
                  </a:srgbClr>
                </a:solidFill>
                <a:uFillTx/>
                <a:latin typeface="Arial" panose="020B0604020202020204" pitchFamily="34" charset="0"/>
                <a:ea typeface="微软雅黑" panose="020B0503020204020204" charset="-122"/>
                <a:sym typeface="+mn-ea"/>
              </a:rPr>
              <a:t>服务发现</a:t>
            </a:r>
          </a:p>
        </p:txBody>
      </p:sp>
      <p:grpSp>
        <p:nvGrpSpPr>
          <p:cNvPr id="24" name="组合 23"/>
          <p:cNvGrpSpPr>
            <a:grpSpLocks noChangeAspect="1"/>
          </p:cNvGrpSpPr>
          <p:nvPr>
            <p:custDataLst>
              <p:tags r:id="rId5"/>
            </p:custDataLst>
          </p:nvPr>
        </p:nvGrpSpPr>
        <p:grpSpPr>
          <a:xfrm>
            <a:off x="10881641" y="654498"/>
            <a:ext cx="615989" cy="537514"/>
            <a:chOff x="3213087" y="1347855"/>
            <a:chExt cx="723913" cy="631688"/>
          </a:xfrm>
          <a:solidFill>
            <a:srgbClr val="D6DCE4">
              <a:alpha val="50000"/>
            </a:srgbClr>
          </a:solidFill>
        </p:grpSpPr>
        <p:sp>
          <p:nvSpPr>
            <p:cNvPr id="25" name="任意多边形: 形状 24"/>
            <p:cNvSpPr>
              <a:spLocks noChangeAspect="1"/>
            </p:cNvSpPr>
            <p:nvPr>
              <p:custDataLst>
                <p:tags r:id="rId6"/>
              </p:custDataLst>
            </p:nvPr>
          </p:nvSpPr>
          <p:spPr>
            <a:xfrm>
              <a:off x="3213087" y="1347855"/>
              <a:ext cx="311295" cy="631688"/>
            </a:xfrm>
            <a:custGeom>
              <a:avLst/>
              <a:gdLst>
                <a:gd name="connsiteX0" fmla="*/ 0 w 311295"/>
                <a:gd name="connsiteY0" fmla="*/ 0 h 631688"/>
                <a:gd name="connsiteX1" fmla="*/ 311295 w 311295"/>
                <a:gd name="connsiteY1" fmla="*/ 0 h 631688"/>
                <a:gd name="connsiteX2" fmla="*/ 311295 w 311295"/>
                <a:gd name="connsiteY2" fmla="*/ 278573 h 631688"/>
                <a:gd name="connsiteX3" fmla="*/ 92015 w 311295"/>
                <a:gd name="connsiteY3" fmla="*/ 631688 h 631688"/>
                <a:gd name="connsiteX4" fmla="*/ 80962 w 311295"/>
                <a:gd name="connsiteY4" fmla="*/ 613739 h 631688"/>
                <a:gd name="connsiteX5" fmla="*/ 33054 w 311295"/>
                <a:gd name="connsiteY5" fmla="*/ 568483 h 631688"/>
                <a:gd name="connsiteX6" fmla="*/ 20355 w 311295"/>
                <a:gd name="connsiteY6" fmla="*/ 561364 h 631688"/>
                <a:gd name="connsiteX7" fmla="*/ 150652 w 311295"/>
                <a:gd name="connsiteY7" fmla="*/ 311295 h 631688"/>
                <a:gd name="connsiteX8" fmla="*/ 0 w 311295"/>
                <a:gd name="connsiteY8" fmla="*/ 311295 h 6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295" h="631688">
                  <a:moveTo>
                    <a:pt x="0" y="0"/>
                  </a:moveTo>
                  <a:lnTo>
                    <a:pt x="311295" y="0"/>
                  </a:lnTo>
                  <a:lnTo>
                    <a:pt x="311295" y="278573"/>
                  </a:lnTo>
                  <a:cubicBezTo>
                    <a:pt x="300365" y="511936"/>
                    <a:pt x="92393" y="629207"/>
                    <a:pt x="92015" y="631688"/>
                  </a:cubicBezTo>
                  <a:lnTo>
                    <a:pt x="80962" y="613739"/>
                  </a:lnTo>
                  <a:cubicBezTo>
                    <a:pt x="67726" y="597568"/>
                    <a:pt x="51617" y="582153"/>
                    <a:pt x="33054" y="568483"/>
                  </a:cubicBezTo>
                  <a:lnTo>
                    <a:pt x="20355" y="561364"/>
                  </a:lnTo>
                  <a:cubicBezTo>
                    <a:pt x="21645" y="561467"/>
                    <a:pt x="135315" y="475631"/>
                    <a:pt x="150652" y="311295"/>
                  </a:cubicBezTo>
                  <a:lnTo>
                    <a:pt x="0" y="311295"/>
                  </a:lnTo>
                  <a:close/>
                </a:path>
              </a:pathLst>
            </a:custGeom>
            <a:grpFill/>
            <a:ln>
              <a:noFill/>
            </a:ln>
          </p:spPr>
          <p:style>
            <a:lnRef idx="2">
              <a:srgbClr val="D6DCE4">
                <a:shade val="50000"/>
              </a:srgbClr>
            </a:lnRef>
            <a:fillRef idx="1">
              <a:srgbClr val="D6DCE4"/>
            </a:fillRef>
            <a:effectRef idx="0">
              <a:srgbClr val="D6DCE4"/>
            </a:effectRef>
            <a:fontRef idx="minor">
              <a:srgbClr val="FFFFFF"/>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ea"/>
              </a:endParaRPr>
            </a:p>
          </p:txBody>
        </p:sp>
        <p:sp>
          <p:nvSpPr>
            <p:cNvPr id="26" name="任意多边形: 形状 25"/>
            <p:cNvSpPr>
              <a:spLocks noChangeAspect="1"/>
            </p:cNvSpPr>
            <p:nvPr>
              <p:custDataLst>
                <p:tags r:id="rId7"/>
              </p:custDataLst>
            </p:nvPr>
          </p:nvSpPr>
          <p:spPr>
            <a:xfrm>
              <a:off x="3625705" y="1347855"/>
              <a:ext cx="311295" cy="631688"/>
            </a:xfrm>
            <a:custGeom>
              <a:avLst/>
              <a:gdLst>
                <a:gd name="connsiteX0" fmla="*/ 0 w 311295"/>
                <a:gd name="connsiteY0" fmla="*/ 0 h 631688"/>
                <a:gd name="connsiteX1" fmla="*/ 311295 w 311295"/>
                <a:gd name="connsiteY1" fmla="*/ 0 h 631688"/>
                <a:gd name="connsiteX2" fmla="*/ 311295 w 311295"/>
                <a:gd name="connsiteY2" fmla="*/ 278573 h 631688"/>
                <a:gd name="connsiteX3" fmla="*/ 92015 w 311295"/>
                <a:gd name="connsiteY3" fmla="*/ 631688 h 631688"/>
                <a:gd name="connsiteX4" fmla="*/ 80961 w 311295"/>
                <a:gd name="connsiteY4" fmla="*/ 613739 h 631688"/>
                <a:gd name="connsiteX5" fmla="*/ 33054 w 311295"/>
                <a:gd name="connsiteY5" fmla="*/ 568483 h 631688"/>
                <a:gd name="connsiteX6" fmla="*/ 20355 w 311295"/>
                <a:gd name="connsiteY6" fmla="*/ 561364 h 631688"/>
                <a:gd name="connsiteX7" fmla="*/ 150652 w 311295"/>
                <a:gd name="connsiteY7" fmla="*/ 311295 h 631688"/>
                <a:gd name="connsiteX8" fmla="*/ 0 w 311295"/>
                <a:gd name="connsiteY8" fmla="*/ 311295 h 6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295" h="631688">
                  <a:moveTo>
                    <a:pt x="0" y="0"/>
                  </a:moveTo>
                  <a:lnTo>
                    <a:pt x="311295" y="0"/>
                  </a:lnTo>
                  <a:lnTo>
                    <a:pt x="311295" y="278573"/>
                  </a:lnTo>
                  <a:cubicBezTo>
                    <a:pt x="300365" y="511936"/>
                    <a:pt x="92393" y="629207"/>
                    <a:pt x="92015" y="631688"/>
                  </a:cubicBezTo>
                  <a:lnTo>
                    <a:pt x="80961" y="613739"/>
                  </a:lnTo>
                  <a:cubicBezTo>
                    <a:pt x="67726" y="597568"/>
                    <a:pt x="51617" y="582153"/>
                    <a:pt x="33054" y="568483"/>
                  </a:cubicBezTo>
                  <a:lnTo>
                    <a:pt x="20355" y="561364"/>
                  </a:lnTo>
                  <a:cubicBezTo>
                    <a:pt x="21645" y="561467"/>
                    <a:pt x="135315" y="475631"/>
                    <a:pt x="150652" y="311295"/>
                  </a:cubicBezTo>
                  <a:lnTo>
                    <a:pt x="0" y="311295"/>
                  </a:lnTo>
                  <a:close/>
                </a:path>
              </a:pathLst>
            </a:custGeom>
            <a:grpFill/>
            <a:ln>
              <a:noFill/>
            </a:ln>
          </p:spPr>
          <p:style>
            <a:lnRef idx="2">
              <a:srgbClr val="D6DCE4">
                <a:shade val="50000"/>
              </a:srgbClr>
            </a:lnRef>
            <a:fillRef idx="1">
              <a:srgbClr val="D6DCE4"/>
            </a:fillRef>
            <a:effectRef idx="0">
              <a:srgbClr val="D6DCE4"/>
            </a:effectRef>
            <a:fontRef idx="minor">
              <a:srgbClr val="FFFFFF"/>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ea"/>
              </a:endParaRPr>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2574"/>
  <p:tag name="KSO_WM_SLIDE_ID" val="diagram20202574_1"/>
  <p:tag name="KSO_WM_TEMPLATE_SUBCATEGORY" val="0"/>
  <p:tag name="KSO_WM_TEMPLATE_MASTER_TYPE" val="0"/>
  <p:tag name="KSO_WM_TEMPLATE_COLOR_TYPE" val="0"/>
  <p:tag name="KSO_WM_SLIDE_ITEM_CNT" val="0"/>
  <p:tag name="KSO_WM_SLIDE_INDEX" val="1"/>
  <p:tag name="KSO_WM_TEMPLATE_MASTER_THUMB_INDEX" val="0"/>
  <p:tag name="KSO_WM_UNIT_SHOW_EDIT_AREA_INDICATION" val="0"/>
  <p:tag name="KSO_WM_TAG_VERSION" val="1.0"/>
  <p:tag name="KSO_WM_SLIDE_LAYOUT" val="a_f_h"/>
  <p:tag name="KSO_WM_SLIDE_LAYOUT_CNT" val="1_1_1"/>
  <p:tag name="KSO_WM_SLIDE_TYPE" val="text"/>
  <p:tag name="KSO_WM_SLIDE_SUBTYPE" val="pureTxt"/>
  <p:tag name="KSO_WM_SLIDE_SIZE" val="854.507*99.1489"/>
  <p:tag name="KSO_WM_SLIDE_POSITION" val="53.318*216.399"/>
</p:tagLst>
</file>

<file path=ppt/tags/tag10.xml><?xml version="1.0" encoding="utf-8"?>
<p:tagLst xmlns:a="http://schemas.openxmlformats.org/drawingml/2006/main" xmlns:r="http://schemas.openxmlformats.org/officeDocument/2006/relationships" xmlns:p="http://schemas.openxmlformats.org/presentationml/2006/main">
  <p:tag name="KSO_WM_UNIT_TEXT_PART_ID_V2" val="a-3-1"/>
  <p:tag name="KSO_WM_UNIT_ISCONTENTSTITLE" val="0"/>
  <p:tag name="KSO_WM_UNIT_PRESET_TEXT" val="单击此处可添加您的大标题内容"/>
  <p:tag name="KSO_WM_UNIT_NOCLEAR" val="0"/>
  <p:tag name="KSO_WM_UNIT_SHOW_EDIT_AREA_INDICATION" val="0"/>
  <p:tag name="KSO_WM_UNIT_VALUE" val="17"/>
  <p:tag name="KSO_WM_UNIT_HIGHLIGHT" val="0"/>
  <p:tag name="KSO_WM_UNIT_COMPATIBLE" val="0"/>
  <p:tag name="KSO_WM_UNIT_DIAGRAM_ISNUMVISUAL" val="0"/>
  <p:tag name="KSO_WM_UNIT_DIAGRAM_IS_NEED_ADD_PATH_ANIM" val="0"/>
  <p:tag name="KSO_WM_UNIT_DIAGRAM_ISREFERUNIT" val="0"/>
  <p:tag name="KSO_WM_UNIT_TYPE" val="a"/>
  <p:tag name="KSO_WM_UNIT_INDEX" val="1"/>
  <p:tag name="KSO_WM_UNIT_ID" val="diagram20202574_1*a*1"/>
  <p:tag name="KSO_WM_TEMPLATE_CATEGORY" val="diagram"/>
  <p:tag name="KSO_WM_TEMPLATE_INDEX" val="20202574"/>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5"/>
  <p:tag name="KSO_WM_UNIT_ID" val="diagram20202574_1*i*5"/>
  <p:tag name="KSO_WM_TEMPLATE_CATEGORY" val="diagram"/>
  <p:tag name="KSO_WM_TEMPLATE_INDEX" val="20202574"/>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6"/>
  <p:tag name="KSO_WM_UNIT_ID" val="diagram20202574_1*i*6"/>
  <p:tag name="KSO_WM_TEMPLATE_CATEGORY" val="diagram"/>
  <p:tag name="KSO_WM_TEMPLATE_INDEX" val="20202574"/>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7"/>
  <p:tag name="KSO_WM_UNIT_ID" val="diagram20202574_1*i*7"/>
  <p:tag name="KSO_WM_TEMPLATE_CATEGORY" val="diagram"/>
  <p:tag name="KSO_WM_TEMPLATE_INDEX" val="20202574"/>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2574"/>
  <p:tag name="KSO_WM_SLIDE_ID" val="diagram20202574_1"/>
  <p:tag name="KSO_WM_TEMPLATE_SUBCATEGORY" val="0"/>
  <p:tag name="KSO_WM_TEMPLATE_MASTER_TYPE" val="0"/>
  <p:tag name="KSO_WM_TEMPLATE_COLOR_TYPE" val="0"/>
  <p:tag name="KSO_WM_SLIDE_ITEM_CNT" val="0"/>
  <p:tag name="KSO_WM_SLIDE_INDEX" val="1"/>
  <p:tag name="KSO_WM_TEMPLATE_MASTER_THUMB_INDEX" val="0"/>
  <p:tag name="KSO_WM_UNIT_SHOW_EDIT_AREA_INDICATION" val="0"/>
  <p:tag name="KSO_WM_TAG_VERSION" val="1.0"/>
  <p:tag name="KSO_WM_SLIDE_LAYOUT" val="a_f_h"/>
  <p:tag name="KSO_WM_SLIDE_LAYOUT_CNT" val="1_1_1"/>
  <p:tag name="KSO_WM_SLIDE_TYPE" val="text"/>
  <p:tag name="KSO_WM_SLIDE_SUBTYPE" val="pureTxt"/>
  <p:tag name="KSO_WM_SLIDE_SIZE" val="854.507*99.1489"/>
  <p:tag name="KSO_WM_SLIDE_POSITION" val="53.318*216.399"/>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3"/>
  <p:tag name="KSO_WM_UNIT_ID" val="diagram20202574_1*i*3"/>
  <p:tag name="KSO_WM_TEMPLATE_CATEGORY" val="diagram"/>
  <p:tag name="KSO_WM_TEMPLATE_INDEX" val="20202574"/>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TEXT_PART_ID_V2" val="d-4-1"/>
  <p:tag name="KSO_WM_UNIT_PRESET_TEXT" val="点击此处添加正文，文字是您思想的提炼，为了最终呈现发布的良好效果&#10;请尽量言简意赅的阐述观点；根据需要可酌情增减文字，以便观者可以准确理解您所传达的信息。&#10;即便信息错综复杂，需要用更多的文字来表述，也请您尽可能提炼思想的精髓，恰如其分的表达观点。"/>
  <p:tag name="KSO_WM_UNIT_NOCLEAR" val="1"/>
  <p:tag name="KSO_WM_UNIT_SHOW_EDIT_AREA_INDICATION" val="0"/>
  <p:tag name="KSO_WM_UNIT_VALUE" val="208"/>
  <p:tag name="KSO_WM_UNIT_HIGHLIGHT" val="0"/>
  <p:tag name="KSO_WM_UNIT_COMPATIBLE" val="0"/>
  <p:tag name="KSO_WM_UNIT_DIAGRAM_ISNUMVISUAL" val="0"/>
  <p:tag name="KSO_WM_UNIT_DIAGRAM_IS_NEED_ADD_PATH_ANIM" val="0"/>
  <p:tag name="KSO_WM_UNIT_DIAGRAM_ISREFERUNIT" val="0"/>
  <p:tag name="KSO_WM_UNIT_TYPE" val="h_f"/>
  <p:tag name="KSO_WM_UNIT_INDEX" val="1_1"/>
  <p:tag name="KSO_WM_UNIT_ID" val="diagram20202574_1*h_f*1_1"/>
  <p:tag name="KSO_WM_TEMPLATE_CATEGORY" val="diagram"/>
  <p:tag name="KSO_WM_TEMPLATE_INDEX" val="20202574"/>
  <p:tag name="KSO_WM_UNIT_LAYERLEVEL" val="1_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TEXT_PART_ID_V2" val="a-3-1"/>
  <p:tag name="KSO_WM_UNIT_ISCONTENTSTITLE" val="0"/>
  <p:tag name="KSO_WM_UNIT_PRESET_TEXT" val="单击此处可添加您的大标题内容"/>
  <p:tag name="KSO_WM_UNIT_NOCLEAR" val="0"/>
  <p:tag name="KSO_WM_UNIT_SHOW_EDIT_AREA_INDICATION" val="0"/>
  <p:tag name="KSO_WM_UNIT_VALUE" val="17"/>
  <p:tag name="KSO_WM_UNIT_HIGHLIGHT" val="0"/>
  <p:tag name="KSO_WM_UNIT_COMPATIBLE" val="0"/>
  <p:tag name="KSO_WM_UNIT_DIAGRAM_ISNUMVISUAL" val="0"/>
  <p:tag name="KSO_WM_UNIT_DIAGRAM_IS_NEED_ADD_PATH_ANIM" val="0"/>
  <p:tag name="KSO_WM_UNIT_DIAGRAM_ISREFERUNIT" val="0"/>
  <p:tag name="KSO_WM_UNIT_TYPE" val="a"/>
  <p:tag name="KSO_WM_UNIT_INDEX" val="1"/>
  <p:tag name="KSO_WM_UNIT_ID" val="diagram20202574_1*a*1"/>
  <p:tag name="KSO_WM_TEMPLATE_CATEGORY" val="diagram"/>
  <p:tag name="KSO_WM_TEMPLATE_INDEX" val="20202574"/>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5"/>
  <p:tag name="KSO_WM_UNIT_ID" val="diagram20202574_1*i*5"/>
  <p:tag name="KSO_WM_TEMPLATE_CATEGORY" val="diagram"/>
  <p:tag name="KSO_WM_TEMPLATE_INDEX" val="20202574"/>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6"/>
  <p:tag name="KSO_WM_UNIT_ID" val="diagram20202574_1*i*6"/>
  <p:tag name="KSO_WM_TEMPLATE_CATEGORY" val="diagram"/>
  <p:tag name="KSO_WM_TEMPLATE_INDEX" val="20202574"/>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TEXT_PART_ID_V2" val="a-3-1"/>
  <p:tag name="KSO_WM_UNIT_ISCONTENTSTITLE" val="0"/>
  <p:tag name="KSO_WM_UNIT_PRESET_TEXT" val="单击此处可添加您的大标题内容"/>
  <p:tag name="KSO_WM_UNIT_NOCLEAR" val="0"/>
  <p:tag name="KSO_WM_UNIT_SHOW_EDIT_AREA_INDICATION" val="0"/>
  <p:tag name="KSO_WM_UNIT_VALUE" val="17"/>
  <p:tag name="KSO_WM_UNIT_HIGHLIGHT" val="0"/>
  <p:tag name="KSO_WM_UNIT_COMPATIBLE" val="0"/>
  <p:tag name="KSO_WM_UNIT_DIAGRAM_ISNUMVISUAL" val="0"/>
  <p:tag name="KSO_WM_UNIT_DIAGRAM_IS_NEED_ADD_PATH_ANIM" val="0"/>
  <p:tag name="KSO_WM_UNIT_DIAGRAM_ISREFERUNIT" val="0"/>
  <p:tag name="KSO_WM_UNIT_TYPE" val="a"/>
  <p:tag name="KSO_WM_UNIT_INDEX" val="1"/>
  <p:tag name="KSO_WM_UNIT_ID" val="diagram20202574_1*a*1"/>
  <p:tag name="KSO_WM_TEMPLATE_CATEGORY" val="diagram"/>
  <p:tag name="KSO_WM_TEMPLATE_INDEX" val="20202574"/>
  <p:tag name="KSO_WM_UNIT_LAYERLEVEL" val="1"/>
  <p:tag name="KSO_WM_TAG_VERSION" val="1.0"/>
  <p:tag name="KSO_WM_BEAUTIFY_FLAG" val="#wm#"/>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7"/>
  <p:tag name="KSO_WM_UNIT_ID" val="diagram20202574_1*i*7"/>
  <p:tag name="KSO_WM_TEMPLATE_CATEGORY" val="diagram"/>
  <p:tag name="KSO_WM_TEMPLATE_INDEX" val="20202574"/>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2574"/>
  <p:tag name="KSO_WM_SLIDE_ID" val="diagram20202574_1"/>
  <p:tag name="KSO_WM_TEMPLATE_SUBCATEGORY" val="0"/>
  <p:tag name="KSO_WM_TEMPLATE_MASTER_TYPE" val="0"/>
  <p:tag name="KSO_WM_TEMPLATE_COLOR_TYPE" val="0"/>
  <p:tag name="KSO_WM_SLIDE_ITEM_CNT" val="0"/>
  <p:tag name="KSO_WM_SLIDE_INDEX" val="1"/>
  <p:tag name="KSO_WM_TEMPLATE_MASTER_THUMB_INDEX" val="0"/>
  <p:tag name="KSO_WM_UNIT_SHOW_EDIT_AREA_INDICATION" val="0"/>
  <p:tag name="KSO_WM_TAG_VERSION" val="1.0"/>
  <p:tag name="KSO_WM_SLIDE_LAYOUT" val="a_f_h"/>
  <p:tag name="KSO_WM_SLIDE_LAYOUT_CNT" val="1_1_1"/>
  <p:tag name="KSO_WM_SLIDE_TYPE" val="text"/>
  <p:tag name="KSO_WM_SLIDE_SUBTYPE" val="pureTxt"/>
  <p:tag name="KSO_WM_SLIDE_SIZE" val="854.507*99.1489"/>
  <p:tag name="KSO_WM_SLIDE_POSITION" val="53.318*216.399"/>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3"/>
  <p:tag name="KSO_WM_UNIT_ID" val="diagram20202574_1*i*3"/>
  <p:tag name="KSO_WM_TEMPLATE_CATEGORY" val="diagram"/>
  <p:tag name="KSO_WM_TEMPLATE_INDEX" val="2020257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TEXT_PART_ID_V2" val="d-4-1"/>
  <p:tag name="KSO_WM_UNIT_PRESET_TEXT" val="点击此处添加正文，文字是您思想的提炼，为了最终呈现发布的良好效果&#10;请尽量言简意赅的阐述观点；根据需要可酌情增减文字，以便观者可以准确理解您所传达的信息。&#10;即便信息错综复杂，需要用更多的文字来表述，也请您尽可能提炼思想的精髓，恰如其分的表达观点。"/>
  <p:tag name="KSO_WM_UNIT_NOCLEAR" val="1"/>
  <p:tag name="KSO_WM_UNIT_SHOW_EDIT_AREA_INDICATION" val="0"/>
  <p:tag name="KSO_WM_UNIT_VALUE" val="208"/>
  <p:tag name="KSO_WM_UNIT_HIGHLIGHT" val="0"/>
  <p:tag name="KSO_WM_UNIT_COMPATIBLE" val="0"/>
  <p:tag name="KSO_WM_UNIT_DIAGRAM_ISNUMVISUAL" val="0"/>
  <p:tag name="KSO_WM_UNIT_DIAGRAM_IS_NEED_ADD_PATH_ANIM" val="0"/>
  <p:tag name="KSO_WM_UNIT_DIAGRAM_ISREFERUNIT" val="0"/>
  <p:tag name="KSO_WM_UNIT_TYPE" val="h_f"/>
  <p:tag name="KSO_WM_UNIT_INDEX" val="1_1"/>
  <p:tag name="KSO_WM_UNIT_ID" val="diagram20202574_1*h_f*1_1"/>
  <p:tag name="KSO_WM_TEMPLATE_CATEGORY" val="diagram"/>
  <p:tag name="KSO_WM_TEMPLATE_INDEX" val="20202574"/>
  <p:tag name="KSO_WM_UNIT_LAYERLEVEL" val="1_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TEXT_PART_ID_V2" val="a-3-1"/>
  <p:tag name="KSO_WM_UNIT_ISCONTENTSTITLE" val="0"/>
  <p:tag name="KSO_WM_UNIT_PRESET_TEXT" val="单击此处可添加您的大标题内容"/>
  <p:tag name="KSO_WM_UNIT_NOCLEAR" val="0"/>
  <p:tag name="KSO_WM_UNIT_SHOW_EDIT_AREA_INDICATION" val="0"/>
  <p:tag name="KSO_WM_UNIT_VALUE" val="17"/>
  <p:tag name="KSO_WM_UNIT_HIGHLIGHT" val="0"/>
  <p:tag name="KSO_WM_UNIT_COMPATIBLE" val="0"/>
  <p:tag name="KSO_WM_UNIT_DIAGRAM_ISNUMVISUAL" val="0"/>
  <p:tag name="KSO_WM_UNIT_DIAGRAM_IS_NEED_ADD_PATH_ANIM" val="0"/>
  <p:tag name="KSO_WM_UNIT_DIAGRAM_ISREFERUNIT" val="0"/>
  <p:tag name="KSO_WM_UNIT_TYPE" val="a"/>
  <p:tag name="KSO_WM_UNIT_INDEX" val="1"/>
  <p:tag name="KSO_WM_UNIT_ID" val="diagram20202574_1*a*1"/>
  <p:tag name="KSO_WM_TEMPLATE_CATEGORY" val="diagram"/>
  <p:tag name="KSO_WM_TEMPLATE_INDEX" val="2020257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5"/>
  <p:tag name="KSO_WM_UNIT_ID" val="diagram20202574_1*i*5"/>
  <p:tag name="KSO_WM_TEMPLATE_CATEGORY" val="diagram"/>
  <p:tag name="KSO_WM_TEMPLATE_INDEX" val="2020257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6"/>
  <p:tag name="KSO_WM_UNIT_ID" val="diagram20202574_1*i*6"/>
  <p:tag name="KSO_WM_TEMPLATE_CATEGORY" val="diagram"/>
  <p:tag name="KSO_WM_TEMPLATE_INDEX" val="2020257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7"/>
  <p:tag name="KSO_WM_UNIT_ID" val="diagram20202574_1*i*7"/>
  <p:tag name="KSO_WM_TEMPLATE_CATEGORY" val="diagram"/>
  <p:tag name="KSO_WM_TEMPLATE_INDEX" val="2020257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2574"/>
  <p:tag name="KSO_WM_SLIDE_ID" val="diagram20202574_1"/>
  <p:tag name="KSO_WM_TEMPLATE_SUBCATEGORY" val="0"/>
  <p:tag name="KSO_WM_TEMPLATE_MASTER_TYPE" val="0"/>
  <p:tag name="KSO_WM_TEMPLATE_COLOR_TYPE" val="0"/>
  <p:tag name="KSO_WM_SLIDE_ITEM_CNT" val="0"/>
  <p:tag name="KSO_WM_SLIDE_INDEX" val="1"/>
  <p:tag name="KSO_WM_TEMPLATE_MASTER_THUMB_INDEX" val="0"/>
  <p:tag name="KSO_WM_UNIT_SHOW_EDIT_AREA_INDICATION" val="0"/>
  <p:tag name="KSO_WM_TAG_VERSION" val="1.0"/>
  <p:tag name="KSO_WM_SLIDE_LAYOUT" val="a_f_h"/>
  <p:tag name="KSO_WM_SLIDE_LAYOUT_CNT" val="1_1_1"/>
  <p:tag name="KSO_WM_SLIDE_TYPE" val="text"/>
  <p:tag name="KSO_WM_SLIDE_SUBTYPE" val="pureTxt"/>
  <p:tag name="KSO_WM_SLIDE_SIZE" val="854.507*99.1489"/>
  <p:tag name="KSO_WM_SLIDE_POSITION" val="53.318*216.399"/>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3"/>
  <p:tag name="KSO_WM_UNIT_ID" val="diagram20202574_1*i*3"/>
  <p:tag name="KSO_WM_TEMPLATE_CATEGORY" val="diagram"/>
  <p:tag name="KSO_WM_TEMPLATE_INDEX" val="20202574"/>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2574"/>
  <p:tag name="KSO_WM_SLIDE_ID" val="diagram20202574_1"/>
  <p:tag name="KSO_WM_TEMPLATE_SUBCATEGORY" val="0"/>
  <p:tag name="KSO_WM_TEMPLATE_MASTER_TYPE" val="0"/>
  <p:tag name="KSO_WM_TEMPLATE_COLOR_TYPE" val="0"/>
  <p:tag name="KSO_WM_SLIDE_ITEM_CNT" val="0"/>
  <p:tag name="KSO_WM_SLIDE_INDEX" val="1"/>
  <p:tag name="KSO_WM_TEMPLATE_MASTER_THUMB_INDEX" val="0"/>
  <p:tag name="KSO_WM_UNIT_SHOW_EDIT_AREA_INDICATION" val="0"/>
  <p:tag name="KSO_WM_TAG_VERSION" val="1.0"/>
  <p:tag name="KSO_WM_SLIDE_LAYOUT" val="a_f_h"/>
  <p:tag name="KSO_WM_SLIDE_LAYOUT_CNT" val="1_1_1"/>
  <p:tag name="KSO_WM_SLIDE_TYPE" val="text"/>
  <p:tag name="KSO_WM_SLIDE_SUBTYPE" val="pureTxt"/>
  <p:tag name="KSO_WM_SLIDE_SIZE" val="854.507*99.1489"/>
  <p:tag name="KSO_WM_SLIDE_POSITION" val="53.318*216.399"/>
</p:tagLst>
</file>

<file path=ppt/tags/tag30.xml><?xml version="1.0" encoding="utf-8"?>
<p:tagLst xmlns:a="http://schemas.openxmlformats.org/drawingml/2006/main" xmlns:r="http://schemas.openxmlformats.org/officeDocument/2006/relationships" xmlns:p="http://schemas.openxmlformats.org/presentationml/2006/main">
  <p:tag name="KSO_WM_UNIT_TEXT_PART_ID_V2" val="d-4-1"/>
  <p:tag name="KSO_WM_UNIT_PRESET_TEXT" val="点击此处添加正文，文字是您思想的提炼，为了最终呈现发布的良好效果&#10;请尽量言简意赅的阐述观点；根据需要可酌情增减文字，以便观者可以准确理解您所传达的信息。&#10;即便信息错综复杂，需要用更多的文字来表述，也请您尽可能提炼思想的精髓，恰如其分的表达观点。"/>
  <p:tag name="KSO_WM_UNIT_NOCLEAR" val="1"/>
  <p:tag name="KSO_WM_UNIT_SHOW_EDIT_AREA_INDICATION" val="0"/>
  <p:tag name="KSO_WM_UNIT_VALUE" val="208"/>
  <p:tag name="KSO_WM_UNIT_HIGHLIGHT" val="0"/>
  <p:tag name="KSO_WM_UNIT_COMPATIBLE" val="0"/>
  <p:tag name="KSO_WM_UNIT_DIAGRAM_ISNUMVISUAL" val="0"/>
  <p:tag name="KSO_WM_UNIT_DIAGRAM_IS_NEED_ADD_PATH_ANIM" val="0"/>
  <p:tag name="KSO_WM_UNIT_DIAGRAM_ISREFERUNIT" val="0"/>
  <p:tag name="KSO_WM_UNIT_TYPE" val="h_f"/>
  <p:tag name="KSO_WM_UNIT_INDEX" val="1_1"/>
  <p:tag name="KSO_WM_UNIT_ID" val="diagram20202574_1*h_f*1_1"/>
  <p:tag name="KSO_WM_TEMPLATE_CATEGORY" val="diagram"/>
  <p:tag name="KSO_WM_TEMPLATE_INDEX" val="20202574"/>
  <p:tag name="KSO_WM_UNIT_LAYERLEVEL" val="1_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TEXT_PART_ID_V2" val="a-3-1"/>
  <p:tag name="KSO_WM_UNIT_ISCONTENTSTITLE" val="0"/>
  <p:tag name="KSO_WM_UNIT_PRESET_TEXT" val="单击此处可添加您的大标题内容"/>
  <p:tag name="KSO_WM_UNIT_NOCLEAR" val="0"/>
  <p:tag name="KSO_WM_UNIT_SHOW_EDIT_AREA_INDICATION" val="0"/>
  <p:tag name="KSO_WM_UNIT_VALUE" val="17"/>
  <p:tag name="KSO_WM_UNIT_HIGHLIGHT" val="0"/>
  <p:tag name="KSO_WM_UNIT_COMPATIBLE" val="0"/>
  <p:tag name="KSO_WM_UNIT_DIAGRAM_ISNUMVISUAL" val="0"/>
  <p:tag name="KSO_WM_UNIT_DIAGRAM_IS_NEED_ADD_PATH_ANIM" val="0"/>
  <p:tag name="KSO_WM_UNIT_DIAGRAM_ISREFERUNIT" val="0"/>
  <p:tag name="KSO_WM_UNIT_TYPE" val="a"/>
  <p:tag name="KSO_WM_UNIT_INDEX" val="1"/>
  <p:tag name="KSO_WM_UNIT_ID" val="diagram20202574_1*a*1"/>
  <p:tag name="KSO_WM_TEMPLATE_CATEGORY" val="diagram"/>
  <p:tag name="KSO_WM_TEMPLATE_INDEX" val="20202574"/>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2574"/>
  <p:tag name="KSO_WM_SLIDE_ID" val="diagram20202574_1"/>
  <p:tag name="KSO_WM_TEMPLATE_SUBCATEGORY" val="0"/>
  <p:tag name="KSO_WM_TEMPLATE_MASTER_TYPE" val="0"/>
  <p:tag name="KSO_WM_TEMPLATE_COLOR_TYPE" val="0"/>
  <p:tag name="KSO_WM_SLIDE_ITEM_CNT" val="0"/>
  <p:tag name="KSO_WM_SLIDE_INDEX" val="1"/>
  <p:tag name="KSO_WM_TEMPLATE_MASTER_THUMB_INDEX" val="0"/>
  <p:tag name="KSO_WM_UNIT_SHOW_EDIT_AREA_INDICATION" val="0"/>
  <p:tag name="KSO_WM_TAG_VERSION" val="1.0"/>
  <p:tag name="KSO_WM_SLIDE_LAYOUT" val="a_f_h"/>
  <p:tag name="KSO_WM_SLIDE_LAYOUT_CNT" val="1_1_1"/>
  <p:tag name="KSO_WM_SLIDE_TYPE" val="text"/>
  <p:tag name="KSO_WM_SLIDE_SUBTYPE" val="pureTxt"/>
  <p:tag name="KSO_WM_SLIDE_SIZE" val="854.507*99.1489"/>
  <p:tag name="KSO_WM_SLIDE_POSITION" val="53.318*216.399"/>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3"/>
  <p:tag name="KSO_WM_UNIT_ID" val="diagram20202574_1*i*3"/>
  <p:tag name="KSO_WM_TEMPLATE_CATEGORY" val="diagram"/>
  <p:tag name="KSO_WM_TEMPLATE_INDEX" val="20202574"/>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TEXT_PART_ID_V2" val="d-4-1"/>
  <p:tag name="KSO_WM_UNIT_PRESET_TEXT" val="点击此处添加正文，文字是您思想的提炼，为了最终呈现发布的良好效果&#10;请尽量言简意赅的阐述观点；根据需要可酌情增减文字，以便观者可以准确理解您所传达的信息。&#10;即便信息错综复杂，需要用更多的文字来表述，也请您尽可能提炼思想的精髓，恰如其分的表达观点。"/>
  <p:tag name="KSO_WM_UNIT_NOCLEAR" val="1"/>
  <p:tag name="KSO_WM_UNIT_SHOW_EDIT_AREA_INDICATION" val="0"/>
  <p:tag name="KSO_WM_UNIT_VALUE" val="208"/>
  <p:tag name="KSO_WM_UNIT_HIGHLIGHT" val="0"/>
  <p:tag name="KSO_WM_UNIT_COMPATIBLE" val="0"/>
  <p:tag name="KSO_WM_UNIT_DIAGRAM_ISNUMVISUAL" val="0"/>
  <p:tag name="KSO_WM_UNIT_DIAGRAM_IS_NEED_ADD_PATH_ANIM" val="0"/>
  <p:tag name="KSO_WM_UNIT_DIAGRAM_ISREFERUNIT" val="0"/>
  <p:tag name="KSO_WM_UNIT_TYPE" val="h_f"/>
  <p:tag name="KSO_WM_UNIT_INDEX" val="1_1"/>
  <p:tag name="KSO_WM_UNIT_ID" val="diagram20202574_1*h_f*1_1"/>
  <p:tag name="KSO_WM_TEMPLATE_CATEGORY" val="diagram"/>
  <p:tag name="KSO_WM_TEMPLATE_INDEX" val="20202574"/>
  <p:tag name="KSO_WM_UNIT_LAYERLEVEL" val="1_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TEXT_PART_ID_V2" val="a-3-1"/>
  <p:tag name="KSO_WM_UNIT_ISCONTENTSTITLE" val="0"/>
  <p:tag name="KSO_WM_UNIT_PRESET_TEXT" val="单击此处可添加您的大标题内容"/>
  <p:tag name="KSO_WM_UNIT_NOCLEAR" val="0"/>
  <p:tag name="KSO_WM_UNIT_SHOW_EDIT_AREA_INDICATION" val="0"/>
  <p:tag name="KSO_WM_UNIT_VALUE" val="17"/>
  <p:tag name="KSO_WM_UNIT_HIGHLIGHT" val="0"/>
  <p:tag name="KSO_WM_UNIT_COMPATIBLE" val="0"/>
  <p:tag name="KSO_WM_UNIT_DIAGRAM_ISNUMVISUAL" val="0"/>
  <p:tag name="KSO_WM_UNIT_DIAGRAM_IS_NEED_ADD_PATH_ANIM" val="0"/>
  <p:tag name="KSO_WM_UNIT_DIAGRAM_ISREFERUNIT" val="0"/>
  <p:tag name="KSO_WM_UNIT_TYPE" val="a"/>
  <p:tag name="KSO_WM_UNIT_INDEX" val="1"/>
  <p:tag name="KSO_WM_UNIT_ID" val="diagram20202574_1*a*1"/>
  <p:tag name="KSO_WM_TEMPLATE_CATEGORY" val="diagram"/>
  <p:tag name="KSO_WM_TEMPLATE_INDEX" val="20202574"/>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5"/>
  <p:tag name="KSO_WM_UNIT_ID" val="diagram20202574_1*i*5"/>
  <p:tag name="KSO_WM_TEMPLATE_CATEGORY" val="diagram"/>
  <p:tag name="KSO_WM_TEMPLATE_INDEX" val="20202574"/>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6"/>
  <p:tag name="KSO_WM_UNIT_ID" val="diagram20202574_1*i*6"/>
  <p:tag name="KSO_WM_TEMPLATE_CATEGORY" val="diagram"/>
  <p:tag name="KSO_WM_TEMPLATE_INDEX" val="20202574"/>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7"/>
  <p:tag name="KSO_WM_UNIT_ID" val="diagram20202574_1*i*7"/>
  <p:tag name="KSO_WM_TEMPLATE_CATEGORY" val="diagram"/>
  <p:tag name="KSO_WM_TEMPLATE_INDEX" val="20202574"/>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3"/>
  <p:tag name="KSO_WM_UNIT_ID" val="diagram20202574_1*i*3"/>
  <p:tag name="KSO_WM_TEMPLATE_CATEGORY" val="diagram"/>
  <p:tag name="KSO_WM_TEMPLATE_INDEX" val="20202574"/>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TEXT_PART_ID_V2" val="d-4-1"/>
  <p:tag name="KSO_WM_UNIT_PRESET_TEXT" val="点击此处添加正文，文字是您思想的提炼，为了最终呈现发布的良好效果&#10;请尽量言简意赅的阐述观点；根据需要可酌情增减文字，以便观者可以准确理解您所传达的信息。&#10;即便信息错综复杂，需要用更多的文字来表述，也请您尽可能提炼思想的精髓，恰如其分的表达观点。"/>
  <p:tag name="KSO_WM_UNIT_NOCLEAR" val="1"/>
  <p:tag name="KSO_WM_UNIT_SHOW_EDIT_AREA_INDICATION" val="0"/>
  <p:tag name="KSO_WM_UNIT_VALUE" val="208"/>
  <p:tag name="KSO_WM_UNIT_HIGHLIGHT" val="0"/>
  <p:tag name="KSO_WM_UNIT_COMPATIBLE" val="0"/>
  <p:tag name="KSO_WM_UNIT_DIAGRAM_ISNUMVISUAL" val="0"/>
  <p:tag name="KSO_WM_UNIT_DIAGRAM_IS_NEED_ADD_PATH_ANIM" val="0"/>
  <p:tag name="KSO_WM_UNIT_DIAGRAM_ISREFERUNIT" val="0"/>
  <p:tag name="KSO_WM_UNIT_TYPE" val="h_f"/>
  <p:tag name="KSO_WM_UNIT_INDEX" val="1_1"/>
  <p:tag name="KSO_WM_UNIT_ID" val="diagram20202574_1*h_f*1_1"/>
  <p:tag name="KSO_WM_TEMPLATE_CATEGORY" val="diagram"/>
  <p:tag name="KSO_WM_TEMPLATE_INDEX" val="20202574"/>
  <p:tag name="KSO_WM_UNIT_LAYERLEVEL" val="1_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TEXT_PART_ID_V2" val="a-3-1"/>
  <p:tag name="KSO_WM_UNIT_ISCONTENTSTITLE" val="0"/>
  <p:tag name="KSO_WM_UNIT_PRESET_TEXT" val="单击此处可添加您的大标题内容"/>
  <p:tag name="KSO_WM_UNIT_NOCLEAR" val="0"/>
  <p:tag name="KSO_WM_UNIT_SHOW_EDIT_AREA_INDICATION" val="0"/>
  <p:tag name="KSO_WM_UNIT_VALUE" val="17"/>
  <p:tag name="KSO_WM_UNIT_HIGHLIGHT" val="0"/>
  <p:tag name="KSO_WM_UNIT_COMPATIBLE" val="0"/>
  <p:tag name="KSO_WM_UNIT_DIAGRAM_ISNUMVISUAL" val="0"/>
  <p:tag name="KSO_WM_UNIT_DIAGRAM_IS_NEED_ADD_PATH_ANIM" val="0"/>
  <p:tag name="KSO_WM_UNIT_DIAGRAM_ISREFERUNIT" val="0"/>
  <p:tag name="KSO_WM_UNIT_TYPE" val="a"/>
  <p:tag name="KSO_WM_UNIT_INDEX" val="1"/>
  <p:tag name="KSO_WM_UNIT_ID" val="diagram20202574_1*a*1"/>
  <p:tag name="KSO_WM_TEMPLATE_CATEGORY" val="diagram"/>
  <p:tag name="KSO_WM_TEMPLATE_INDEX" val="20202574"/>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2574"/>
  <p:tag name="KSO_WM_SLIDE_ID" val="diagram20202574_1"/>
  <p:tag name="KSO_WM_TEMPLATE_SUBCATEGORY" val="0"/>
  <p:tag name="KSO_WM_TEMPLATE_MASTER_TYPE" val="0"/>
  <p:tag name="KSO_WM_TEMPLATE_COLOR_TYPE" val="0"/>
  <p:tag name="KSO_WM_SLIDE_ITEM_CNT" val="0"/>
  <p:tag name="KSO_WM_SLIDE_INDEX" val="1"/>
  <p:tag name="KSO_WM_TEMPLATE_MASTER_THUMB_INDEX" val="0"/>
  <p:tag name="KSO_WM_UNIT_SHOW_EDIT_AREA_INDICATION" val="0"/>
  <p:tag name="KSO_WM_TAG_VERSION" val="1.0"/>
  <p:tag name="KSO_WM_SLIDE_LAYOUT" val="a_f_h"/>
  <p:tag name="KSO_WM_SLIDE_LAYOUT_CNT" val="1_1_1"/>
  <p:tag name="KSO_WM_SLIDE_TYPE" val="text"/>
  <p:tag name="KSO_WM_SLIDE_SUBTYPE" val="pureTxt"/>
  <p:tag name="KSO_WM_SLIDE_SIZE" val="854.507*99.1489"/>
  <p:tag name="KSO_WM_SLIDE_POSITION" val="53.318*216.399"/>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3"/>
  <p:tag name="KSO_WM_UNIT_ID" val="diagram20202574_1*i*3"/>
  <p:tag name="KSO_WM_TEMPLATE_CATEGORY" val="diagram"/>
  <p:tag name="KSO_WM_TEMPLATE_INDEX" val="20202574"/>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TEXT_PART_ID_V2" val="d-4-1"/>
  <p:tag name="KSO_WM_UNIT_PRESET_TEXT" val="点击此处添加正文，文字是您思想的提炼，为了最终呈现发布的良好效果&#10;请尽量言简意赅的阐述观点；根据需要可酌情增减文字，以便观者可以准确理解您所传达的信息。&#10;即便信息错综复杂，需要用更多的文字来表述，也请您尽可能提炼思想的精髓，恰如其分的表达观点。"/>
  <p:tag name="KSO_WM_UNIT_NOCLEAR" val="1"/>
  <p:tag name="KSO_WM_UNIT_SHOW_EDIT_AREA_INDICATION" val="0"/>
  <p:tag name="KSO_WM_UNIT_VALUE" val="208"/>
  <p:tag name="KSO_WM_UNIT_HIGHLIGHT" val="0"/>
  <p:tag name="KSO_WM_UNIT_COMPATIBLE" val="0"/>
  <p:tag name="KSO_WM_UNIT_DIAGRAM_ISNUMVISUAL" val="0"/>
  <p:tag name="KSO_WM_UNIT_DIAGRAM_IS_NEED_ADD_PATH_ANIM" val="0"/>
  <p:tag name="KSO_WM_UNIT_DIAGRAM_ISREFERUNIT" val="0"/>
  <p:tag name="KSO_WM_UNIT_TYPE" val="h_f"/>
  <p:tag name="KSO_WM_UNIT_INDEX" val="1_1"/>
  <p:tag name="KSO_WM_UNIT_ID" val="diagram20202574_1*h_f*1_1"/>
  <p:tag name="KSO_WM_TEMPLATE_CATEGORY" val="diagram"/>
  <p:tag name="KSO_WM_TEMPLATE_INDEX" val="20202574"/>
  <p:tag name="KSO_WM_UNIT_LAYERLEVEL" val="1_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1428</Words>
  <Application>Microsoft Office PowerPoint</Application>
  <PresentationFormat>宽屏</PresentationFormat>
  <Paragraphs>97</Paragraphs>
  <Slides>9</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9</vt:i4>
      </vt:variant>
    </vt:vector>
  </HeadingPairs>
  <TitlesOfParts>
    <vt:vector size="15" baseType="lpstr">
      <vt:lpstr>等线</vt:lpstr>
      <vt:lpstr>等线 Light</vt:lpstr>
      <vt:lpstr>仿宋_GB2312</vt:lpstr>
      <vt:lpstr>微软雅黑</vt:lpstr>
      <vt:lpstr>Arial</vt:lpstr>
      <vt:lpstr>Office 主题​​</vt:lpstr>
      <vt:lpstr>提升聚合行情处理能力&amp;成交查询能力立项材料</vt:lpstr>
      <vt:lpstr>项目背景&amp;范围</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提升聚合行情处理能力&amp;成交查询能力立项材料</dc:title>
  <dc:creator>zhang vic</dc:creator>
  <cp:lastModifiedBy>zhang vic</cp:lastModifiedBy>
  <cp:revision>5</cp:revision>
  <dcterms:created xsi:type="dcterms:W3CDTF">2021-04-12T02:21:38Z</dcterms:created>
  <dcterms:modified xsi:type="dcterms:W3CDTF">2021-04-27T10:43:01Z</dcterms:modified>
</cp:coreProperties>
</file>