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7" r:id="rId5"/>
    <p:sldId id="411" r:id="rId6"/>
    <p:sldId id="416" r:id="rId7"/>
    <p:sldId id="419" r:id="rId8"/>
    <p:sldId id="420" r:id="rId9"/>
    <p:sldId id="42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3" y="54"/>
      </p:cViewPr>
      <p:guideLst>
        <p:guide orient="horz" pos="214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69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3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Disruptor</a:t>
            </a:r>
            <a:r>
              <a:rPr lang="zh-CN" altLang="en-US" dirty="0"/>
              <a:t>框架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Disruptor是</a:t>
            </a:r>
            <a:r>
              <a:rPr lang="en-US" altLang="zh-CN" dirty="0"/>
              <a:t>LMAX</a:t>
            </a:r>
            <a:r>
              <a:rPr lang="zh-CN" altLang="en-US" dirty="0"/>
              <a:t>公司的一个开源项目。</a:t>
            </a:r>
            <a:endParaRPr lang="zh-CN" altLang="en-US" dirty="0"/>
          </a:p>
          <a:p>
            <a:r>
              <a:rPr lang="zh-CN" altLang="en-US" dirty="0"/>
              <a:t>应用于LMAX金融交易平台，具有低延迟，大吞吐量的特性，能够在一个线程里每秒处理6百万订单。</a:t>
            </a:r>
            <a:endParaRPr lang="zh-CN" altLang="en-US" dirty="0"/>
          </a:p>
          <a:p>
            <a:r>
              <a:rPr lang="zh-CN" altLang="en-US" dirty="0"/>
              <a:t>内存运算</a:t>
            </a:r>
            <a:r>
              <a:rPr lang="en-US" altLang="zh-CN" dirty="0"/>
              <a:t>(</a:t>
            </a:r>
            <a:r>
              <a:rPr lang="zh-CN" altLang="en-US" dirty="0"/>
              <a:t>in-memory</a:t>
            </a:r>
            <a:r>
              <a:rPr lang="en-US" altLang="zh-CN" dirty="0"/>
              <a:t>)</a:t>
            </a:r>
            <a:r>
              <a:rPr lang="zh-CN" altLang="en-US" dirty="0"/>
              <a:t>、事件驱动(event sourcing)、</a:t>
            </a:r>
            <a:r>
              <a:rPr lang="zh-CN" altLang="en-US" b="1" i="1" dirty="0"/>
              <a:t>无锁队列(Disruptor)</a:t>
            </a:r>
            <a:endParaRPr lang="zh-CN" altLang="en-US" b="1" i="1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“</a:t>
            </a:r>
            <a:r>
              <a:rPr lang="zh-CN" altLang="en-US" dirty="0"/>
              <a:t>The LMAX Disruptor is a high performance inter-thread messaging library. It grew out of LMAX's research into concurrency, performance and non-blocking algorithms and today forms a core part of their Exchange's infrastructure.</a:t>
            </a:r>
            <a:r>
              <a:rPr lang="en-US" altLang="zh-CN" dirty="0"/>
              <a:t>”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0730" y="1457325"/>
            <a:ext cx="109270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架构有三个部分：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业务逻辑处理器business logic processor</a:t>
            </a:r>
            <a:endParaRPr lang="zh-CN" altLang="en-US"/>
          </a:p>
          <a:p>
            <a:r>
              <a:rPr lang="zh-CN" altLang="en-US"/>
              <a:t>输入input disruptor</a:t>
            </a:r>
            <a:endParaRPr lang="zh-CN" altLang="en-US"/>
          </a:p>
          <a:p>
            <a:r>
              <a:rPr lang="zh-CN" altLang="en-US"/>
              <a:t>输出output disruptors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整体结构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36665" y="1457325"/>
            <a:ext cx="4983480" cy="1737360"/>
          </a:xfrm>
          <a:prstGeom prst="rect">
            <a:avLst/>
          </a:prstGeom>
        </p:spPr>
      </p:pic>
      <p:pic>
        <p:nvPicPr>
          <p:cNvPr id="8" name="图片 7" descr="Default 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35" y="3442970"/>
            <a:ext cx="9441180" cy="31775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队列是一种特殊的线性表，它只允许在表的前端（front）进行删除操作，而在表的后端（rear）进行插入操作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Queue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 * @see java.util.Collection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 * @see LinkedList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 * @see PriorityQueue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 * @see java.util.concurrent.LinkedBlockingQueue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 * @see java.util.concurrent.BlockingQueue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 * @see java.util.concurrent.ArrayBlockingQueue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 * @see java.util.concurrent.LinkedBlockingQueue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 * @see java.util.concurrent.PriorityBlockingQueue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锁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ReentrantLock = </a:t>
            </a:r>
            <a:r>
              <a:rPr lang="zh-CN" altLang="en-US" sz="1200" dirty="0">
                <a:solidFill>
                  <a:schemeClr val="tx1"/>
                </a:solidFill>
              </a:rPr>
              <a:t>线程安全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Condition = </a:t>
            </a:r>
            <a:r>
              <a:rPr lang="zh-CN" altLang="en-US" sz="1200" dirty="0">
                <a:solidFill>
                  <a:schemeClr val="tx1"/>
                </a:solidFill>
              </a:rPr>
              <a:t>线程同步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对一个64位的计数器循环自增5亿次。当单线程无锁时，耗时300ms。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如果增加一个锁（仍是单线程、没有竞争、仅仅增加锁），需要耗时10000ms。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如果增加一个线程（简单从逻辑上想，应该比单线程加锁快一倍），耗时224000ms</a:t>
            </a:r>
            <a:r>
              <a:rPr lang="zh-CN" altLang="en-US" sz="1200" dirty="0">
                <a:solidFill>
                  <a:schemeClr val="tx1"/>
                </a:solidFill>
              </a:rPr>
              <a:t>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2910840"/>
            <a:ext cx="4966970" cy="16268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1490344"/>
            <a:ext cx="10807384" cy="47592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遵循single-writer约束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通过将所有的东西都赋予私有的序列号，并且只允许一个消费者写Entry对象中的变量来消除竞争，Disruptor 唯一需要处理访问冲突的地方，是多个生产者写入 Ring Buffer </a:t>
            </a:r>
            <a:r>
              <a:rPr lang="en-US" altLang="zh-CN" dirty="0" err="1">
                <a:solidFill>
                  <a:schemeClr val="tx1"/>
                </a:solidFill>
              </a:rPr>
              <a:t>的场景</a:t>
            </a:r>
            <a:r>
              <a:rPr lang="en-US" altLang="zh-CN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没有竞争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没有锁</a:t>
            </a:r>
            <a:endParaRPr lang="en-US" altLang="zh-CN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所有访问者都记录自己的序号的实现方式，允许多个生产者与多个消费者共享相同的数据结构。</a:t>
            </a:r>
            <a:endParaRPr lang="zh-CN" alt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在每个对象中都能跟踪序列号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没有为伪共享和非预期的竞争。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RingBuffer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没有尾指针。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只维护了一个指向下一个可用位置的序号。</a:t>
            </a:r>
            <a:endParaRPr lang="en-US" altLang="zh-CN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不删除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buffer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中的数据。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---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当收到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nak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消息时重发消息。</a:t>
            </a:r>
            <a:endParaRPr lang="en-US" altLang="zh-CN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使用数组保存。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Sequence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无锁队列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8399" y="1590974"/>
            <a:ext cx="10521563" cy="521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spc="150" dirty="0">
                <a:latin typeface="Arial" panose="020B0604020202020204" pitchFamily="34" charset="0"/>
                <a:ea typeface="微软雅黑" panose="020B0503020204020204" pitchFamily="34" charset="-122"/>
              </a:rPr>
              <a:t>d</a:t>
            </a:r>
            <a:r>
              <a:rPr lang="zh-CN" altLang="en-US" sz="1700" spc="150" dirty="0">
                <a:latin typeface="Arial" panose="020B0604020202020204" pitchFamily="34" charset="0"/>
                <a:ea typeface="微软雅黑" panose="020B0503020204020204" pitchFamily="34" charset="-122"/>
              </a:rPr>
              <a:t>isruptor.publishEvent(...);</a:t>
            </a:r>
            <a:endParaRPr lang="en-US" altLang="zh-CN" sz="1700" spc="15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sz="1700" spc="15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600" b="0" i="0" dirty="0">
                <a:effectLst/>
                <a:latin typeface="Arial" panose="020B0604020202020204" pitchFamily="34" charset="0"/>
              </a:rPr>
              <a:t>Two-phase Commit:</a:t>
            </a:r>
            <a:endParaRPr lang="en-US" altLang="zh-CN" sz="1600" b="0" i="0" dirty="0">
              <a:effectLst/>
              <a:latin typeface="Arial" panose="020B0604020202020204" pitchFamily="34" charset="0"/>
            </a:endParaRPr>
          </a:p>
          <a:p>
            <a:endParaRPr lang="en-US" altLang="zh-CN" sz="1700" spc="15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获取下一个插入格的序号</a:t>
            </a:r>
            <a:endParaRPr lang="en-US" altLang="zh-CN" sz="16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获得该格中的对象</a:t>
            </a:r>
            <a:endParaRPr lang="en-US" altLang="zh-CN" sz="16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对象的改动保存进了</a:t>
            </a:r>
            <a:r>
              <a:rPr lang="en-US" altLang="zh-CN" sz="1600" b="0" i="0" dirty="0" err="1">
                <a:effectLst/>
                <a:latin typeface="Arial" panose="020B0604020202020204" pitchFamily="34" charset="0"/>
              </a:rPr>
              <a:t>RingBuffer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通知</a:t>
            </a:r>
            <a:r>
              <a:rPr lang="en-US" altLang="zh-CN" sz="1600" b="0" i="0" dirty="0" err="1">
                <a:effectLst/>
                <a:latin typeface="Arial" panose="020B0604020202020204" pitchFamily="34" charset="0"/>
              </a:rPr>
              <a:t>RingBuffer</a:t>
            </a: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发布数据</a:t>
            </a:r>
            <a:endParaRPr lang="en-US" altLang="zh-CN" sz="16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700" spc="15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zh-CN" altLang="en-US" sz="1700" spc="150" dirty="0">
                <a:latin typeface="Arial" panose="020B0604020202020204" pitchFamily="34" charset="0"/>
                <a:ea typeface="微软雅黑" panose="020B0503020204020204" pitchFamily="34" charset="-122"/>
              </a:rPr>
              <a:t>防止 </a:t>
            </a:r>
            <a:r>
              <a:rPr lang="en-US" altLang="zh-CN" sz="1700" spc="150" dirty="0">
                <a:latin typeface="Arial" panose="020B0604020202020204" pitchFamily="34" charset="0"/>
                <a:ea typeface="微软雅黑" panose="020B0503020204020204" pitchFamily="34" charset="-122"/>
              </a:rPr>
              <a:t>Ring Buffer </a:t>
            </a:r>
            <a:r>
              <a:rPr lang="zh-CN" altLang="en-US" sz="1700" spc="150" dirty="0">
                <a:latin typeface="Arial" panose="020B0604020202020204" pitchFamily="34" charset="0"/>
                <a:ea typeface="微软雅黑" panose="020B0503020204020204" pitchFamily="34" charset="-122"/>
              </a:rPr>
              <a:t>重叠</a:t>
            </a:r>
            <a:endParaRPr lang="en-US" altLang="zh-CN" sz="1700" spc="15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由 </a:t>
            </a:r>
            <a:r>
              <a:rPr lang="en-US" altLang="zh-CN" sz="1600" b="0" i="0" dirty="0" err="1">
                <a:effectLst/>
                <a:latin typeface="Arial" panose="020B0604020202020204" pitchFamily="34" charset="0"/>
              </a:rPr>
              <a:t>ProducerBarrier</a:t>
            </a:r>
            <a:r>
              <a:rPr lang="en-US" altLang="zh-CN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负责所有从 </a:t>
            </a:r>
            <a:r>
              <a:rPr lang="en-US" altLang="zh-CN" sz="1600" b="0" i="0" dirty="0">
                <a:effectLst/>
                <a:latin typeface="Arial" panose="020B0604020202020204" pitchFamily="34" charset="0"/>
              </a:rPr>
              <a:t>Ring Buffer </a:t>
            </a: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中找到下一个节点的交互细节</a:t>
            </a:r>
            <a:r>
              <a:rPr lang="zh-CN" altLang="en-US" sz="1600" dirty="0">
                <a:latin typeface="Arial" panose="020B0604020202020204" pitchFamily="34" charset="0"/>
              </a:rPr>
              <a:t>。</a:t>
            </a:r>
            <a:endParaRPr lang="zh-CN" altLang="en-US" sz="1700" spc="15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err="1"/>
              <a:t>RingBuffer</a:t>
            </a:r>
            <a:r>
              <a:rPr lang="zh-CN" altLang="en-US" dirty="0"/>
              <a:t>写入</a:t>
            </a:r>
            <a:endParaRPr lang="zh-CN" altLang="en-US" dirty="0"/>
          </a:p>
        </p:txBody>
      </p:sp>
      <p:pic>
        <p:nvPicPr>
          <p:cNvPr id="4" name="Picture 2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668729"/>
            <a:ext cx="4157662" cy="239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isruptor 全解析(3)：写入 Ring Buff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2" y="4651032"/>
            <a:ext cx="5360193" cy="197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sruptor 全解析(3)：写入 Ring Buff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43" y="4657055"/>
            <a:ext cx="5610225" cy="197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450806" y="1504441"/>
            <a:ext cx="5657849" cy="1045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每个生产者都向 </a:t>
            </a:r>
            <a:r>
              <a:rPr lang="en-US" altLang="zh-CN" sz="1600" b="0" i="0" dirty="0" err="1">
                <a:effectLst/>
                <a:latin typeface="Arial" panose="020B0604020202020204" pitchFamily="34" charset="0"/>
              </a:rPr>
              <a:t>ClaimStrategy</a:t>
            </a:r>
            <a:r>
              <a:rPr lang="en-US" altLang="zh-CN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申请下一个可用的节点。</a:t>
            </a:r>
            <a:endParaRPr lang="zh-CN" altLang="en-US" sz="1700" spc="15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Producer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44" y="1420814"/>
            <a:ext cx="5238751" cy="22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44" y="3715950"/>
            <a:ext cx="79343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8399" y="1590974"/>
            <a:ext cx="10485845" cy="4846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创建：</a:t>
            </a:r>
            <a:endParaRPr lang="zh-CN" altLang="en-US" sz="1600" dirty="0"/>
          </a:p>
          <a:p>
            <a:r>
              <a:rPr lang="zh-CN" altLang="en-US" sz="1800" dirty="0"/>
              <a:t>new Disruptor(...).handleEventsWith(...);</a:t>
            </a:r>
            <a:endParaRPr lang="zh-CN" altLang="en-US" sz="1800" dirty="0"/>
          </a:p>
          <a:p>
            <a:r>
              <a:rPr lang="zh-CN" altLang="en-US" sz="1800" dirty="0"/>
              <a:t>new BatchEventProcessor(...);</a:t>
            </a:r>
            <a:endParaRPr lang="zh-CN" altLang="en-US" sz="1800" dirty="0"/>
          </a:p>
          <a:p>
            <a:r>
              <a:rPr lang="zh-CN" altLang="en-US" sz="1800" dirty="0"/>
              <a:t>new SequenceBarrier(...);</a:t>
            </a:r>
            <a:endParaRPr lang="zh-CN" altLang="en-US" sz="1800" dirty="0"/>
          </a:p>
          <a:p>
            <a:r>
              <a:rPr lang="zh-CN" altLang="en-US" sz="1600" dirty="0"/>
              <a:t>启动：</a:t>
            </a:r>
            <a:endParaRPr lang="zh-CN" altLang="en-US" sz="1600" dirty="0"/>
          </a:p>
          <a:p>
            <a:r>
              <a:rPr lang="zh-CN" altLang="en-US" sz="1800" dirty="0"/>
              <a:t>disruptor.start();</a:t>
            </a:r>
            <a:endParaRPr lang="zh-CN" altLang="en-US" sz="1800" dirty="0"/>
          </a:p>
          <a:p>
            <a:r>
              <a:rPr lang="zh-CN" altLang="en-US" sz="1800" dirty="0"/>
              <a:t>eventProcessor.start();</a:t>
            </a:r>
            <a:endParaRPr lang="zh-CN" altLang="en-US" sz="1800" dirty="0"/>
          </a:p>
          <a:p>
            <a:endParaRPr lang="en-US" altLang="zh-CN" sz="1700" spc="15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zh-CN" altLang="en-US" sz="16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通过</a:t>
            </a:r>
            <a:r>
              <a:rPr lang="en-US" altLang="zh-CN" sz="16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SequenceBarrier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向</a:t>
            </a:r>
            <a:r>
              <a:rPr lang="en-US" altLang="zh-CN" sz="16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RingBuffer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请求序号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err="1"/>
              <a:t>RingBuffer</a:t>
            </a:r>
            <a:r>
              <a:rPr lang="zh-CN" altLang="en-US" dirty="0"/>
              <a:t>读取</a:t>
            </a:r>
            <a:endParaRPr lang="zh-CN" altLang="en-US" dirty="0"/>
          </a:p>
        </p:txBody>
      </p:sp>
      <p:pic>
        <p:nvPicPr>
          <p:cNvPr id="4098" name="Picture 2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93" y="1219199"/>
            <a:ext cx="4248151" cy="249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92" y="3862386"/>
            <a:ext cx="4248151" cy="249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8.xml><?xml version="1.0" encoding="utf-8"?>
<p:tagLst xmlns:p="http://schemas.openxmlformats.org/presentationml/2006/main">
  <p:tag name="KSO_WM_UNIT_PLACING_PICTURE_USER_VIEWPORT" val="{&quot;height&quot;:2736,&quot;width&quot;:7848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1643</Words>
  <Application>WPS 演示</Application>
  <PresentationFormat>宽屏</PresentationFormat>
  <Paragraphs>121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Disruptor框架原理</vt:lpstr>
      <vt:lpstr>简介</vt:lpstr>
      <vt:lpstr>整体结构</vt:lpstr>
      <vt:lpstr>队列</vt:lpstr>
      <vt:lpstr>无锁队列</vt:lpstr>
      <vt:lpstr>RingBuffer写入</vt:lpstr>
      <vt:lpstr>多个Producer</vt:lpstr>
      <vt:lpstr>RingBuffer读取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Disruptor框架</dc:title>
  <dc:creator/>
  <cp:lastModifiedBy>小猫无痕</cp:lastModifiedBy>
  <cp:revision>219</cp:revision>
  <dcterms:created xsi:type="dcterms:W3CDTF">2019-06-19T02:08:00Z</dcterms:created>
  <dcterms:modified xsi:type="dcterms:W3CDTF">2021-03-29T03:07:11Z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E8F012A5FC20451C8AB7F0877265B7F7</vt:lpwstr>
  </property>
</Properties>
</file>