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4" r:id="rId4"/>
    <p:sldId id="275" r:id="rId6"/>
    <p:sldId id="277" r:id="rId7"/>
    <p:sldId id="278" r:id="rId8"/>
    <p:sldId id="281" r:id="rId9"/>
    <p:sldId id="298" r:id="rId10"/>
    <p:sldId id="292" r:id="rId11"/>
    <p:sldId id="293" r:id="rId12"/>
    <p:sldId id="282" r:id="rId13"/>
    <p:sldId id="259" r:id="rId14"/>
    <p:sldId id="285" r:id="rId15"/>
    <p:sldId id="2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94801" autoAdjust="0"/>
  </p:normalViewPr>
  <p:slideViewPr>
    <p:cSldViewPr snapToGrid="0">
      <p:cViewPr varScale="1">
        <p:scale>
          <a:sx n="107" d="100"/>
          <a:sy n="107" d="100"/>
        </p:scale>
        <p:origin x="808" y="168"/>
      </p:cViewPr>
      <p:guideLst>
        <p:guide orient="horz" pos="21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 userDrawn="1"/>
        </p:nvSpPr>
        <p:spPr>
          <a:xfrm>
            <a:off x="10799172" y="6476669"/>
            <a:ext cx="711995" cy="39290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灯片编号占位符 1"/>
          <p:cNvSpPr txBox="1"/>
          <p:nvPr userDrawn="1"/>
        </p:nvSpPr>
        <p:spPr>
          <a:xfrm>
            <a:off x="10770192" y="6595735"/>
            <a:ext cx="523876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BCDC8-8E65-43F5-AF26-2CEF1C6C8E15}" type="slidenum">
              <a:rPr lang="zh-CN" altLang="en-US" smtClean="0">
                <a:solidFill>
                  <a:srgbClr val="FFFFFF"/>
                </a:solidFill>
                <a:latin typeface="Impact" panose="020B0806030902050204" pitchFamily="34" charset="0"/>
              </a:rPr>
            </a:fld>
            <a:endParaRPr lang="zh-CN" altLang="en-US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reeform: Shape 41"/>
          <p:cNvSpPr/>
          <p:nvPr userDrawn="1"/>
        </p:nvSpPr>
        <p:spPr>
          <a:xfrm rot="18900000" flipH="1">
            <a:off x="-679151" y="615060"/>
            <a:ext cx="1500567" cy="1299371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1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13" name="Rectangle: Rounded Corners 2"/>
          <p:cNvSpPr/>
          <p:nvPr userDrawn="1"/>
        </p:nvSpPr>
        <p:spPr>
          <a:xfrm rot="2700000">
            <a:off x="11562152" y="-3645271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1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15" name="Rectangle: Rounded Corners 4"/>
          <p:cNvSpPr/>
          <p:nvPr userDrawn="1"/>
        </p:nvSpPr>
        <p:spPr>
          <a:xfrm rot="2700000">
            <a:off x="11095057" y="620979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FFFF"/>
              </a:solidFill>
            </a:endParaRPr>
          </a:p>
        </p:txBody>
      </p:sp>
      <p:grpSp>
        <p:nvGrpSpPr>
          <p:cNvPr id="16" name="Group 5"/>
          <p:cNvGrpSpPr/>
          <p:nvPr userDrawn="1"/>
        </p:nvGrpSpPr>
        <p:grpSpPr>
          <a:xfrm>
            <a:off x="10896101" y="831112"/>
            <a:ext cx="1092995" cy="1106107"/>
            <a:chOff x="9789319" y="1181099"/>
            <a:chExt cx="1092994" cy="1106107"/>
          </a:xfrm>
        </p:grpSpPr>
        <p:sp>
          <p:nvSpPr>
            <p:cNvPr id="1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8"/>
          <p:cNvGrpSpPr/>
          <p:nvPr userDrawn="1"/>
        </p:nvGrpSpPr>
        <p:grpSpPr>
          <a:xfrm>
            <a:off x="6287840" y="389917"/>
            <a:ext cx="6096503" cy="56431"/>
            <a:chOff x="2110637" y="95339"/>
            <a:chExt cx="6096503" cy="56431"/>
          </a:xfrm>
        </p:grpSpPr>
        <p:sp>
          <p:nvSpPr>
            <p:cNvPr id="2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</p:grpSp>
      <p:sp>
        <p:nvSpPr>
          <p:cNvPr id="25" name="Freeform 62"/>
          <p:cNvSpPr>
            <a:spLocks noEditPoints="1"/>
          </p:cNvSpPr>
          <p:nvPr userDrawn="1"/>
        </p:nvSpPr>
        <p:spPr bwMode="auto">
          <a:xfrm>
            <a:off x="1407475" y="6435856"/>
            <a:ext cx="121483" cy="119439"/>
          </a:xfrm>
          <a:custGeom>
            <a:avLst/>
            <a:gdLst>
              <a:gd name="T0" fmla="*/ 92739 w 55"/>
              <a:gd name="T1" fmla="*/ 185737 h 54"/>
              <a:gd name="T2" fmla="*/ 0 w 55"/>
              <a:gd name="T3" fmla="*/ 92869 h 54"/>
              <a:gd name="T4" fmla="*/ 92739 w 55"/>
              <a:gd name="T5" fmla="*/ 0 h 54"/>
              <a:gd name="T6" fmla="*/ 188913 w 55"/>
              <a:gd name="T7" fmla="*/ 92869 h 54"/>
              <a:gd name="T8" fmla="*/ 92739 w 55"/>
              <a:gd name="T9" fmla="*/ 185737 h 54"/>
              <a:gd name="T10" fmla="*/ 13739 w 55"/>
              <a:gd name="T11" fmla="*/ 92869 h 54"/>
              <a:gd name="T12" fmla="*/ 92739 w 55"/>
              <a:gd name="T13" fmla="*/ 171979 h 54"/>
              <a:gd name="T14" fmla="*/ 171739 w 55"/>
              <a:gd name="T15" fmla="*/ 92869 h 54"/>
              <a:gd name="T16" fmla="*/ 92739 w 55"/>
              <a:gd name="T17" fmla="*/ 13758 h 54"/>
              <a:gd name="T18" fmla="*/ 13739 w 55"/>
              <a:gd name="T19" fmla="*/ 92869 h 54"/>
              <a:gd name="T20" fmla="*/ 140826 w 55"/>
              <a:gd name="T21" fmla="*/ 127264 h 54"/>
              <a:gd name="T22" fmla="*/ 96174 w 55"/>
              <a:gd name="T23" fmla="*/ 151341 h 54"/>
              <a:gd name="T24" fmla="*/ 37783 w 55"/>
              <a:gd name="T25" fmla="*/ 92869 h 54"/>
              <a:gd name="T26" fmla="*/ 96174 w 55"/>
              <a:gd name="T27" fmla="*/ 34396 h 54"/>
              <a:gd name="T28" fmla="*/ 137391 w 55"/>
              <a:gd name="T29" fmla="*/ 58473 h 54"/>
              <a:gd name="T30" fmla="*/ 137391 w 55"/>
              <a:gd name="T31" fmla="*/ 72231 h 54"/>
              <a:gd name="T32" fmla="*/ 137391 w 55"/>
              <a:gd name="T33" fmla="*/ 72231 h 54"/>
              <a:gd name="T34" fmla="*/ 123652 w 55"/>
              <a:gd name="T35" fmla="*/ 72231 h 54"/>
              <a:gd name="T36" fmla="*/ 120217 w 55"/>
              <a:gd name="T37" fmla="*/ 72231 h 54"/>
              <a:gd name="T38" fmla="*/ 120217 w 55"/>
              <a:gd name="T39" fmla="*/ 61912 h 54"/>
              <a:gd name="T40" fmla="*/ 96174 w 55"/>
              <a:gd name="T41" fmla="*/ 51594 h 54"/>
              <a:gd name="T42" fmla="*/ 54957 w 55"/>
              <a:gd name="T43" fmla="*/ 92869 h 54"/>
              <a:gd name="T44" fmla="*/ 96174 w 55"/>
              <a:gd name="T45" fmla="*/ 134143 h 54"/>
              <a:gd name="T46" fmla="*/ 120217 w 55"/>
              <a:gd name="T47" fmla="*/ 123825 h 54"/>
              <a:gd name="T48" fmla="*/ 120217 w 55"/>
              <a:gd name="T49" fmla="*/ 113506 h 54"/>
              <a:gd name="T50" fmla="*/ 123652 w 55"/>
              <a:gd name="T51" fmla="*/ 113506 h 54"/>
              <a:gd name="T52" fmla="*/ 137391 w 55"/>
              <a:gd name="T53" fmla="*/ 113506 h 54"/>
              <a:gd name="T54" fmla="*/ 140826 w 55"/>
              <a:gd name="T55" fmla="*/ 113506 h 54"/>
              <a:gd name="T56" fmla="*/ 140826 w 55"/>
              <a:gd name="T57" fmla="*/ 127264 h 5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5" h="54">
                <a:moveTo>
                  <a:pt x="27" y="54"/>
                </a:move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4"/>
                  <a:pt x="27" y="54"/>
                </a:cubicBezTo>
                <a:close/>
                <a:moveTo>
                  <a:pt x="4" y="27"/>
                </a:moveTo>
                <a:cubicBezTo>
                  <a:pt x="4" y="40"/>
                  <a:pt x="15" y="50"/>
                  <a:pt x="27" y="50"/>
                </a:cubicBezTo>
                <a:cubicBezTo>
                  <a:pt x="40" y="50"/>
                  <a:pt x="50" y="40"/>
                  <a:pt x="50" y="27"/>
                </a:cubicBezTo>
                <a:cubicBezTo>
                  <a:pt x="50" y="14"/>
                  <a:pt x="40" y="4"/>
                  <a:pt x="27" y="4"/>
                </a:cubicBezTo>
                <a:cubicBezTo>
                  <a:pt x="15" y="4"/>
                  <a:pt x="4" y="14"/>
                  <a:pt x="4" y="27"/>
                </a:cubicBezTo>
                <a:close/>
                <a:moveTo>
                  <a:pt x="41" y="37"/>
                </a:moveTo>
                <a:cubicBezTo>
                  <a:pt x="41" y="42"/>
                  <a:pt x="33" y="44"/>
                  <a:pt x="28" y="44"/>
                </a:cubicBezTo>
                <a:cubicBezTo>
                  <a:pt x="18" y="44"/>
                  <a:pt x="11" y="37"/>
                  <a:pt x="11" y="27"/>
                </a:cubicBezTo>
                <a:cubicBezTo>
                  <a:pt x="11" y="17"/>
                  <a:pt x="18" y="10"/>
                  <a:pt x="28" y="10"/>
                </a:cubicBezTo>
                <a:cubicBezTo>
                  <a:pt x="31" y="10"/>
                  <a:pt x="40" y="11"/>
                  <a:pt x="40" y="17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6"/>
                  <a:pt x="31" y="15"/>
                  <a:pt x="28" y="15"/>
                </a:cubicBezTo>
                <a:cubicBezTo>
                  <a:pt x="21" y="15"/>
                  <a:pt x="16" y="20"/>
                  <a:pt x="16" y="27"/>
                </a:cubicBezTo>
                <a:cubicBezTo>
                  <a:pt x="16" y="34"/>
                  <a:pt x="21" y="39"/>
                  <a:pt x="28" y="39"/>
                </a:cubicBezTo>
                <a:cubicBezTo>
                  <a:pt x="31" y="39"/>
                  <a:pt x="35" y="38"/>
                  <a:pt x="35" y="36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6" y="33"/>
                  <a:pt x="36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1" y="33"/>
                  <a:pt x="41" y="33"/>
                  <a:pt x="41" y="33"/>
                </a:cubicBezTo>
                <a:lnTo>
                  <a:pt x="41" y="3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solidFill>
                <a:srgbClr val="FFFFFF">
                  <a:lumMod val="75000"/>
                </a:srgbClr>
              </a:solidFill>
              <a:latin typeface="HelveticaNeue light" panose="00000400000000000000" pitchFamily="2" charset="0"/>
            </a:endParaRPr>
          </a:p>
        </p:txBody>
      </p:sp>
      <p:sp>
        <p:nvSpPr>
          <p:cNvPr id="26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27" name="TextBox 19"/>
          <p:cNvSpPr txBox="1"/>
          <p:nvPr userDrawn="1"/>
        </p:nvSpPr>
        <p:spPr>
          <a:xfrm>
            <a:off x="-354267" y="5803941"/>
            <a:ext cx="175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rgbClr val="FFFFFF"/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</a:fld>
            <a:endParaRPr lang="id-ID" sz="11500" b="1" i="1" dirty="0">
              <a:solidFill>
                <a:srgbClr val="FFFFFF"/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: Rounded Corners 20"/>
          <p:cNvSpPr/>
          <p:nvPr userDrawn="1"/>
        </p:nvSpPr>
        <p:spPr>
          <a:xfrm rot="2700000" flipH="1">
            <a:off x="253215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29" name="Rectangle: Rounded Corners 21"/>
          <p:cNvSpPr/>
          <p:nvPr userDrawn="1"/>
        </p:nvSpPr>
        <p:spPr>
          <a:xfrm rot="2700000" flipH="1">
            <a:off x="2316475" y="4352867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30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31" name="Rectangle: Rounded Corners 23"/>
          <p:cNvSpPr/>
          <p:nvPr userDrawn="1"/>
        </p:nvSpPr>
        <p:spPr>
          <a:xfrm rot="2700000" flipH="1">
            <a:off x="9656665" y="2296496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32" name="Rectangle: Rounded Corners 24"/>
          <p:cNvSpPr/>
          <p:nvPr userDrawn="1"/>
        </p:nvSpPr>
        <p:spPr>
          <a:xfrm rot="2700000">
            <a:off x="7063233" y="373967"/>
            <a:ext cx="550791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33" name="Rectangle: Rounded Corners 25"/>
          <p:cNvSpPr/>
          <p:nvPr userDrawn="1"/>
        </p:nvSpPr>
        <p:spPr>
          <a:xfrm rot="2700000">
            <a:off x="7552981" y="-744033"/>
            <a:ext cx="350767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40" name="Rectangle: Rounded Corners 37"/>
          <p:cNvSpPr/>
          <p:nvPr userDrawn="1"/>
        </p:nvSpPr>
        <p:spPr>
          <a:xfrm rot="2700000" flipH="1">
            <a:off x="11207545" y="4393475"/>
            <a:ext cx="66131" cy="22801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41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42" name="Rectangle: Rounded Corners 46"/>
          <p:cNvSpPr/>
          <p:nvPr userDrawn="1"/>
        </p:nvSpPr>
        <p:spPr>
          <a:xfrm rot="2700000" flipH="1">
            <a:off x="451809" y="-689964"/>
            <a:ext cx="342895" cy="12640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2B16-BFD4-47B8-826A-67A540249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7572-3C47-4F1F-8A5E-A7C65D24B8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541235"/>
            <a:ext cx="1487488" cy="131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83822" y="2297681"/>
            <a:ext cx="3436620" cy="153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zh-CN" sz="4265" b="1" dirty="0">
                <a:solidFill>
                  <a:srgbClr val="2272AB"/>
                </a:solidFill>
                <a:latin typeface="微软雅黑" panose="020B0503020204020204" charset="-122"/>
                <a:ea typeface="微软雅黑" panose="020B0503020204020204" charset="-122"/>
              </a:rPr>
              <a:t>计费管理系统</a:t>
            </a:r>
            <a:endParaRPr lang="zh-CN" sz="4265" b="1" dirty="0">
              <a:solidFill>
                <a:srgbClr val="2272A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Aft>
                <a:spcPts val="1000"/>
              </a:spcAft>
            </a:pPr>
            <a:r>
              <a:rPr lang="zh-CN" sz="42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拆分改造方案</a:t>
            </a:r>
            <a:endParaRPr lang="zh-CN" sz="426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82697" y="6021288"/>
            <a:ext cx="1487488" cy="13167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66854" y="4379105"/>
            <a:ext cx="2127506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dirty="0">
                <a:solidFill>
                  <a:srgbClr val="2272AB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665" dirty="0">
                <a:solidFill>
                  <a:srgbClr val="2272AB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665" dirty="0">
                <a:solidFill>
                  <a:srgbClr val="2272AB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2665" dirty="0">
                <a:solidFill>
                  <a:srgbClr val="2272AB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en-US" altLang="zh-CN" sz="2665" dirty="0">
              <a:solidFill>
                <a:srgbClr val="2272A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占位符 10" descr="waitan15.jpg"/>
          <p:cNvPicPr>
            <a:picLocks noChangeAspect="1"/>
          </p:cNvPicPr>
          <p:nvPr/>
        </p:nvPicPr>
        <p:blipFill>
          <a:blip r:embed="rId1"/>
          <a:srcRect l="33946" r="33946"/>
          <a:stretch>
            <a:fillRect/>
          </a:stretch>
        </p:blipFill>
        <p:spPr>
          <a:xfrm>
            <a:off x="6640924" y="68627"/>
            <a:ext cx="5501663" cy="6693363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7790" y="1932940"/>
            <a:ext cx="87490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/>
            <a:endParaRPr lang="en-US" altLang="zh-CN" dirty="0"/>
          </a:p>
          <a:p>
            <a:pPr indent="177800"/>
            <a:endParaRPr lang="en-US" altLang="zh-CN" dirty="0"/>
          </a:p>
          <a:p>
            <a:pPr indent="177800"/>
            <a:endParaRPr lang="en-US" altLang="zh-CN" dirty="0"/>
          </a:p>
          <a:p>
            <a:pPr indent="177800"/>
            <a:endParaRPr lang="en-US" altLang="zh-CN" dirty="0"/>
          </a:p>
          <a:p>
            <a:pPr indent="177800"/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>
          <a:xfrm>
            <a:off x="-1002001" y="333861"/>
            <a:ext cx="3458995" cy="534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defRPr/>
            </a:pPr>
            <a:r>
              <a:rPr lang="zh-CN" sz="2800" b="1" kern="0" spc="225" dirty="0">
                <a:solidFill>
                  <a:srgbClr val="066DB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数据库改造</a:t>
            </a:r>
            <a:endParaRPr lang="zh-CN" sz="2800" b="1" kern="0" spc="225" dirty="0">
              <a:solidFill>
                <a:srgbClr val="066DBA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93470" y="5222875"/>
            <a:ext cx="4029075" cy="493395"/>
            <a:chOff x="2569" y="3771"/>
            <a:chExt cx="6345" cy="777"/>
          </a:xfrm>
        </p:grpSpPr>
        <p:sp>
          <p:nvSpPr>
            <p:cNvPr id="4" name="Rounded Rectangle 9"/>
            <p:cNvSpPr/>
            <p:nvPr/>
          </p:nvSpPr>
          <p:spPr bwMode="auto">
            <a:xfrm>
              <a:off x="6993" y="3771"/>
              <a:ext cx="1921" cy="777"/>
            </a:xfrm>
            <a:prstGeom prst="roundRect">
              <a:avLst>
                <a:gd name="adj" fmla="val 11932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37142" tIns="18572" rIns="37142" bIns="18572" numCol="1" rtlCol="0" anchor="t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SQL</a:t>
              </a:r>
              <a:r>
                <a:rPr lang="zh-CN" b="1" dirty="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改造</a:t>
              </a:r>
              <a:endParaRPr lang="zh-CN" b="1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9"/>
            <p:cNvSpPr/>
            <p:nvPr/>
          </p:nvSpPr>
          <p:spPr bwMode="auto">
            <a:xfrm>
              <a:off x="2569" y="3771"/>
              <a:ext cx="1921" cy="777"/>
            </a:xfrm>
            <a:prstGeom prst="roundRect">
              <a:avLst>
                <a:gd name="adj" fmla="val 11932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37142" tIns="18572" rIns="37142" bIns="18572" numCol="1" rtlCol="0" anchor="t" anchorCtr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cs typeface="Lato Black"/>
                  <a:sym typeface="Arial" panose="020B0604020202020204" pitchFamily="34" charset="0"/>
                </a:rPr>
                <a:t>数据迁移</a:t>
              </a:r>
              <a:endParaRPr lang="zh-CN" altLang="en-US" b="1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Lato Black"/>
                <a:sym typeface="Arial" panose="020B0604020202020204" pitchFamily="34" charset="0"/>
              </a:endParaRPr>
            </a:p>
          </p:txBody>
        </p:sp>
        <p:sp>
          <p:nvSpPr>
            <p:cNvPr id="8" name="Rounded Rectangle 31"/>
            <p:cNvSpPr/>
            <p:nvPr/>
          </p:nvSpPr>
          <p:spPr bwMode="auto">
            <a:xfrm>
              <a:off x="4784" y="3771"/>
              <a:ext cx="1921" cy="777"/>
            </a:xfrm>
            <a:prstGeom prst="roundRect">
              <a:avLst>
                <a:gd name="adj" fmla="val 11932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37142" tIns="18572" rIns="37142" bIns="18572" numCol="1" rtlCol="0" anchor="t" anchorCtr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索引迁移</a:t>
              </a:r>
              <a:endParaRPr lang="zh-CN" altLang="en-US" b="1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-462915" y="1600200"/>
            <a:ext cx="7008495" cy="61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302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张数据表、视图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177800" algn="ctr"/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177800" algn="ctr"/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241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个数据库实现类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177800" algn="ctr"/>
            <a:endParaRPr lang="en-US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177800"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数千个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适配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177800" algn="ctr"/>
            <a:endParaRPr lang="en-US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177800"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DB2——&gt;MYSQL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177800" algn="ctr"/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177800" algn="ctr"/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177800" algn="ctr"/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177800"/>
            <a:endParaRPr lang="en-US" altLang="zh-CN" dirty="0"/>
          </a:p>
          <a:p>
            <a:pPr indent="177800"/>
            <a:endParaRPr lang="en-US" altLang="zh-CN" dirty="0"/>
          </a:p>
          <a:p>
            <a:pPr indent="177800"/>
            <a:endParaRPr lang="en-US" altLang="zh-CN" dirty="0"/>
          </a:p>
          <a:p>
            <a:pPr indent="177800"/>
            <a:endParaRPr lang="en-US" altLang="zh-CN" dirty="0"/>
          </a:p>
          <a:p>
            <a:pPr indent="177800"/>
            <a:endParaRPr lang="en-US" altLang="zh-CN" dirty="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545580" y="1651000"/>
          <a:ext cx="3322320" cy="255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40"/>
                <a:gridCol w="1107440"/>
                <a:gridCol w="1107440"/>
              </a:tblGrid>
              <a:tr h="510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Schema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表数量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视图数量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b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DD5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CAS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DEPUSER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ETLUSER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RETUSER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5" b="2804"/>
          <a:stretch>
            <a:fillRect/>
          </a:stretch>
        </p:blipFill>
        <p:spPr>
          <a:xfrm>
            <a:off x="0" y="-24472"/>
            <a:ext cx="12278892" cy="6906877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19671" y="2190972"/>
            <a:ext cx="9072331" cy="219813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135">
              <a:latin typeface="Calibri" panose="020F050202020403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2190972"/>
            <a:ext cx="3119668" cy="2198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55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99723" y="2576969"/>
            <a:ext cx="6478427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数据迁移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491" y="2364363"/>
            <a:ext cx="1789430" cy="189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735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  <a:endParaRPr lang="zh-CN" altLang="en-US" sz="11735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33116" y="276711"/>
            <a:ext cx="3768875" cy="534503"/>
            <a:chOff x="-672252" y="338191"/>
            <a:chExt cx="3768875" cy="534502"/>
          </a:xfrm>
        </p:grpSpPr>
        <p:sp>
          <p:nvSpPr>
            <p:cNvPr id="5" name="标题 1"/>
            <p:cNvSpPr txBox="1"/>
            <p:nvPr/>
          </p:nvSpPr>
          <p:spPr>
            <a:xfrm>
              <a:off x="-672252" y="338191"/>
              <a:ext cx="3458995" cy="53450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0" hangingPunct="0">
                <a:defRPr/>
              </a:pPr>
              <a:r>
                <a:rPr lang="zh-CN" altLang="en-US" sz="2800" b="1" kern="0" spc="225" dirty="0">
                  <a:solidFill>
                    <a:srgbClr val="066DB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数据迁移</a:t>
              </a:r>
              <a:endParaRPr lang="zh-CN" altLang="en-US" sz="2800" b="1" kern="0" spc="225" dirty="0">
                <a:solidFill>
                  <a:srgbClr val="066DB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86743" y="534139"/>
              <a:ext cx="309880" cy="33718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spc="450" dirty="0">
                <a:solidFill>
                  <a:srgbClr val="FFFFFF">
                    <a:lumMod val="50000"/>
                  </a:srgbClr>
                </a:solidFill>
                <a:latin typeface="汉仪尚巍手书W" panose="00020600040101010101" pitchFamily="18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2959" y="1143026"/>
            <a:ext cx="528116" cy="702571"/>
            <a:chOff x="7976594" y="2279040"/>
            <a:chExt cx="528116" cy="702571"/>
          </a:xfrm>
        </p:grpSpPr>
        <p:sp>
          <p:nvSpPr>
            <p:cNvPr id="44" name="Freeform 23"/>
            <p:cNvSpPr>
              <a:spLocks noEditPoints="1"/>
            </p:cNvSpPr>
            <p:nvPr/>
          </p:nvSpPr>
          <p:spPr bwMode="auto">
            <a:xfrm>
              <a:off x="7976594" y="227904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solidFill>
              <a:srgbClr val="33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auto">
            <a:xfrm>
              <a:off x="7985371" y="238620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72565" y="1800225"/>
            <a:ext cx="9865360" cy="4293870"/>
            <a:chOff x="1774" y="5124"/>
            <a:chExt cx="15536" cy="6762"/>
          </a:xfrm>
        </p:grpSpPr>
        <p:sp>
          <p:nvSpPr>
            <p:cNvPr id="31" name="Rectangle 24"/>
            <p:cNvSpPr/>
            <p:nvPr/>
          </p:nvSpPr>
          <p:spPr>
            <a:xfrm>
              <a:off x="2322" y="5124"/>
              <a:ext cx="14988" cy="147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  <a:latin typeface="汉仪尚巍手书W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2" name="Oval 4"/>
            <p:cNvSpPr/>
            <p:nvPr/>
          </p:nvSpPr>
          <p:spPr>
            <a:xfrm>
              <a:off x="1789" y="5309"/>
              <a:ext cx="1065" cy="106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Impact" panose="020B0806030902050204" pitchFamily="34" charset="0"/>
                  <a:sym typeface="Arial" panose="020B0604020202020204" pitchFamily="34" charset="0"/>
                </a:rPr>
                <a:t>01</a:t>
              </a:r>
              <a:endParaRPr lang="id-ID" sz="1600" dirty="0">
                <a:solidFill>
                  <a:srgbClr val="FFFFFF"/>
                </a:solidFill>
                <a:latin typeface="Impact" panose="020B080603090205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135" y="5460"/>
              <a:ext cx="13835" cy="686"/>
            </a:xfrm>
            <a:prstGeom prst="rect">
              <a:avLst/>
            </a:prstGeom>
          </p:spPr>
          <p:txBody>
            <a:bodyPr wrap="square" lIns="68578" tIns="34289" rIns="68578" bIns="34289">
              <a:spAutoFit/>
            </a:bodyPr>
            <a:lstStyle/>
            <a:p>
              <a:pPr algn="l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迁移之前</a:t>
              </a:r>
              <a:r>
                <a:rPr lang="en-US" altLang="zh-CN" b="1" spc="225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外汇计费系统和财务信息部计费系统</a:t>
              </a: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数据</a:t>
              </a:r>
              <a:endParaRPr lang="en-US" altLang="zh-CN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Arial" panose="020B0604020202020204" pitchFamily="34" charset="0"/>
              </a:endParaRPr>
            </a:p>
          </p:txBody>
        </p:sp>
        <p:sp>
          <p:nvSpPr>
            <p:cNvPr id="35" name="Rectangle 24"/>
            <p:cNvSpPr/>
            <p:nvPr/>
          </p:nvSpPr>
          <p:spPr>
            <a:xfrm>
              <a:off x="2307" y="6708"/>
              <a:ext cx="14988" cy="163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  <a:latin typeface="汉仪尚巍手书W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Oval 4"/>
            <p:cNvSpPr/>
            <p:nvPr/>
          </p:nvSpPr>
          <p:spPr>
            <a:xfrm>
              <a:off x="1774" y="7025"/>
              <a:ext cx="1065" cy="106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Impact" panose="020B0806030902050204" pitchFamily="34" charset="0"/>
                  <a:sym typeface="Arial" panose="020B0604020202020204" pitchFamily="34" charset="0"/>
                </a:rPr>
                <a:t>02</a:t>
              </a:r>
              <a:endParaRPr lang="id-ID" sz="1600" dirty="0">
                <a:solidFill>
                  <a:srgbClr val="FFFFFF"/>
                </a:solidFill>
                <a:latin typeface="Impact" panose="020B080603090205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135" y="6848"/>
              <a:ext cx="13835" cy="1418"/>
            </a:xfrm>
            <a:prstGeom prst="rect">
              <a:avLst/>
            </a:prstGeom>
          </p:spPr>
          <p:txBody>
            <a:bodyPr wrap="square" lIns="68578" tIns="34289" rIns="68578" bIns="34289">
              <a:spAutoFit/>
            </a:bodyPr>
            <a:lstStyle/>
            <a:p>
              <a:pPr algn="l">
                <a:lnSpc>
                  <a:spcPct val="150000"/>
                </a:lnSpc>
                <a:buClrTx/>
                <a:buSzTx/>
                <a:buFontTx/>
                <a:defRPr/>
              </a:pPr>
              <a:r>
                <a:rPr lang="en-US" altLang="zh-CN" b="1" spc="225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通知单文件迁移，通知单的存放位置修数</a:t>
              </a:r>
              <a:endParaRPr lang="en-US" altLang="zh-CN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b="1" dirty="0"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通知单字体迁移</a:t>
              </a:r>
              <a:endParaRPr lang="zh-CN" altLang="en-US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</p:txBody>
        </p:sp>
        <p:sp>
          <p:nvSpPr>
            <p:cNvPr id="2" name="Rectangle 24"/>
            <p:cNvSpPr/>
            <p:nvPr/>
          </p:nvSpPr>
          <p:spPr>
            <a:xfrm>
              <a:off x="2322" y="8472"/>
              <a:ext cx="14988" cy="341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  <a:latin typeface="汉仪尚巍手书W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4"/>
            <p:cNvSpPr/>
            <p:nvPr/>
          </p:nvSpPr>
          <p:spPr>
            <a:xfrm>
              <a:off x="1774" y="9683"/>
              <a:ext cx="1065" cy="106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Impact" panose="020B0806030902050204" pitchFamily="34" charset="0"/>
                  <a:sym typeface="Arial" panose="020B0604020202020204" pitchFamily="34" charset="0"/>
                </a:rPr>
                <a:t>03</a:t>
              </a:r>
              <a:endParaRPr lang="id-ID" sz="1600" dirty="0">
                <a:solidFill>
                  <a:srgbClr val="FFFFFF"/>
                </a:solidFill>
                <a:latin typeface="Impact" panose="020B080603090205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336800" y="3947298"/>
            <a:ext cx="8785225" cy="2146740"/>
          </a:xfrm>
          <a:prstGeom prst="rect">
            <a:avLst/>
          </a:prstGeom>
        </p:spPr>
        <p:txBody>
          <a:bodyPr wrap="square" lIns="68578" tIns="34289" rIns="68578" bIns="3428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计费历史的本币通知单生成明细迁移给本币辅助</a:t>
            </a:r>
            <a:endParaRPr lang="en-US" altLang="zh-CN" b="1" spc="225" dirty="0">
              <a:solidFill>
                <a:srgbClr val="000000">
                  <a:lumMod val="85000"/>
                  <a:lumOff val="15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计费历史的本币费用数据迁移给本币辅助</a:t>
            </a:r>
            <a:endParaRPr lang="en-US" altLang="zh-CN" b="1" spc="225" dirty="0">
              <a:solidFill>
                <a:srgbClr val="000000">
                  <a:lumMod val="85000"/>
                  <a:lumOff val="15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计费历史的外汇费用数据迁移给共享数据平台</a:t>
            </a:r>
            <a:endParaRPr lang="en-US" altLang="zh-CN" b="1" spc="225" dirty="0">
              <a:solidFill>
                <a:srgbClr val="000000">
                  <a:lumMod val="85000"/>
                  <a:lumOff val="15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计费历史的外汇费用实收数据迁移给共享数据平台</a:t>
            </a:r>
            <a:endParaRPr lang="en-US" altLang="zh-CN" b="1" spc="225" dirty="0">
              <a:solidFill>
                <a:srgbClr val="000000">
                  <a:lumMod val="85000"/>
                  <a:lumOff val="15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本币、外汇、财务的通知单格式、通知单联系人迁移给共享数据平台</a:t>
            </a:r>
            <a:endParaRPr lang="en-US" altLang="zh-CN" b="1" spc="225" dirty="0">
              <a:solidFill>
                <a:srgbClr val="000000">
                  <a:lumMod val="85000"/>
                  <a:lumOff val="15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fade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5" b="2804"/>
          <a:stretch>
            <a:fillRect/>
          </a:stretch>
        </p:blipFill>
        <p:spPr>
          <a:xfrm>
            <a:off x="63243" y="0"/>
            <a:ext cx="12192000" cy="6870552"/>
          </a:xfrm>
          <a:prstGeom prst="rect">
            <a:avLst/>
          </a:prstGeom>
        </p:spPr>
      </p:pic>
      <p:sp>
        <p:nvSpPr>
          <p:cNvPr id="4" name="矩形 28"/>
          <p:cNvSpPr/>
          <p:nvPr/>
        </p:nvSpPr>
        <p:spPr bwMode="auto">
          <a:xfrm>
            <a:off x="-3" y="2611341"/>
            <a:ext cx="4838068" cy="1711957"/>
          </a:xfrm>
          <a:custGeom>
            <a:avLst/>
            <a:gdLst/>
            <a:ahLst/>
            <a:cxnLst/>
            <a:rect l="l" t="t" r="r" b="b"/>
            <a:pathLst>
              <a:path w="4310745" h="1283968">
                <a:moveTo>
                  <a:pt x="1089668" y="0"/>
                </a:moveTo>
                <a:lnTo>
                  <a:pt x="3526973" y="0"/>
                </a:lnTo>
                <a:lnTo>
                  <a:pt x="4310745" y="1269454"/>
                </a:lnTo>
                <a:lnTo>
                  <a:pt x="1089668" y="1283968"/>
                </a:lnTo>
                <a:close/>
                <a:moveTo>
                  <a:pt x="0" y="0"/>
                </a:moveTo>
                <a:lnTo>
                  <a:pt x="1089667" y="0"/>
                </a:lnTo>
                <a:lnTo>
                  <a:pt x="1089667" y="1283968"/>
                </a:lnTo>
                <a:lnTo>
                  <a:pt x="0" y="1283968"/>
                </a:lnTo>
                <a:close/>
              </a:path>
            </a:pathLst>
          </a:custGeom>
          <a:solidFill>
            <a:srgbClr val="2272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30051" y="2801517"/>
            <a:ext cx="1501140" cy="912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335" kern="0" spc="-150" dirty="0">
                <a:ln w="1905">
                  <a:noFill/>
                </a:ln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目录</a:t>
            </a:r>
            <a:endParaRPr lang="zh-CN" altLang="en-US" sz="5335" kern="0" spc="-150" dirty="0">
              <a:ln w="1905">
                <a:noFill/>
              </a:ln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333144" y="3567615"/>
            <a:ext cx="2080895" cy="501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0946" y="1020334"/>
            <a:ext cx="6228052" cy="4817332"/>
            <a:chOff x="5865" y="1922"/>
            <a:chExt cx="9808" cy="7587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7292" y="2016"/>
              <a:ext cx="2424" cy="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665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改造原则</a:t>
              </a:r>
              <a:endParaRPr kumimoji="0" lang="zh-CN" altLang="en-US" sz="2665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292" y="2830"/>
              <a:ext cx="6048" cy="5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独立进程、复用服务器、系统间交互独立</a:t>
              </a:r>
              <a:endPara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9550" y="6358"/>
              <a:ext cx="2979" cy="7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2665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数据库改造</a:t>
              </a:r>
              <a:endParaRPr lang="zh-CN" altLang="en-US" sz="26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9615" y="7164"/>
              <a:ext cx="3025" cy="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DB2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迁移至</a:t>
              </a:r>
              <a:r>
                <a:rPr lang="en-US" alt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endPara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8351" y="4240"/>
              <a:ext cx="2442" cy="7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2665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应用改造</a:t>
              </a:r>
              <a:endParaRPr lang="zh-CN" altLang="en-US" sz="26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5" y="1922"/>
              <a:ext cx="1268" cy="1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35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5335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4" y="4023"/>
              <a:ext cx="1397" cy="1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35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5335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63" y="6233"/>
              <a:ext cx="1427" cy="1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35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5335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7608" y="5171"/>
              <a:ext cx="7491" cy="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本币辅助交易系统、</a:t>
              </a:r>
              <a:r>
                <a:rPr 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外汇计费系统、财务</a:t>
              </a:r>
              <a:r>
                <a:rPr lang="en-US" alt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信息计费系统、共享数据平台</a:t>
              </a:r>
              <a:endPara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TextBox 9"/>
            <p:cNvSpPr txBox="1"/>
            <p:nvPr/>
          </p:nvSpPr>
          <p:spPr bwMode="auto">
            <a:xfrm>
              <a:off x="10793" y="8170"/>
              <a:ext cx="2442" cy="7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2665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数据迁移</a:t>
              </a:r>
              <a:endParaRPr lang="zh-CN" altLang="en-US" sz="2665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TextBox 10"/>
            <p:cNvSpPr txBox="1"/>
            <p:nvPr/>
          </p:nvSpPr>
          <p:spPr bwMode="auto">
            <a:xfrm>
              <a:off x="10858" y="8976"/>
              <a:ext cx="4815" cy="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zh-CN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数据库、缴费通知单、字体迁移</a:t>
              </a:r>
              <a:endParaRPr lang="zh-CN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TextBox 17"/>
            <p:cNvSpPr txBox="1"/>
            <p:nvPr/>
          </p:nvSpPr>
          <p:spPr>
            <a:xfrm>
              <a:off x="9406" y="8045"/>
              <a:ext cx="1427" cy="1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35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5335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0" name="矩形 34"/>
          <p:cNvSpPr/>
          <p:nvPr/>
        </p:nvSpPr>
        <p:spPr bwMode="auto">
          <a:xfrm>
            <a:off x="9316453" y="2606557"/>
            <a:ext cx="2893569" cy="1716740"/>
          </a:xfrm>
          <a:custGeom>
            <a:avLst/>
            <a:gdLst>
              <a:gd name="connsiteX0" fmla="*/ 0 w 1055077"/>
              <a:gd name="connsiteY0" fmla="*/ 0 h 1283968"/>
              <a:gd name="connsiteX1" fmla="*/ 1055077 w 1055077"/>
              <a:gd name="connsiteY1" fmla="*/ 0 h 1283968"/>
              <a:gd name="connsiteX2" fmla="*/ 1055077 w 1055077"/>
              <a:gd name="connsiteY2" fmla="*/ 1283968 h 1283968"/>
              <a:gd name="connsiteX3" fmla="*/ 0 w 1055077"/>
              <a:gd name="connsiteY3" fmla="*/ 1283968 h 1283968"/>
              <a:gd name="connsiteX4" fmla="*/ 0 w 1055077"/>
              <a:gd name="connsiteY4" fmla="*/ 0 h 1283968"/>
              <a:gd name="connsiteX0-1" fmla="*/ 0 w 1606620"/>
              <a:gd name="connsiteY0-2" fmla="*/ 0 h 1283968"/>
              <a:gd name="connsiteX1-3" fmla="*/ 1606620 w 1606620"/>
              <a:gd name="connsiteY1-4" fmla="*/ 0 h 1283968"/>
              <a:gd name="connsiteX2-5" fmla="*/ 1606620 w 1606620"/>
              <a:gd name="connsiteY2-6" fmla="*/ 1283968 h 1283968"/>
              <a:gd name="connsiteX3-7" fmla="*/ 551543 w 1606620"/>
              <a:gd name="connsiteY3-8" fmla="*/ 1283968 h 1283968"/>
              <a:gd name="connsiteX4-9" fmla="*/ 0 w 1606620"/>
              <a:gd name="connsiteY4-10" fmla="*/ 0 h 1283968"/>
              <a:gd name="connsiteX0-11" fmla="*/ 0 w 1833140"/>
              <a:gd name="connsiteY0-12" fmla="*/ 9525 h 1293493"/>
              <a:gd name="connsiteX1-13" fmla="*/ 1833140 w 1833140"/>
              <a:gd name="connsiteY1-14" fmla="*/ 0 h 1293493"/>
              <a:gd name="connsiteX2-15" fmla="*/ 1606620 w 1833140"/>
              <a:gd name="connsiteY2-16" fmla="*/ 1293493 h 1293493"/>
              <a:gd name="connsiteX3-17" fmla="*/ 551543 w 1833140"/>
              <a:gd name="connsiteY3-18" fmla="*/ 1293493 h 1293493"/>
              <a:gd name="connsiteX4-19" fmla="*/ 0 w 1833140"/>
              <a:gd name="connsiteY4-20" fmla="*/ 9525 h 1293493"/>
              <a:gd name="connsiteX0-21" fmla="*/ 0 w 1833140"/>
              <a:gd name="connsiteY0-22" fmla="*/ 9525 h 1293493"/>
              <a:gd name="connsiteX1-23" fmla="*/ 1833140 w 1833140"/>
              <a:gd name="connsiteY1-24" fmla="*/ 0 h 1293493"/>
              <a:gd name="connsiteX2-25" fmla="*/ 1833140 w 1833140"/>
              <a:gd name="connsiteY2-26" fmla="*/ 1293493 h 1293493"/>
              <a:gd name="connsiteX3-27" fmla="*/ 551543 w 1833140"/>
              <a:gd name="connsiteY3-28" fmla="*/ 1293493 h 1293493"/>
              <a:gd name="connsiteX4-29" fmla="*/ 0 w 1833140"/>
              <a:gd name="connsiteY4-30" fmla="*/ 9525 h 1293493"/>
              <a:gd name="connsiteX0-31" fmla="*/ 0 w 1833140"/>
              <a:gd name="connsiteY0-32" fmla="*/ 0 h 1283968"/>
              <a:gd name="connsiteX1-33" fmla="*/ 1833140 w 1833140"/>
              <a:gd name="connsiteY1-34" fmla="*/ 8288 h 1283968"/>
              <a:gd name="connsiteX2-35" fmla="*/ 1833140 w 1833140"/>
              <a:gd name="connsiteY2-36" fmla="*/ 1283968 h 1283968"/>
              <a:gd name="connsiteX3-37" fmla="*/ 551543 w 1833140"/>
              <a:gd name="connsiteY3-38" fmla="*/ 1283968 h 1283968"/>
              <a:gd name="connsiteX4-39" fmla="*/ 0 w 1833140"/>
              <a:gd name="connsiteY4-40" fmla="*/ 0 h 1283968"/>
              <a:gd name="connsiteX0-41" fmla="*/ 0 w 1843227"/>
              <a:gd name="connsiteY0-42" fmla="*/ 3587 h 1287555"/>
              <a:gd name="connsiteX1-43" fmla="*/ 1843227 w 1843227"/>
              <a:gd name="connsiteY1-44" fmla="*/ 0 h 1287555"/>
              <a:gd name="connsiteX2-45" fmla="*/ 1833140 w 1843227"/>
              <a:gd name="connsiteY2-46" fmla="*/ 1287555 h 1287555"/>
              <a:gd name="connsiteX3-47" fmla="*/ 551543 w 1843227"/>
              <a:gd name="connsiteY3-48" fmla="*/ 1287555 h 1287555"/>
              <a:gd name="connsiteX4-49" fmla="*/ 0 w 1843227"/>
              <a:gd name="connsiteY4-50" fmla="*/ 3587 h 12875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43227" h="1287555">
                <a:moveTo>
                  <a:pt x="0" y="3587"/>
                </a:moveTo>
                <a:lnTo>
                  <a:pt x="1843227" y="0"/>
                </a:lnTo>
                <a:cubicBezTo>
                  <a:pt x="1839865" y="429185"/>
                  <a:pt x="1836502" y="858370"/>
                  <a:pt x="1833140" y="1287555"/>
                </a:cubicBezTo>
                <a:lnTo>
                  <a:pt x="551543" y="1287555"/>
                </a:lnTo>
                <a:lnTo>
                  <a:pt x="0" y="3587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5" b="2804"/>
          <a:stretch>
            <a:fillRect/>
          </a:stretch>
        </p:blipFill>
        <p:spPr>
          <a:xfrm>
            <a:off x="0" y="-24472"/>
            <a:ext cx="12278892" cy="6906877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19671" y="2190972"/>
            <a:ext cx="9072331" cy="219813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135">
              <a:latin typeface="Calibri" panose="020F050202020403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2190972"/>
            <a:ext cx="3119668" cy="2198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55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99723" y="2576969"/>
            <a:ext cx="6478427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改造原则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187" y="2364363"/>
            <a:ext cx="1550035" cy="189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735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zh-CN" altLang="en-US" sz="11735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33116" y="302111"/>
            <a:ext cx="3768875" cy="534503"/>
            <a:chOff x="-672252" y="338191"/>
            <a:chExt cx="3768875" cy="534502"/>
          </a:xfrm>
        </p:grpSpPr>
        <p:sp>
          <p:nvSpPr>
            <p:cNvPr id="5" name="标题 1"/>
            <p:cNvSpPr txBox="1"/>
            <p:nvPr/>
          </p:nvSpPr>
          <p:spPr>
            <a:xfrm>
              <a:off x="-672252" y="338191"/>
              <a:ext cx="3458995" cy="53450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0" hangingPunct="0">
                <a:defRPr/>
              </a:pPr>
              <a:r>
                <a:rPr lang="zh-CN" altLang="en-US" sz="2800" b="1" kern="0" spc="225" dirty="0">
                  <a:solidFill>
                    <a:srgbClr val="066DB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改造原则</a:t>
              </a:r>
              <a:endParaRPr lang="zh-CN" altLang="en-US" sz="2800" b="1" kern="0" spc="225" dirty="0">
                <a:solidFill>
                  <a:srgbClr val="066DB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86743" y="534139"/>
              <a:ext cx="309880" cy="33718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spc="450" dirty="0">
                <a:solidFill>
                  <a:srgbClr val="FFFFFF">
                    <a:lumMod val="50000"/>
                  </a:srgbClr>
                </a:solidFill>
                <a:latin typeface="汉仪尚巍手书W" panose="00020600040101010101" pitchFamily="18" charset="-122"/>
              </a:endParaRPr>
            </a:p>
          </p:txBody>
        </p:sp>
      </p:grpSp>
      <p:sp>
        <p:nvSpPr>
          <p:cNvPr id="9" name="TextBox 11"/>
          <p:cNvSpPr txBox="1"/>
          <p:nvPr/>
        </p:nvSpPr>
        <p:spPr>
          <a:xfrm>
            <a:off x="1630681" y="1224283"/>
            <a:ext cx="48402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基本原则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36984" y="1352576"/>
            <a:ext cx="528116" cy="702571"/>
            <a:chOff x="7976594" y="2279040"/>
            <a:chExt cx="528116" cy="702571"/>
          </a:xfrm>
        </p:grpSpPr>
        <p:sp>
          <p:nvSpPr>
            <p:cNvPr id="44" name="Freeform 23"/>
            <p:cNvSpPr>
              <a:spLocks noEditPoints="1"/>
            </p:cNvSpPr>
            <p:nvPr/>
          </p:nvSpPr>
          <p:spPr bwMode="auto">
            <a:xfrm>
              <a:off x="7976594" y="227904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solidFill>
              <a:srgbClr val="33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auto">
            <a:xfrm>
              <a:off x="7985371" y="238620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72845" y="2445244"/>
            <a:ext cx="9865360" cy="4109720"/>
            <a:chOff x="1789" y="5124"/>
            <a:chExt cx="15536" cy="6472"/>
          </a:xfrm>
        </p:grpSpPr>
        <p:sp>
          <p:nvSpPr>
            <p:cNvPr id="31" name="Rectangle 24"/>
            <p:cNvSpPr/>
            <p:nvPr/>
          </p:nvSpPr>
          <p:spPr>
            <a:xfrm>
              <a:off x="2322" y="5124"/>
              <a:ext cx="14988" cy="147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  <a:latin typeface="汉仪尚巍手书W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2" name="Oval 4"/>
            <p:cNvSpPr/>
            <p:nvPr/>
          </p:nvSpPr>
          <p:spPr>
            <a:xfrm>
              <a:off x="1789" y="5309"/>
              <a:ext cx="1065" cy="106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Impact" panose="020B0806030902050204" pitchFamily="34" charset="0"/>
                  <a:sym typeface="Arial" panose="020B0604020202020204" pitchFamily="34" charset="0"/>
                </a:rPr>
                <a:t>01</a:t>
              </a:r>
              <a:endParaRPr lang="id-ID" sz="1600" dirty="0">
                <a:solidFill>
                  <a:srgbClr val="FFFFFF"/>
                </a:solidFill>
                <a:latin typeface="Impact" panose="020B080603090205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164" y="5204"/>
              <a:ext cx="13835" cy="1321"/>
            </a:xfrm>
            <a:prstGeom prst="rect">
              <a:avLst/>
            </a:prstGeom>
          </p:spPr>
          <p:txBody>
            <a:bodyPr wrap="square" lIns="68578" tIns="34289" rIns="68578" bIns="34289">
              <a:spAutoFit/>
            </a:bodyPr>
            <a:lstStyle/>
            <a:p>
              <a:pPr algn="l">
                <a:lnSpc>
                  <a:spcPts val="2000"/>
                </a:lnSpc>
                <a:buClrTx/>
                <a:buSzTx/>
                <a:buFontTx/>
                <a:defRPr/>
              </a:pPr>
              <a:r>
                <a:rPr lang="en-US" altLang="zh-CN" b="1" spc="225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将计费系统改造拆分成外币</a:t>
              </a: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计费</a:t>
              </a:r>
              <a:r>
                <a:rPr lang="en-US" altLang="zh-CN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、</a:t>
              </a:r>
              <a:r>
                <a:rPr lang="en-US" altLang="zh-CN" b="1" spc="225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财务</a:t>
              </a: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计费（含信息）和本币计费。其中本币计费无需拆分，可将其嵌入到本币辅助中。拆分完，各</a:t>
              </a:r>
              <a:r>
                <a:rPr lang="en-US" altLang="zh-CN" b="1" spc="225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系统间进程，数据库，IMT均彼此独立</a:t>
              </a: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Arial" panose="020B0604020202020204" pitchFamily="34" charset="0"/>
                </a:rPr>
                <a:t>。</a:t>
              </a:r>
              <a:endParaRPr lang="en-US" altLang="zh-CN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Arial" panose="020B0604020202020204" pitchFamily="34" charset="0"/>
              </a:endParaRPr>
            </a:p>
          </p:txBody>
        </p:sp>
        <p:sp>
          <p:nvSpPr>
            <p:cNvPr id="35" name="Rectangle 24"/>
            <p:cNvSpPr/>
            <p:nvPr/>
          </p:nvSpPr>
          <p:spPr>
            <a:xfrm>
              <a:off x="2322" y="8324"/>
              <a:ext cx="14988" cy="163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  <a:latin typeface="汉仪尚巍手书W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6" name="Oval 4"/>
            <p:cNvSpPr/>
            <p:nvPr/>
          </p:nvSpPr>
          <p:spPr>
            <a:xfrm>
              <a:off x="1789" y="8641"/>
              <a:ext cx="1065" cy="106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Impact" panose="020B0806030902050204" pitchFamily="34" charset="0"/>
                  <a:sym typeface="Arial" panose="020B0604020202020204" pitchFamily="34" charset="0"/>
                </a:rPr>
                <a:t>03</a:t>
              </a:r>
              <a:endParaRPr lang="id-ID" sz="1600" dirty="0">
                <a:solidFill>
                  <a:srgbClr val="FFFFFF"/>
                </a:solidFill>
                <a:latin typeface="Impact" panose="020B080603090205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093" y="8451"/>
              <a:ext cx="13669" cy="1381"/>
            </a:xfrm>
            <a:prstGeom prst="rect">
              <a:avLst/>
            </a:prstGeom>
          </p:spPr>
          <p:txBody>
            <a:bodyPr wrap="square" lIns="68578" tIns="34289" rIns="68578" bIns="34289">
              <a:spAutoFit/>
            </a:bodyPr>
            <a:lstStyle/>
            <a:p>
              <a:pPr algn="l">
                <a:lnSpc>
                  <a:spcPts val="2100"/>
                </a:lnSpc>
                <a:buClrTx/>
                <a:buSzTx/>
                <a:buFontTx/>
                <a:defRPr/>
              </a:pPr>
              <a:r>
                <a:rPr lang="en-US" altLang="zh-CN" b="1" spc="225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交易明细数据存储在</a:t>
              </a: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本币辅助和外汇</a:t>
              </a:r>
              <a:r>
                <a:rPr lang="en-US" altLang="zh-CN" b="1" spc="225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计费的数据库</a:t>
              </a: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上</a:t>
              </a:r>
              <a:r>
                <a:rPr lang="en-US" altLang="zh-CN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；</a:t>
              </a:r>
              <a:r>
                <a:rPr lang="en-US" altLang="zh-CN" b="1" spc="225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入账、销账数据存储在财务信息部计费系统的数据库上</a:t>
              </a: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；费用明细、实收数据、</a:t>
              </a:r>
              <a:r>
                <a:rPr lang="zh-CN" altLang="en-US" b="1" spc="225" dirty="0">
                  <a:solidFill>
                    <a:srgbClr val="FF000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通知单格式和联系人</a:t>
              </a: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下发到共享数据平台。</a:t>
              </a:r>
              <a:endParaRPr lang="zh-CN" altLang="en-US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</p:txBody>
        </p:sp>
        <p:sp>
          <p:nvSpPr>
            <p:cNvPr id="2" name="Rectangle 24"/>
            <p:cNvSpPr/>
            <p:nvPr/>
          </p:nvSpPr>
          <p:spPr>
            <a:xfrm>
              <a:off x="2337" y="9997"/>
              <a:ext cx="14988" cy="1599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FFFF"/>
                </a:solidFill>
                <a:latin typeface="汉仪尚巍手书W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4"/>
            <p:cNvSpPr/>
            <p:nvPr/>
          </p:nvSpPr>
          <p:spPr>
            <a:xfrm>
              <a:off x="1804" y="10405"/>
              <a:ext cx="1065" cy="106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Impact" panose="020B0806030902050204" pitchFamily="34" charset="0"/>
                  <a:sym typeface="Arial" panose="020B0604020202020204" pitchFamily="34" charset="0"/>
                </a:rPr>
                <a:t>04</a:t>
              </a:r>
              <a:endParaRPr lang="id-ID" sz="1600" dirty="0">
                <a:solidFill>
                  <a:srgbClr val="FFFFFF"/>
                </a:solidFill>
                <a:latin typeface="Impact" panose="020B080603090205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135" y="10292"/>
              <a:ext cx="13835" cy="917"/>
            </a:xfrm>
            <a:prstGeom prst="rect">
              <a:avLst/>
            </a:prstGeom>
          </p:spPr>
          <p:txBody>
            <a:bodyPr wrap="square" lIns="68578" tIns="34289" rIns="68578" bIns="34289">
              <a:spAutoFit/>
            </a:bodyPr>
            <a:lstStyle/>
            <a:p>
              <a:pPr algn="l">
                <a:lnSpc>
                  <a:spcPts val="2000"/>
                </a:lnSpc>
                <a:buClrTx/>
                <a:buSzTx/>
                <a:buFontTx/>
                <a:defRPr/>
              </a:pPr>
              <a:r>
                <a:rPr lang="en-US" altLang="zh-CN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4套系统原则上不耦合，如确实需要对方的数据，首先考虑DSP调用，其次考虑使用DEP数据传输</a:t>
              </a:r>
              <a:r>
                <a:rPr lang="zh-CN" altLang="en-US" b="1" spc="22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。</a:t>
              </a:r>
              <a:endParaRPr lang="zh-CN" altLang="en-US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93006" y="1754505"/>
            <a:ext cx="2666364" cy="473075"/>
            <a:chOff x="4784" y="3770"/>
            <a:chExt cx="4199" cy="745"/>
          </a:xfrm>
        </p:grpSpPr>
        <p:sp>
          <p:nvSpPr>
            <p:cNvPr id="40" name="Rounded Rectangle 9"/>
            <p:cNvSpPr/>
            <p:nvPr/>
          </p:nvSpPr>
          <p:spPr bwMode="auto">
            <a:xfrm>
              <a:off x="7062" y="3770"/>
              <a:ext cx="1921" cy="745"/>
            </a:xfrm>
            <a:prstGeom prst="roundRect">
              <a:avLst>
                <a:gd name="adj" fmla="val 11932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37142" tIns="18572" rIns="37142" bIns="18572" numCol="1" rtlCol="0" anchor="ctr" anchorCtr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财务</a:t>
              </a:r>
              <a:r>
                <a:rPr lang="en-US" altLang="zh-CN" b="1" dirty="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信息</a:t>
              </a:r>
              <a:endParaRPr lang="zh-CN" altLang="en-US" b="1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3" name="Rounded Rectangle 31"/>
            <p:cNvSpPr/>
            <p:nvPr/>
          </p:nvSpPr>
          <p:spPr bwMode="auto">
            <a:xfrm>
              <a:off x="4784" y="3771"/>
              <a:ext cx="1921" cy="735"/>
            </a:xfrm>
            <a:prstGeom prst="roundRect">
              <a:avLst>
                <a:gd name="adj" fmla="val 11932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37142" tIns="18572" rIns="37142" bIns="18572" numCol="1" rtlCol="0" anchor="ctr" anchorCtr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Arial" panose="020B0604020202020204" pitchFamily="34" charset="0"/>
                </a:rPr>
                <a:t>外汇</a:t>
              </a:r>
              <a:endParaRPr lang="zh-CN" altLang="en-US" b="1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Rounded Rectangle 9"/>
          <p:cNvSpPr/>
          <p:nvPr/>
        </p:nvSpPr>
        <p:spPr bwMode="auto">
          <a:xfrm>
            <a:off x="4586064" y="1761503"/>
            <a:ext cx="1219835" cy="466078"/>
          </a:xfrm>
          <a:prstGeom prst="roundRect">
            <a:avLst>
              <a:gd name="adj" fmla="val 119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37142" tIns="18572" rIns="37142" bIns="18572" numCol="1" rtlCol="0" anchor="ctr" anchorCtr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本币辅助</a:t>
            </a:r>
            <a:endParaRPr lang="zh-CN" altLang="en-US" b="1" dirty="0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5" name="Rounded Rectangle 9"/>
          <p:cNvSpPr/>
          <p:nvPr/>
        </p:nvSpPr>
        <p:spPr bwMode="auto">
          <a:xfrm>
            <a:off x="6032593" y="1761501"/>
            <a:ext cx="1630079" cy="466079"/>
          </a:xfrm>
          <a:prstGeom prst="roundRect">
            <a:avLst>
              <a:gd name="adj" fmla="val 119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37142" tIns="18572" rIns="37142" bIns="18572" numCol="1" rtlCol="0" anchor="ctr" anchorCtr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共享数据平台</a:t>
            </a:r>
            <a:endParaRPr lang="zh-CN" altLang="en-US" b="1" dirty="0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6" name="Rectangle 24"/>
          <p:cNvSpPr/>
          <p:nvPr/>
        </p:nvSpPr>
        <p:spPr>
          <a:xfrm>
            <a:off x="1510982" y="3444519"/>
            <a:ext cx="9517380" cy="98001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FFFFFF"/>
              </a:solidFill>
              <a:latin typeface="汉仪尚巍手书W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1172845" y="3618512"/>
            <a:ext cx="676275" cy="6762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02</a:t>
            </a:r>
            <a:endParaRPr lang="id-ID" sz="1600" dirty="0">
              <a:solidFill>
                <a:srgbClr val="FFFFFF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27554" y="3756849"/>
            <a:ext cx="8785225" cy="325728"/>
          </a:xfrm>
          <a:prstGeom prst="rect">
            <a:avLst/>
          </a:prstGeom>
        </p:spPr>
        <p:txBody>
          <a:bodyPr wrap="square" lIns="68578" tIns="34289" rIns="68578" bIns="34289">
            <a:spAutoFit/>
          </a:bodyPr>
          <a:lstStyle/>
          <a:p>
            <a:pPr algn="l">
              <a:lnSpc>
                <a:spcPts val="2000"/>
              </a:lnSpc>
              <a:buClrTx/>
              <a:buSzTx/>
              <a:buFontTx/>
              <a:defRPr/>
            </a:pPr>
            <a:r>
              <a:rPr lang="zh-CN" altLang="en-US" b="1" spc="225" dirty="0">
                <a:solidFill>
                  <a:srgbClr val="000000">
                    <a:lumMod val="85000"/>
                    <a:lumOff val="15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Arial" panose="020B0604020202020204" pitchFamily="34" charset="0"/>
              </a:rPr>
              <a:t>将本币、外汇、财务、信息部共用的数据保存在共享数据平台。</a:t>
            </a:r>
            <a:endParaRPr lang="en-US" altLang="zh-CN" b="1" spc="225" dirty="0">
              <a:solidFill>
                <a:srgbClr val="000000">
                  <a:lumMod val="85000"/>
                  <a:lumOff val="15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fade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5" b="2804"/>
          <a:stretch>
            <a:fillRect/>
          </a:stretch>
        </p:blipFill>
        <p:spPr>
          <a:xfrm>
            <a:off x="0" y="-24472"/>
            <a:ext cx="12278892" cy="6906877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19671" y="2190972"/>
            <a:ext cx="9072331" cy="219813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135">
              <a:latin typeface="Calibri" panose="020F050202020403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2190972"/>
            <a:ext cx="3119668" cy="2198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55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99723" y="2576969"/>
            <a:ext cx="6478427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应用改造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209" y="2364363"/>
            <a:ext cx="1745992" cy="1898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735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  <a:endParaRPr lang="zh-CN" altLang="en-US" sz="11735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-4861" y="-24832"/>
            <a:ext cx="1771305" cy="68828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改造后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53467" y="0"/>
            <a:ext cx="10238533" cy="1914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本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3467" y="2148591"/>
            <a:ext cx="10238533" cy="1721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财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725201" y="304037"/>
            <a:ext cx="969823" cy="684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数据抽取</a:t>
            </a:r>
            <a:endParaRPr lang="zh-CN" altLang="en-US" sz="1400" dirty="0"/>
          </a:p>
        </p:txBody>
      </p:sp>
      <p:sp>
        <p:nvSpPr>
          <p:cNvPr id="8" name="矩形: 圆角 7"/>
          <p:cNvSpPr/>
          <p:nvPr/>
        </p:nvSpPr>
        <p:spPr>
          <a:xfrm>
            <a:off x="2727985" y="1250391"/>
            <a:ext cx="1907311" cy="4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本币收费政策维护</a:t>
            </a:r>
            <a:endParaRPr lang="zh-CN" altLang="en-US" sz="1400" dirty="0"/>
          </a:p>
        </p:txBody>
      </p:sp>
      <p:sp>
        <p:nvSpPr>
          <p:cNvPr id="9" name="矩形: 圆角 8"/>
          <p:cNvSpPr/>
          <p:nvPr/>
        </p:nvSpPr>
        <p:spPr>
          <a:xfrm>
            <a:off x="4355874" y="275641"/>
            <a:ext cx="969823" cy="6844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费用计算</a:t>
            </a:r>
            <a:endParaRPr lang="zh-CN" altLang="en-US" sz="1400" dirty="0"/>
          </a:p>
        </p:txBody>
      </p:sp>
      <p:sp>
        <p:nvSpPr>
          <p:cNvPr id="10" name="矩形: 圆角 9"/>
          <p:cNvSpPr/>
          <p:nvPr/>
        </p:nvSpPr>
        <p:spPr>
          <a:xfrm>
            <a:off x="5372418" y="1250391"/>
            <a:ext cx="1907311" cy="43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本币成交数据维护</a:t>
            </a:r>
            <a:endParaRPr lang="zh-CN" altLang="en-US" sz="1400" dirty="0"/>
          </a:p>
        </p:txBody>
      </p:sp>
      <p:sp>
        <p:nvSpPr>
          <p:cNvPr id="11" name="矩形: 圆角 10"/>
          <p:cNvSpPr/>
          <p:nvPr/>
        </p:nvSpPr>
        <p:spPr>
          <a:xfrm>
            <a:off x="5940839" y="275641"/>
            <a:ext cx="969822" cy="7104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费用发布</a:t>
            </a:r>
            <a:endParaRPr lang="zh-CN" altLang="en-US" sz="1400" dirty="0"/>
          </a:p>
        </p:txBody>
      </p:sp>
      <p:sp>
        <p:nvSpPr>
          <p:cNvPr id="12" name="矩形: 圆角 11"/>
          <p:cNvSpPr/>
          <p:nvPr/>
        </p:nvSpPr>
        <p:spPr>
          <a:xfrm>
            <a:off x="10695729" y="275641"/>
            <a:ext cx="969822" cy="68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费用确认</a:t>
            </a:r>
            <a:endParaRPr lang="zh-CN" altLang="en-US" sz="1400" dirty="0"/>
          </a:p>
        </p:txBody>
      </p:sp>
      <p:sp>
        <p:nvSpPr>
          <p:cNvPr id="13" name="矩形: 圆角 12"/>
          <p:cNvSpPr/>
          <p:nvPr/>
        </p:nvSpPr>
        <p:spPr>
          <a:xfrm>
            <a:off x="7525803" y="275641"/>
            <a:ext cx="969822" cy="7104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缴费通知单生成</a:t>
            </a:r>
            <a:endParaRPr lang="zh-CN" altLang="en-US" sz="1400" dirty="0"/>
          </a:p>
        </p:txBody>
      </p:sp>
      <p:sp>
        <p:nvSpPr>
          <p:cNvPr id="14" name="矩形: 圆角 13"/>
          <p:cNvSpPr/>
          <p:nvPr/>
        </p:nvSpPr>
        <p:spPr>
          <a:xfrm>
            <a:off x="9110767" y="275641"/>
            <a:ext cx="969822" cy="68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缴费通知单上传</a:t>
            </a:r>
            <a:endParaRPr lang="zh-CN" altLang="en-US" sz="1400" dirty="0"/>
          </a:p>
        </p:txBody>
      </p:sp>
      <p:sp>
        <p:nvSpPr>
          <p:cNvPr id="15" name="矩形: 圆角 14"/>
          <p:cNvSpPr/>
          <p:nvPr/>
        </p:nvSpPr>
        <p:spPr>
          <a:xfrm>
            <a:off x="8016851" y="1250391"/>
            <a:ext cx="1907310" cy="431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统计查询</a:t>
            </a:r>
            <a:endParaRPr lang="zh-CN" altLang="en-US" sz="1400" dirty="0"/>
          </a:p>
        </p:txBody>
      </p:sp>
      <p:sp>
        <p:nvSpPr>
          <p:cNvPr id="16" name="箭头: 右 15"/>
          <p:cNvSpPr/>
          <p:nvPr/>
        </p:nvSpPr>
        <p:spPr>
          <a:xfrm>
            <a:off x="3882047" y="479778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右 16"/>
          <p:cNvSpPr/>
          <p:nvPr/>
        </p:nvSpPr>
        <p:spPr>
          <a:xfrm>
            <a:off x="5473941" y="492767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>
            <a:off x="7054752" y="501753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18"/>
          <p:cNvSpPr/>
          <p:nvPr/>
        </p:nvSpPr>
        <p:spPr>
          <a:xfrm>
            <a:off x="8645256" y="479778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>
            <a:off x="10224680" y="479778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: 圆角 39"/>
          <p:cNvSpPr/>
          <p:nvPr/>
        </p:nvSpPr>
        <p:spPr>
          <a:xfrm>
            <a:off x="10695729" y="2400639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入账及销账</a:t>
            </a:r>
            <a:endParaRPr lang="zh-CN" altLang="en-US" sz="1400" dirty="0"/>
          </a:p>
        </p:txBody>
      </p:sp>
      <p:sp>
        <p:nvSpPr>
          <p:cNvPr id="41" name="矩形: 圆角 40"/>
          <p:cNvSpPr/>
          <p:nvPr/>
        </p:nvSpPr>
        <p:spPr>
          <a:xfrm>
            <a:off x="7507517" y="2400639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导出销账数据</a:t>
            </a:r>
            <a:endParaRPr lang="zh-CN" altLang="en-US" sz="1400" dirty="0"/>
          </a:p>
        </p:txBody>
      </p:sp>
      <p:sp>
        <p:nvSpPr>
          <p:cNvPr id="42" name="矩形: 圆角 41"/>
          <p:cNvSpPr/>
          <p:nvPr/>
        </p:nvSpPr>
        <p:spPr>
          <a:xfrm>
            <a:off x="5913412" y="2400639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G3</a:t>
            </a:r>
            <a:r>
              <a:rPr lang="zh-CN" altLang="en-US" sz="1400" dirty="0"/>
              <a:t>开票</a:t>
            </a:r>
            <a:endParaRPr lang="zh-CN" altLang="en-US" sz="1400" dirty="0"/>
          </a:p>
        </p:txBody>
      </p:sp>
      <p:sp>
        <p:nvSpPr>
          <p:cNvPr id="43" name="矩形: 圆角 42"/>
          <p:cNvSpPr/>
          <p:nvPr/>
        </p:nvSpPr>
        <p:spPr>
          <a:xfrm>
            <a:off x="4319307" y="2400639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发票回传</a:t>
            </a:r>
            <a:endParaRPr lang="zh-CN" altLang="en-US" sz="1400" dirty="0"/>
          </a:p>
        </p:txBody>
      </p:sp>
      <p:sp>
        <p:nvSpPr>
          <p:cNvPr id="44" name="矩形: 圆角 43"/>
          <p:cNvSpPr/>
          <p:nvPr/>
        </p:nvSpPr>
        <p:spPr>
          <a:xfrm>
            <a:off x="2725202" y="2400639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用友做账</a:t>
            </a:r>
            <a:endParaRPr lang="zh-CN" altLang="en-US" sz="1400" dirty="0"/>
          </a:p>
        </p:txBody>
      </p:sp>
      <p:sp>
        <p:nvSpPr>
          <p:cNvPr id="45" name="矩形: 圆角 44"/>
          <p:cNvSpPr/>
          <p:nvPr/>
        </p:nvSpPr>
        <p:spPr>
          <a:xfrm>
            <a:off x="9101622" y="2400639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生成回执单</a:t>
            </a:r>
            <a:endParaRPr lang="zh-CN" altLang="en-US" sz="1400" dirty="0"/>
          </a:p>
        </p:txBody>
      </p:sp>
      <p:sp>
        <p:nvSpPr>
          <p:cNvPr id="46" name="矩形: 圆角 45"/>
          <p:cNvSpPr/>
          <p:nvPr/>
        </p:nvSpPr>
        <p:spPr>
          <a:xfrm>
            <a:off x="2725203" y="3256393"/>
            <a:ext cx="1953018" cy="431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通知单格式维护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8016851" y="3256393"/>
            <a:ext cx="1907310" cy="431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实收统计查询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376542" y="3256393"/>
            <a:ext cx="1953018" cy="431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催款通知单生成</a:t>
            </a:r>
            <a:endParaRPr lang="zh-CN" altLang="en-US" sz="1400" dirty="0"/>
          </a:p>
        </p:txBody>
      </p:sp>
      <p:sp>
        <p:nvSpPr>
          <p:cNvPr id="49" name="箭头: 右 48"/>
          <p:cNvSpPr/>
          <p:nvPr/>
        </p:nvSpPr>
        <p:spPr>
          <a:xfrm rot="10800000">
            <a:off x="10217332" y="2541074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箭头: 右 49"/>
          <p:cNvSpPr/>
          <p:nvPr/>
        </p:nvSpPr>
        <p:spPr>
          <a:xfrm rot="10800000">
            <a:off x="8622829" y="2542801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箭头: 右 50"/>
          <p:cNvSpPr/>
          <p:nvPr/>
        </p:nvSpPr>
        <p:spPr>
          <a:xfrm rot="10800000">
            <a:off x="7014672" y="2541074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箭头: 右 51"/>
          <p:cNvSpPr/>
          <p:nvPr/>
        </p:nvSpPr>
        <p:spPr>
          <a:xfrm rot="10800000">
            <a:off x="5420169" y="2541074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箭头: 右 52"/>
          <p:cNvSpPr/>
          <p:nvPr/>
        </p:nvSpPr>
        <p:spPr>
          <a:xfrm rot="10800000">
            <a:off x="3836340" y="2554630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箭头: 右 57"/>
          <p:cNvSpPr/>
          <p:nvPr/>
        </p:nvSpPr>
        <p:spPr>
          <a:xfrm rot="16200000">
            <a:off x="10095476" y="4020679"/>
            <a:ext cx="2170327" cy="32512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箭头: 右 58"/>
          <p:cNvSpPr/>
          <p:nvPr/>
        </p:nvSpPr>
        <p:spPr>
          <a:xfrm rot="5400000">
            <a:off x="10606750" y="1527296"/>
            <a:ext cx="1147777" cy="32512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69041" y="204444"/>
            <a:ext cx="1216845" cy="39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本币交易系统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269635" y="591512"/>
            <a:ext cx="1216845" cy="397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货债</a:t>
            </a:r>
            <a:r>
              <a:rPr lang="en-US" altLang="zh-CN" sz="1200" dirty="0"/>
              <a:t>/</a:t>
            </a:r>
            <a:r>
              <a:rPr lang="zh-CN" altLang="en-US" sz="1200" dirty="0"/>
              <a:t>发行</a:t>
            </a:r>
            <a:endParaRPr lang="zh-CN" altLang="en-US" sz="1200" dirty="0"/>
          </a:p>
        </p:txBody>
      </p:sp>
      <p:sp>
        <p:nvSpPr>
          <p:cNvPr id="64" name="箭头: 右 63"/>
          <p:cNvSpPr/>
          <p:nvPr/>
        </p:nvSpPr>
        <p:spPr>
          <a:xfrm>
            <a:off x="1635517" y="390990"/>
            <a:ext cx="955295" cy="47977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ETL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269041" y="986117"/>
            <a:ext cx="1216845" cy="393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X-SWAP</a:t>
            </a:r>
            <a:endParaRPr lang="zh-CN" altLang="en-US" sz="1200" dirty="0"/>
          </a:p>
        </p:txBody>
      </p:sp>
      <p:sp>
        <p:nvSpPr>
          <p:cNvPr id="72" name="矩形 71"/>
          <p:cNvSpPr/>
          <p:nvPr/>
        </p:nvSpPr>
        <p:spPr>
          <a:xfrm>
            <a:off x="1953467" y="4968728"/>
            <a:ext cx="10238533" cy="1914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本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助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6"/>
          <p:cNvSpPr/>
          <p:nvPr/>
        </p:nvSpPr>
        <p:spPr>
          <a:xfrm>
            <a:off x="2725201" y="5457928"/>
            <a:ext cx="1887335" cy="684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费用计算</a:t>
            </a:r>
            <a:endParaRPr lang="zh-CN" altLang="en-US" sz="1400" dirty="0"/>
          </a:p>
        </p:txBody>
      </p:sp>
      <p:sp>
        <p:nvSpPr>
          <p:cNvPr id="74" name="矩形: 圆角 12"/>
          <p:cNvSpPr/>
          <p:nvPr/>
        </p:nvSpPr>
        <p:spPr>
          <a:xfrm>
            <a:off x="5913411" y="5457928"/>
            <a:ext cx="1907311" cy="7104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缴费通知单生成</a:t>
            </a:r>
            <a:endParaRPr lang="zh-CN" altLang="en-US" sz="1400" dirty="0"/>
          </a:p>
        </p:txBody>
      </p:sp>
      <p:sp>
        <p:nvSpPr>
          <p:cNvPr id="75" name="箭头: 右 17"/>
          <p:cNvSpPr/>
          <p:nvPr/>
        </p:nvSpPr>
        <p:spPr>
          <a:xfrm>
            <a:off x="5171995" y="5684040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: 圆角 9"/>
          <p:cNvSpPr/>
          <p:nvPr/>
        </p:nvSpPr>
        <p:spPr>
          <a:xfrm>
            <a:off x="5913412" y="6215905"/>
            <a:ext cx="1907311" cy="573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通过接口供财务查看和下载</a:t>
            </a:r>
            <a:endParaRPr lang="zh-CN" altLang="en-US" sz="1400" dirty="0"/>
          </a:p>
        </p:txBody>
      </p:sp>
      <p:sp>
        <p:nvSpPr>
          <p:cNvPr id="77" name="矩形: 圆角 12"/>
          <p:cNvSpPr/>
          <p:nvPr/>
        </p:nvSpPr>
        <p:spPr>
          <a:xfrm>
            <a:off x="10064419" y="5457928"/>
            <a:ext cx="1907311" cy="7104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费用确认</a:t>
            </a:r>
            <a:endParaRPr lang="zh-CN" altLang="en-US" sz="1400" dirty="0"/>
          </a:p>
        </p:txBody>
      </p:sp>
      <p:sp>
        <p:nvSpPr>
          <p:cNvPr id="78" name="箭头: 右 17"/>
          <p:cNvSpPr/>
          <p:nvPr/>
        </p:nvSpPr>
        <p:spPr>
          <a:xfrm>
            <a:off x="8804742" y="5684040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: 圆角 46"/>
          <p:cNvSpPr/>
          <p:nvPr/>
        </p:nvSpPr>
        <p:spPr>
          <a:xfrm>
            <a:off x="9452418" y="6310428"/>
            <a:ext cx="1643508" cy="431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统计查询</a:t>
            </a:r>
            <a:endParaRPr lang="zh-CN" altLang="en-US" sz="1400" dirty="0"/>
          </a:p>
        </p:txBody>
      </p:sp>
      <p:cxnSp>
        <p:nvCxnSpPr>
          <p:cNvPr id="3" name="直线箭头连接符 2"/>
          <p:cNvCxnSpPr>
            <a:endCxn id="80" idx="2"/>
          </p:cNvCxnSpPr>
          <p:nvPr/>
        </p:nvCxnSpPr>
        <p:spPr>
          <a:xfrm flipV="1">
            <a:off x="7968327" y="4563762"/>
            <a:ext cx="0" cy="41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998545" y="4622655"/>
            <a:ext cx="95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费用明细</a:t>
            </a:r>
            <a:endParaRPr kumimoji="1" lang="zh-CN" altLang="en-US" sz="1200" dirty="0"/>
          </a:p>
        </p:txBody>
      </p:sp>
      <p:sp>
        <p:nvSpPr>
          <p:cNvPr id="80" name="矩形: 圆角 46"/>
          <p:cNvSpPr/>
          <p:nvPr/>
        </p:nvSpPr>
        <p:spPr>
          <a:xfrm>
            <a:off x="7014672" y="4132755"/>
            <a:ext cx="1907310" cy="431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中台（合成实收报表数据）</a:t>
            </a:r>
            <a:endParaRPr lang="zh-CN" altLang="en-US" sz="1400" dirty="0"/>
          </a:p>
        </p:txBody>
      </p:sp>
      <p:cxnSp>
        <p:nvCxnSpPr>
          <p:cNvPr id="81" name="直线箭头连接符 80"/>
          <p:cNvCxnSpPr>
            <a:stCxn id="47" idx="2"/>
            <a:endCxn id="80" idx="0"/>
          </p:cNvCxnSpPr>
          <p:nvPr/>
        </p:nvCxnSpPr>
        <p:spPr>
          <a:xfrm flipH="1">
            <a:off x="7968327" y="3687400"/>
            <a:ext cx="1002179" cy="44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8495625" y="3838665"/>
            <a:ext cx="95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实收明细</a:t>
            </a:r>
            <a:endParaRPr kumimoji="1" lang="zh-CN" altLang="en-US" sz="1200" dirty="0"/>
          </a:p>
        </p:txBody>
      </p:sp>
      <p:cxnSp>
        <p:nvCxnSpPr>
          <p:cNvPr id="87" name="肘形连接符 86"/>
          <p:cNvCxnSpPr>
            <a:stCxn id="80" idx="3"/>
          </p:cNvCxnSpPr>
          <p:nvPr/>
        </p:nvCxnSpPr>
        <p:spPr>
          <a:xfrm>
            <a:off x="8921982" y="4348259"/>
            <a:ext cx="618421" cy="620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肘形连接符 87"/>
          <p:cNvCxnSpPr/>
          <p:nvPr/>
        </p:nvCxnSpPr>
        <p:spPr>
          <a:xfrm flipV="1">
            <a:off x="8929118" y="3888311"/>
            <a:ext cx="618422" cy="459439"/>
          </a:xfrm>
          <a:prstGeom prst="bentConnector3">
            <a:avLst>
              <a:gd name="adj1" fmla="val 999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9573321" y="4160990"/>
            <a:ext cx="51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供需调用</a:t>
            </a:r>
            <a:endParaRPr kumimoji="1" lang="zh-CN" altLang="en-US" sz="1200" dirty="0"/>
          </a:p>
        </p:txBody>
      </p:sp>
      <p:cxnSp>
        <p:nvCxnSpPr>
          <p:cNvPr id="99" name="直线箭头连接符 98"/>
          <p:cNvCxnSpPr/>
          <p:nvPr/>
        </p:nvCxnSpPr>
        <p:spPr>
          <a:xfrm flipH="1" flipV="1">
            <a:off x="6883235" y="3687401"/>
            <a:ext cx="796748" cy="39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9829843" y="2961187"/>
            <a:ext cx="865886" cy="201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>
            <a:off x="6513679" y="3700487"/>
            <a:ext cx="843957" cy="4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 flipV="1">
            <a:off x="6692325" y="4566915"/>
            <a:ext cx="564717" cy="8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: 圆角 7"/>
          <p:cNvSpPr/>
          <p:nvPr/>
        </p:nvSpPr>
        <p:spPr>
          <a:xfrm>
            <a:off x="2725201" y="6272996"/>
            <a:ext cx="1907311" cy="4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本币收费政策维护</a:t>
            </a:r>
            <a:endParaRPr lang="zh-CN" altLang="en-US" sz="1400" dirty="0"/>
          </a:p>
        </p:txBody>
      </p:sp>
      <p:cxnSp>
        <p:nvCxnSpPr>
          <p:cNvPr id="65" name="直线箭头连接符 64"/>
          <p:cNvCxnSpPr>
            <a:endCxn id="74" idx="0"/>
          </p:cNvCxnSpPr>
          <p:nvPr/>
        </p:nvCxnSpPr>
        <p:spPr>
          <a:xfrm flipH="1">
            <a:off x="6867067" y="4570919"/>
            <a:ext cx="546414" cy="88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195064" y="4634796"/>
            <a:ext cx="95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通知单格式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4861" y="-24832"/>
            <a:ext cx="1771305" cy="68828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上游系统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53466" y="-2456"/>
            <a:ext cx="10238533" cy="2196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外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20"/>
          <p:cNvSpPr/>
          <p:nvPr/>
        </p:nvSpPr>
        <p:spPr>
          <a:xfrm>
            <a:off x="2725201" y="1272716"/>
            <a:ext cx="969823" cy="6844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数据抽取</a:t>
            </a:r>
            <a:endParaRPr lang="zh-CN" altLang="en-US" sz="1400" dirty="0"/>
          </a:p>
        </p:txBody>
      </p:sp>
      <p:sp>
        <p:nvSpPr>
          <p:cNvPr id="6" name="矩形: 圆角 21"/>
          <p:cNvSpPr/>
          <p:nvPr/>
        </p:nvSpPr>
        <p:spPr>
          <a:xfrm>
            <a:off x="4355874" y="1271063"/>
            <a:ext cx="969823" cy="6844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费用计算</a:t>
            </a:r>
            <a:endParaRPr lang="zh-CN" altLang="en-US" sz="1400" dirty="0"/>
          </a:p>
        </p:txBody>
      </p:sp>
      <p:sp>
        <p:nvSpPr>
          <p:cNvPr id="7" name="矩形: 圆角 22"/>
          <p:cNvSpPr/>
          <p:nvPr/>
        </p:nvSpPr>
        <p:spPr>
          <a:xfrm>
            <a:off x="5940839" y="1244221"/>
            <a:ext cx="969822" cy="7104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费用发布</a:t>
            </a:r>
            <a:endParaRPr lang="zh-CN" altLang="en-US" sz="1400" dirty="0"/>
          </a:p>
        </p:txBody>
      </p:sp>
      <p:sp>
        <p:nvSpPr>
          <p:cNvPr id="8" name="矩形: 圆角 23"/>
          <p:cNvSpPr/>
          <p:nvPr/>
        </p:nvSpPr>
        <p:spPr>
          <a:xfrm>
            <a:off x="10695729" y="1244221"/>
            <a:ext cx="969822" cy="68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费用确认</a:t>
            </a:r>
            <a:endParaRPr lang="zh-CN" altLang="en-US" sz="1400" dirty="0"/>
          </a:p>
        </p:txBody>
      </p:sp>
      <p:sp>
        <p:nvSpPr>
          <p:cNvPr id="9" name="矩形: 圆角 24"/>
          <p:cNvSpPr/>
          <p:nvPr/>
        </p:nvSpPr>
        <p:spPr>
          <a:xfrm>
            <a:off x="7525803" y="1244221"/>
            <a:ext cx="969822" cy="7104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缴费通知单生成</a:t>
            </a:r>
            <a:endParaRPr lang="zh-CN" altLang="en-US" sz="1400" dirty="0"/>
          </a:p>
        </p:txBody>
      </p:sp>
      <p:sp>
        <p:nvSpPr>
          <p:cNvPr id="10" name="矩形: 圆角 25"/>
          <p:cNvSpPr/>
          <p:nvPr/>
        </p:nvSpPr>
        <p:spPr>
          <a:xfrm>
            <a:off x="9110767" y="1244221"/>
            <a:ext cx="969822" cy="68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缴费通知单上传</a:t>
            </a:r>
            <a:endParaRPr lang="zh-CN" altLang="en-US" sz="1400" dirty="0"/>
          </a:p>
        </p:txBody>
      </p:sp>
      <p:sp>
        <p:nvSpPr>
          <p:cNvPr id="11" name="箭头: 右 26"/>
          <p:cNvSpPr/>
          <p:nvPr/>
        </p:nvSpPr>
        <p:spPr>
          <a:xfrm>
            <a:off x="3882047" y="1448358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右 27"/>
          <p:cNvSpPr/>
          <p:nvPr/>
        </p:nvSpPr>
        <p:spPr>
          <a:xfrm>
            <a:off x="5473941" y="1461347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28"/>
          <p:cNvSpPr/>
          <p:nvPr/>
        </p:nvSpPr>
        <p:spPr>
          <a:xfrm>
            <a:off x="7054752" y="1470333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右 29"/>
          <p:cNvSpPr/>
          <p:nvPr/>
        </p:nvSpPr>
        <p:spPr>
          <a:xfrm>
            <a:off x="8645256" y="1448358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30"/>
          <p:cNvSpPr/>
          <p:nvPr/>
        </p:nvSpPr>
        <p:spPr>
          <a:xfrm>
            <a:off x="10224680" y="1448358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31"/>
          <p:cNvSpPr/>
          <p:nvPr/>
        </p:nvSpPr>
        <p:spPr>
          <a:xfrm>
            <a:off x="2725203" y="114156"/>
            <a:ext cx="2554785" cy="43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收费政策维护</a:t>
            </a:r>
            <a:endParaRPr lang="zh-CN" altLang="en-US" sz="1400" dirty="0"/>
          </a:p>
        </p:txBody>
      </p:sp>
      <p:sp>
        <p:nvSpPr>
          <p:cNvPr id="17" name="矩形: 圆角 32"/>
          <p:cNvSpPr/>
          <p:nvPr/>
        </p:nvSpPr>
        <p:spPr>
          <a:xfrm>
            <a:off x="5895132" y="114156"/>
            <a:ext cx="2554785" cy="43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成交数据维护</a:t>
            </a:r>
            <a:endParaRPr lang="zh-CN" altLang="en-US" sz="1400" dirty="0"/>
          </a:p>
        </p:txBody>
      </p:sp>
      <p:sp>
        <p:nvSpPr>
          <p:cNvPr id="18" name="矩形: 圆角 33"/>
          <p:cNvSpPr/>
          <p:nvPr/>
        </p:nvSpPr>
        <p:spPr>
          <a:xfrm>
            <a:off x="9110766" y="114156"/>
            <a:ext cx="2554785" cy="43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统计查询</a:t>
            </a:r>
            <a:endParaRPr lang="zh-CN" altLang="en-US" sz="1400" dirty="0"/>
          </a:p>
        </p:txBody>
      </p:sp>
      <p:sp>
        <p:nvSpPr>
          <p:cNvPr id="20" name="矩形: 圆角 36"/>
          <p:cNvSpPr/>
          <p:nvPr/>
        </p:nvSpPr>
        <p:spPr>
          <a:xfrm>
            <a:off x="2725201" y="627124"/>
            <a:ext cx="2554785" cy="43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终端数维护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269041" y="0"/>
            <a:ext cx="1216845" cy="393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辅助交易系统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269041" y="390944"/>
            <a:ext cx="1216845" cy="393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CIM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269041" y="791527"/>
            <a:ext cx="1216845" cy="393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pims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269041" y="1175833"/>
            <a:ext cx="1216845" cy="393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交易后</a:t>
            </a:r>
            <a:endParaRPr lang="zh-CN" altLang="en-US" sz="1200" dirty="0"/>
          </a:p>
        </p:txBody>
      </p:sp>
      <p:sp>
        <p:nvSpPr>
          <p:cNvPr id="27" name="箭头: 右 69"/>
          <p:cNvSpPr/>
          <p:nvPr/>
        </p:nvSpPr>
        <p:spPr>
          <a:xfrm>
            <a:off x="1635518" y="1372664"/>
            <a:ext cx="955295" cy="47977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DEP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1953467" y="2385869"/>
            <a:ext cx="10238533" cy="1721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财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39"/>
          <p:cNvSpPr/>
          <p:nvPr/>
        </p:nvSpPr>
        <p:spPr>
          <a:xfrm>
            <a:off x="10695729" y="2637917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入账及销账</a:t>
            </a:r>
            <a:endParaRPr lang="zh-CN" altLang="en-US" sz="1400" dirty="0"/>
          </a:p>
        </p:txBody>
      </p:sp>
      <p:sp>
        <p:nvSpPr>
          <p:cNvPr id="31" name="矩形: 圆角 40"/>
          <p:cNvSpPr/>
          <p:nvPr/>
        </p:nvSpPr>
        <p:spPr>
          <a:xfrm>
            <a:off x="7507517" y="2637917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导出销账数据</a:t>
            </a:r>
            <a:endParaRPr lang="zh-CN" altLang="en-US" sz="1400" dirty="0"/>
          </a:p>
        </p:txBody>
      </p:sp>
      <p:sp>
        <p:nvSpPr>
          <p:cNvPr id="32" name="矩形: 圆角 41"/>
          <p:cNvSpPr/>
          <p:nvPr/>
        </p:nvSpPr>
        <p:spPr>
          <a:xfrm>
            <a:off x="5913412" y="2637917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G3</a:t>
            </a:r>
            <a:r>
              <a:rPr lang="zh-CN" altLang="en-US" sz="1400" dirty="0"/>
              <a:t>开票</a:t>
            </a:r>
            <a:endParaRPr lang="zh-CN" altLang="en-US" sz="1400" dirty="0"/>
          </a:p>
        </p:txBody>
      </p:sp>
      <p:sp>
        <p:nvSpPr>
          <p:cNvPr id="33" name="矩形: 圆角 42"/>
          <p:cNvSpPr/>
          <p:nvPr/>
        </p:nvSpPr>
        <p:spPr>
          <a:xfrm>
            <a:off x="4319307" y="2637917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发票回传</a:t>
            </a:r>
            <a:endParaRPr lang="zh-CN" altLang="en-US" sz="1400" dirty="0"/>
          </a:p>
        </p:txBody>
      </p:sp>
      <p:sp>
        <p:nvSpPr>
          <p:cNvPr id="34" name="矩形: 圆角 43"/>
          <p:cNvSpPr/>
          <p:nvPr/>
        </p:nvSpPr>
        <p:spPr>
          <a:xfrm>
            <a:off x="2725202" y="2637917"/>
            <a:ext cx="969822" cy="560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用友做账</a:t>
            </a:r>
            <a:endParaRPr lang="zh-CN" altLang="en-US" sz="1400" dirty="0"/>
          </a:p>
        </p:txBody>
      </p:sp>
      <p:sp>
        <p:nvSpPr>
          <p:cNvPr id="36" name="矩形: 圆角 45"/>
          <p:cNvSpPr/>
          <p:nvPr/>
        </p:nvSpPr>
        <p:spPr>
          <a:xfrm>
            <a:off x="2725203" y="3352002"/>
            <a:ext cx="1953018" cy="431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通知单格式维护</a:t>
            </a:r>
            <a:endParaRPr lang="zh-CN" altLang="en-US" sz="1400" dirty="0"/>
          </a:p>
        </p:txBody>
      </p:sp>
      <p:sp>
        <p:nvSpPr>
          <p:cNvPr id="37" name="矩形: 圆角 46"/>
          <p:cNvSpPr/>
          <p:nvPr/>
        </p:nvSpPr>
        <p:spPr>
          <a:xfrm>
            <a:off x="8016851" y="3352002"/>
            <a:ext cx="1907310" cy="431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实收统计查询</a:t>
            </a:r>
            <a:endParaRPr lang="zh-CN" altLang="en-US" sz="1400" dirty="0"/>
          </a:p>
        </p:txBody>
      </p:sp>
      <p:sp>
        <p:nvSpPr>
          <p:cNvPr id="38" name="矩形: 圆角 47"/>
          <p:cNvSpPr/>
          <p:nvPr/>
        </p:nvSpPr>
        <p:spPr>
          <a:xfrm>
            <a:off x="5376542" y="3352002"/>
            <a:ext cx="1953018" cy="431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催款通知单生成</a:t>
            </a:r>
            <a:endParaRPr lang="zh-CN" altLang="en-US" sz="1400" dirty="0"/>
          </a:p>
        </p:txBody>
      </p:sp>
      <p:sp>
        <p:nvSpPr>
          <p:cNvPr id="39" name="箭头: 右 48"/>
          <p:cNvSpPr/>
          <p:nvPr/>
        </p:nvSpPr>
        <p:spPr>
          <a:xfrm rot="10800000">
            <a:off x="9409430" y="2778125"/>
            <a:ext cx="427990" cy="27622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箭头: 右 50"/>
          <p:cNvSpPr/>
          <p:nvPr/>
        </p:nvSpPr>
        <p:spPr>
          <a:xfrm rot="10800000">
            <a:off x="7014672" y="2778352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右 51"/>
          <p:cNvSpPr/>
          <p:nvPr/>
        </p:nvSpPr>
        <p:spPr>
          <a:xfrm rot="10800000">
            <a:off x="5420169" y="2778352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右 52"/>
          <p:cNvSpPr/>
          <p:nvPr/>
        </p:nvSpPr>
        <p:spPr>
          <a:xfrm rot="10800000">
            <a:off x="3836340" y="2791908"/>
            <a:ext cx="332509" cy="2762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953466" y="4894370"/>
            <a:ext cx="10238533" cy="19636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外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20"/>
          <p:cNvSpPr/>
          <p:nvPr/>
        </p:nvSpPr>
        <p:spPr>
          <a:xfrm>
            <a:off x="2725201" y="5032860"/>
            <a:ext cx="969823" cy="6389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数据抽取</a:t>
            </a:r>
            <a:endParaRPr lang="zh-CN" altLang="en-US" sz="1400" dirty="0"/>
          </a:p>
        </p:txBody>
      </p:sp>
      <p:sp>
        <p:nvSpPr>
          <p:cNvPr id="46" name="矩形: 圆角 21"/>
          <p:cNvSpPr/>
          <p:nvPr/>
        </p:nvSpPr>
        <p:spPr>
          <a:xfrm>
            <a:off x="4355874" y="5031207"/>
            <a:ext cx="969823" cy="6389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费用计算</a:t>
            </a:r>
            <a:endParaRPr lang="zh-CN" altLang="en-US" sz="1400" dirty="0"/>
          </a:p>
        </p:txBody>
      </p:sp>
      <p:sp>
        <p:nvSpPr>
          <p:cNvPr id="47" name="矩形: 圆角 22"/>
          <p:cNvSpPr/>
          <p:nvPr/>
        </p:nvSpPr>
        <p:spPr>
          <a:xfrm>
            <a:off x="5940839" y="5004365"/>
            <a:ext cx="969822" cy="663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费用发布</a:t>
            </a:r>
            <a:endParaRPr lang="zh-CN" altLang="en-US" sz="1400" dirty="0"/>
          </a:p>
        </p:txBody>
      </p:sp>
      <p:sp>
        <p:nvSpPr>
          <p:cNvPr id="48" name="矩形: 圆角 23"/>
          <p:cNvSpPr/>
          <p:nvPr/>
        </p:nvSpPr>
        <p:spPr>
          <a:xfrm>
            <a:off x="10695729" y="5004365"/>
            <a:ext cx="969822" cy="638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费用确认</a:t>
            </a:r>
            <a:endParaRPr lang="zh-CN" altLang="en-US" sz="1400" dirty="0"/>
          </a:p>
        </p:txBody>
      </p:sp>
      <p:sp>
        <p:nvSpPr>
          <p:cNvPr id="49" name="矩形: 圆角 24"/>
          <p:cNvSpPr/>
          <p:nvPr/>
        </p:nvSpPr>
        <p:spPr>
          <a:xfrm>
            <a:off x="7525803" y="5004366"/>
            <a:ext cx="969822" cy="6631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缴费通知单生成</a:t>
            </a:r>
            <a:endParaRPr lang="zh-CN" altLang="en-US" sz="1400" dirty="0"/>
          </a:p>
        </p:txBody>
      </p:sp>
      <p:sp>
        <p:nvSpPr>
          <p:cNvPr id="50" name="矩形: 圆角 25"/>
          <p:cNvSpPr/>
          <p:nvPr/>
        </p:nvSpPr>
        <p:spPr>
          <a:xfrm>
            <a:off x="9110767" y="5004365"/>
            <a:ext cx="969822" cy="638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缴费通知单上传</a:t>
            </a:r>
            <a:endParaRPr lang="zh-CN" altLang="en-US" sz="1400" dirty="0"/>
          </a:p>
        </p:txBody>
      </p:sp>
      <p:sp>
        <p:nvSpPr>
          <p:cNvPr id="51" name="箭头: 右 26"/>
          <p:cNvSpPr/>
          <p:nvPr/>
        </p:nvSpPr>
        <p:spPr>
          <a:xfrm>
            <a:off x="3882047" y="5208502"/>
            <a:ext cx="332509" cy="25783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箭头: 右 27"/>
          <p:cNvSpPr/>
          <p:nvPr/>
        </p:nvSpPr>
        <p:spPr>
          <a:xfrm>
            <a:off x="5473941" y="5221491"/>
            <a:ext cx="332509" cy="25783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箭头: 右 28"/>
          <p:cNvSpPr/>
          <p:nvPr/>
        </p:nvSpPr>
        <p:spPr>
          <a:xfrm>
            <a:off x="7054752" y="5230477"/>
            <a:ext cx="332509" cy="25783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箭头: 右 29"/>
          <p:cNvSpPr/>
          <p:nvPr/>
        </p:nvSpPr>
        <p:spPr>
          <a:xfrm>
            <a:off x="8645256" y="5208502"/>
            <a:ext cx="332509" cy="25783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箭头: 右 30"/>
          <p:cNvSpPr/>
          <p:nvPr/>
        </p:nvSpPr>
        <p:spPr>
          <a:xfrm>
            <a:off x="10224680" y="5208502"/>
            <a:ext cx="332509" cy="25783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: 圆角 31"/>
          <p:cNvSpPr/>
          <p:nvPr/>
        </p:nvSpPr>
        <p:spPr>
          <a:xfrm>
            <a:off x="2725203" y="5843601"/>
            <a:ext cx="2554785" cy="43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收费政策维护</a:t>
            </a:r>
            <a:endParaRPr lang="zh-CN" altLang="en-US" sz="1400" dirty="0"/>
          </a:p>
        </p:txBody>
      </p:sp>
      <p:sp>
        <p:nvSpPr>
          <p:cNvPr id="64" name="矩形: 圆角 32"/>
          <p:cNvSpPr/>
          <p:nvPr/>
        </p:nvSpPr>
        <p:spPr>
          <a:xfrm>
            <a:off x="5895132" y="5843601"/>
            <a:ext cx="2554785" cy="43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成交数据维护</a:t>
            </a:r>
            <a:endParaRPr lang="zh-CN" altLang="en-US" sz="1400" dirty="0"/>
          </a:p>
        </p:txBody>
      </p:sp>
      <p:sp>
        <p:nvSpPr>
          <p:cNvPr id="65" name="矩形: 圆角 33"/>
          <p:cNvSpPr/>
          <p:nvPr/>
        </p:nvSpPr>
        <p:spPr>
          <a:xfrm>
            <a:off x="9110766" y="5843601"/>
            <a:ext cx="2554785" cy="43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统计查询</a:t>
            </a:r>
            <a:endParaRPr lang="zh-CN" altLang="en-US" sz="1400" dirty="0"/>
          </a:p>
        </p:txBody>
      </p:sp>
      <p:sp>
        <p:nvSpPr>
          <p:cNvPr id="66" name="矩形: 圆角 36"/>
          <p:cNvSpPr/>
          <p:nvPr/>
        </p:nvSpPr>
        <p:spPr>
          <a:xfrm>
            <a:off x="2725201" y="6356569"/>
            <a:ext cx="2554785" cy="431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终端数维护</a:t>
            </a:r>
            <a:endParaRPr lang="zh-CN" altLang="en-US" sz="1400" dirty="0"/>
          </a:p>
        </p:txBody>
      </p:sp>
      <p:cxnSp>
        <p:nvCxnSpPr>
          <p:cNvPr id="67" name="直线箭头连接符 66"/>
          <p:cNvCxnSpPr>
            <a:endCxn id="69" idx="2"/>
          </p:cNvCxnSpPr>
          <p:nvPr/>
        </p:nvCxnSpPr>
        <p:spPr>
          <a:xfrm flipH="1" flipV="1">
            <a:off x="8287942" y="4602116"/>
            <a:ext cx="167732" cy="26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462188" y="4623706"/>
            <a:ext cx="95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费用明细</a:t>
            </a:r>
            <a:endParaRPr kumimoji="1" lang="zh-CN" altLang="en-US" sz="1200" dirty="0"/>
          </a:p>
        </p:txBody>
      </p:sp>
      <p:sp>
        <p:nvSpPr>
          <p:cNvPr id="69" name="矩形: 圆角 46"/>
          <p:cNvSpPr/>
          <p:nvPr/>
        </p:nvSpPr>
        <p:spPr>
          <a:xfrm>
            <a:off x="7166554" y="4256947"/>
            <a:ext cx="2242775" cy="3451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中台（合成实收报表数据）</a:t>
            </a:r>
            <a:endParaRPr lang="zh-CN" altLang="en-US" sz="1400" dirty="0"/>
          </a:p>
        </p:txBody>
      </p:sp>
      <p:cxnSp>
        <p:nvCxnSpPr>
          <p:cNvPr id="70" name="直线箭头连接符 69"/>
          <p:cNvCxnSpPr>
            <a:endCxn id="69" idx="0"/>
          </p:cNvCxnSpPr>
          <p:nvPr/>
        </p:nvCxnSpPr>
        <p:spPr>
          <a:xfrm flipH="1">
            <a:off x="8287942" y="3825939"/>
            <a:ext cx="398344" cy="43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467848" y="3865873"/>
            <a:ext cx="95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实收明细</a:t>
            </a:r>
            <a:endParaRPr kumimoji="1" lang="zh-CN" altLang="en-US" sz="1200" dirty="0"/>
          </a:p>
        </p:txBody>
      </p:sp>
      <p:cxnSp>
        <p:nvCxnSpPr>
          <p:cNvPr id="72" name="肘形连接符 71"/>
          <p:cNvCxnSpPr/>
          <p:nvPr/>
        </p:nvCxnSpPr>
        <p:spPr>
          <a:xfrm>
            <a:off x="9334120" y="4442043"/>
            <a:ext cx="718858" cy="471173"/>
          </a:xfrm>
          <a:prstGeom prst="bentConnector3">
            <a:avLst>
              <a:gd name="adj1" fmla="val 1001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9" idx="3"/>
          </p:cNvCxnSpPr>
          <p:nvPr/>
        </p:nvCxnSpPr>
        <p:spPr>
          <a:xfrm flipV="1">
            <a:off x="9409329" y="4087145"/>
            <a:ext cx="662115" cy="342387"/>
          </a:xfrm>
          <a:prstGeom prst="bentConnector3">
            <a:avLst>
              <a:gd name="adj1" fmla="val 986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039812" y="4225385"/>
            <a:ext cx="51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供需调用</a:t>
            </a:r>
            <a:endParaRPr kumimoji="1" lang="zh-CN" altLang="en-US" sz="1200" dirty="0"/>
          </a:p>
        </p:txBody>
      </p:sp>
      <p:cxnSp>
        <p:nvCxnSpPr>
          <p:cNvPr id="75" name="直线箭头连接符 74"/>
          <p:cNvCxnSpPr>
            <a:stCxn id="69" idx="0"/>
          </p:cNvCxnSpPr>
          <p:nvPr/>
        </p:nvCxnSpPr>
        <p:spPr>
          <a:xfrm flipH="1" flipV="1">
            <a:off x="6840398" y="3725755"/>
            <a:ext cx="1447544" cy="53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6383559" y="4106945"/>
            <a:ext cx="1150027" cy="107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 flipH="1" flipV="1">
            <a:off x="6220800" y="3751797"/>
            <a:ext cx="1208129" cy="114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箭头: 右 57"/>
          <p:cNvSpPr/>
          <p:nvPr/>
        </p:nvSpPr>
        <p:spPr>
          <a:xfrm rot="16200000">
            <a:off x="10402444" y="3954757"/>
            <a:ext cx="1556394" cy="32512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箭头: 右 58"/>
          <p:cNvSpPr/>
          <p:nvPr/>
        </p:nvSpPr>
        <p:spPr>
          <a:xfrm rot="5400000">
            <a:off x="10911054" y="2087330"/>
            <a:ext cx="539167" cy="32512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9240" y="4255135"/>
            <a:ext cx="1227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改造后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196" y="5005705"/>
            <a:ext cx="1216845" cy="393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辅助交易系统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12196" y="5396649"/>
            <a:ext cx="1216845" cy="393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CIM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12196" y="5797232"/>
            <a:ext cx="1216845" cy="393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pims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12196" y="6181538"/>
            <a:ext cx="1216845" cy="393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交易后</a:t>
            </a:r>
            <a:endParaRPr lang="zh-CN" altLang="en-US" sz="1200" dirty="0"/>
          </a:p>
        </p:txBody>
      </p:sp>
      <p:sp>
        <p:nvSpPr>
          <p:cNvPr id="56" name="箭头: 右 69"/>
          <p:cNvSpPr/>
          <p:nvPr/>
        </p:nvSpPr>
        <p:spPr>
          <a:xfrm>
            <a:off x="1328813" y="5176314"/>
            <a:ext cx="955295" cy="47977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-1002001" y="333861"/>
            <a:ext cx="3458995" cy="534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defRPr/>
            </a:pPr>
            <a:r>
              <a:rPr lang="zh-CN" sz="2800" b="1" kern="0" spc="225" dirty="0">
                <a:solidFill>
                  <a:srgbClr val="066DB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应用改造</a:t>
            </a:r>
            <a:endParaRPr lang="zh-CN" sz="2800" b="1" kern="0" spc="225" dirty="0">
              <a:solidFill>
                <a:srgbClr val="066DBA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390" y="1288228"/>
            <a:ext cx="26719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系统间接口收发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(DEP)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49580"/>
            <a:r>
              <a:rPr lang="zh-CN" altLang="en-US" sz="1400" b="1" dirty="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Lato Black"/>
                <a:sym typeface="Arial" panose="020B0604020202020204" pitchFamily="34" charset="0"/>
              </a:rPr>
              <a:t>统间接口收发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400" dirty="0"/>
              <a:t>本币辅助、外汇计费系统、财务</a:t>
            </a:r>
            <a:r>
              <a:rPr lang="en-US" altLang="zh-CN" sz="1400" dirty="0"/>
              <a:t>/</a:t>
            </a:r>
            <a:r>
              <a:rPr lang="zh-CN" altLang="en-US" sz="1400" dirty="0"/>
              <a:t>信息计费系统、共享数据平台之间的数据交互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904321" y="823408"/>
          <a:ext cx="6598562" cy="5211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158"/>
                <a:gridCol w="2159215"/>
                <a:gridCol w="2492189"/>
              </a:tblGrid>
              <a:tr h="3581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dirty="0">
                          <a:effectLst/>
                        </a:rPr>
                        <a:t>服务</a:t>
                      </a:r>
                      <a:r>
                        <a:rPr lang="en-US" altLang="zh-CN" sz="15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500" b="1" u="none" strike="noStrike" dirty="0">
                          <a:effectLst/>
                        </a:rPr>
                        <a:t>数据提供方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786" marR="13786" marT="13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dirty="0">
                          <a:effectLst/>
                        </a:rPr>
                        <a:t>服务</a:t>
                      </a:r>
                      <a:r>
                        <a:rPr lang="en-US" altLang="zh-CN" sz="15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500" b="1" u="none" strike="noStrike" dirty="0">
                          <a:effectLst/>
                        </a:rPr>
                        <a:t>数据接收方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786" marR="13786" marT="13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dirty="0">
                          <a:effectLst/>
                        </a:rPr>
                        <a:t>接口数据</a:t>
                      </a:r>
                      <a:r>
                        <a:rPr lang="en-US" altLang="zh-CN" sz="15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500" b="1" u="none" strike="noStrike" dirty="0">
                          <a:effectLst/>
                        </a:rPr>
                        <a:t>动作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786" marR="13786" marT="13786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本币辅助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入账数据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外汇计费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财务计费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入账数据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本币辅助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机构数据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外汇计费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机构数据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本币辅助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共享数据平台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费用明细数据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外汇计费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共享数据平台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费用明细数据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共享数据平台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费用实收数据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外汇计费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分中心数据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外汇计费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共享数据平台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贵金属费用明细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外汇计费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财务计费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通知单多费率数据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共享数据平台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通知单格式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外汇计费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共享数据平台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通知单格式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财务计费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共享数据平台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通知单联系人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  <a:tr h="346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外汇计费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共享数据平台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通知单联系人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461" marR="10461" marT="10461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5" b="2804"/>
          <a:stretch>
            <a:fillRect/>
          </a:stretch>
        </p:blipFill>
        <p:spPr>
          <a:xfrm>
            <a:off x="0" y="-24472"/>
            <a:ext cx="12278892" cy="6906877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19671" y="2190972"/>
            <a:ext cx="9072331" cy="219813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sz="2135">
              <a:latin typeface="Calibri" panose="020F050202020403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2190972"/>
            <a:ext cx="3119668" cy="2198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55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599723" y="2576969"/>
            <a:ext cx="6478427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数据库改造</a:t>
            </a:r>
            <a:endParaRPr lang="zh-CN" altLang="en-US" sz="48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983" y="2364363"/>
            <a:ext cx="1782445" cy="189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735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  <a:endParaRPr lang="zh-CN" altLang="en-US" sz="11735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2c898b90-3ba1-4e42-ac35-946746de1286}"/>
  <p:tag name="TABLE_ENDDRAG_ORIGIN_RECT" val="261*200"/>
  <p:tag name="TABLE_ENDDRAG_RECT" val="521*190*261*20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WPS 演示</Application>
  <PresentationFormat>宽屏</PresentationFormat>
  <Paragraphs>473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宋体</vt:lpstr>
      <vt:lpstr>Wingdings</vt:lpstr>
      <vt:lpstr>Impact</vt:lpstr>
      <vt:lpstr>HelveticaNeue light</vt:lpstr>
      <vt:lpstr>Gotham Bold</vt:lpstr>
      <vt:lpstr>Liberation Sans</vt:lpstr>
      <vt:lpstr>Segoe UI</vt:lpstr>
      <vt:lpstr>微软雅黑</vt:lpstr>
      <vt:lpstr>方正大黑简体</vt:lpstr>
      <vt:lpstr>黑体</vt:lpstr>
      <vt:lpstr>Calibri</vt:lpstr>
      <vt:lpstr>汉仪尚巍手书W</vt:lpstr>
      <vt:lpstr>华文中宋</vt:lpstr>
      <vt:lpstr>楷体</vt:lpstr>
      <vt:lpstr>Lato Black</vt:lpstr>
      <vt:lpstr>Segoe Print</vt:lpstr>
      <vt:lpstr>Arial Unicode MS</vt:lpstr>
      <vt:lpstr>等线 Light</vt:lpstr>
      <vt:lpstr>等线</vt:lpstr>
      <vt:lpstr>Kozuka Mincho Pro B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王伟璇</dc:creator>
  <cp:lastModifiedBy>yaoooli</cp:lastModifiedBy>
  <cp:revision>834</cp:revision>
  <dcterms:created xsi:type="dcterms:W3CDTF">2017-01-17T08:25:00Z</dcterms:created>
  <dcterms:modified xsi:type="dcterms:W3CDTF">2020-12-30T11:18:06Z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301600345_btnclosed</vt:lpwstr>
  </property>
</Properties>
</file>