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1" r:id="rId6"/>
    <p:sldId id="264" r:id="rId7"/>
    <p:sldId id="263" r:id="rId8"/>
    <p:sldId id="265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DBEDB-BE74-4E39-A679-85758055DCCE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A2A5F-4BFC-454A-B623-C925F443D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9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820A1-7293-4AE2-9BCD-C3BF994CB3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1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820A1-7293-4AE2-9BCD-C3BF994CB3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7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820A1-7293-4AE2-9BCD-C3BF994CB3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820A1-7293-4AE2-9BCD-C3BF994CB3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9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FC5E-575A-4880-9809-2844F50DE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28D12-9E34-44AD-A12E-378DB4EB0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8A1AF-78D3-42F6-92A8-2EFB4F9E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6B6BF-C220-4A5D-950D-CB96A6CA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BE69C-E827-4C4A-AAEC-2A2AD033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8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4FCBF-96F9-419B-AEE9-4A552708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FB44B-91FF-40BD-94D3-ACDAD81BA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D82C7-DAF3-4EB1-BD60-D34BB0B0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8D61A-57DD-4288-B5FB-82815064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26372-F523-42C8-B1B5-72CB28EF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1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92E806-7D84-411B-B730-C8DDDF53F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CE43F-12EF-46BE-89C1-E09AC6BC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B2612-1F5A-4082-8EF5-46E9F952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11E4D-F267-4393-AD93-FEDB12DD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6E2AA-F7AE-45D1-A0B6-A216D360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C0EFB-FCAC-48EC-B747-660F09B4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E07A-800D-4A7C-BEBA-02626FAD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CF04E-6167-4511-BDD9-133D0330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14F7E-320C-4309-9FDD-B0F47F2E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3BED3-7AD3-4DB5-BF57-0CA725C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340A7-52BF-4186-9DCF-9A00609B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ABACB-D467-47F2-A615-5CCC558F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FAC71-F1C6-4EE5-8CD6-DDCFC404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993D-B4B0-4240-B817-D4A4ED2F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E3068-6C08-4B01-90D2-21C03A9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9AE1D-36AB-456D-93EC-78EEEA04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D1E7E-4499-4B39-B221-4A7B54B3E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99D98-D3D0-41D9-A5C7-3D004C276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17C4C-6AC7-4635-A161-87FEDA2E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8D653-1174-4B66-AF36-A4A41036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ED961-FC09-4530-821D-6932EA7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7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81398-E50D-45CB-A724-69F7E349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6523C-E2DA-4D75-867B-B5C5307D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6B319-13CC-490B-A384-DB6661A8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5D92E1-E6F5-495B-8095-EE3E32438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0D9E7A-9B03-4A51-A3C7-B0A821922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CEC069-431E-472A-9852-16387E77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15D70E-BA37-4879-95A0-865738DB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405E7-9F64-487C-AF94-F53057B3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6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75A9-FAE2-4ECB-8D8E-27719FDC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CF43C6-8510-42EE-8CEB-7AE44841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B86DDA-D6D6-477B-B08D-A7CF8630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BDE6E0-1813-49E6-A5E9-AA9C6D6C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5DB6D-CC42-47A6-8958-4164EF55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59BCFF-E7F1-41FF-882C-AAEF4523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713AC-41B5-41D3-9C8C-65F787A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22D08-A94E-4E91-A8BE-EB6BDC10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08CE-1E5B-4AA6-81B9-32116DC5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199CDC-FDB4-4028-AB4F-0D895258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B6150-ABE6-47D9-B5BD-43105F46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91652-64D6-4A41-8882-73209400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A8634-48FE-4856-9F5C-13CA9A76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38F6-0FA9-4CAF-8C5C-54D5E1E6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72876A-6AFF-4D01-93D5-9704BE36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0BCDE-A7CA-4DB9-8068-62DCCAA52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E08C4-DC77-4AD8-B200-9C91ED61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0BEC7-034B-4F00-86BB-5F3EB4CF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138CA-F4E5-46F3-8A37-73EDDA43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5B03E2-2E17-4E0D-AF85-8D607D9A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E2606-A7DD-44E8-B62C-193D13C7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26FC2-C6D1-4759-BDB6-1BAA5ECE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111C-BF38-4680-95DE-2AFEA272438F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95BCA-135F-4DCB-A318-94CF667AD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FC0C6-8A72-4F5D-A63C-78E8C7C95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F58E-2665-4653-A4F3-1E545C3DC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3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A6879-C496-4816-B0F9-1F890AEEB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V151#76945</a:t>
            </a:r>
            <a:r>
              <a:rPr lang="zh-CN" altLang="en-US" dirty="0"/>
              <a:t>支持重复跑和跨日跑的立项材料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16461-37D9-425C-B1F3-AF2BA17D1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96939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91488-2F03-4FA5-BE60-D1ADBCC2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285583"/>
            <a:ext cx="9665369" cy="5927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为什么依赖关系不能所见即所得</a:t>
            </a:r>
            <a:endParaRPr lang="en-US" altLang="zh-CN" sz="2400" dirty="0"/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02C12D5-6726-4503-93CE-3986AFC596A0}"/>
              </a:ext>
            </a:extLst>
          </p:cNvPr>
          <p:cNvSpPr txBox="1">
            <a:spLocks/>
          </p:cNvSpPr>
          <p:nvPr/>
        </p:nvSpPr>
        <p:spPr>
          <a:xfrm>
            <a:off x="6849980" y="117141"/>
            <a:ext cx="4026567" cy="344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2600" dirty="0"/>
          </a:p>
        </p:txBody>
      </p:sp>
      <p:pic>
        <p:nvPicPr>
          <p:cNvPr id="8" name="图片 7" descr="电脑截图&#10;&#10;描述已自动生成">
            <a:extLst>
              <a:ext uri="{FF2B5EF4-FFF2-40B4-BE49-F238E27FC236}">
                <a16:creationId xmlns:a16="http://schemas.microsoft.com/office/drawing/2014/main" id="{C74ACB76-E24F-49A7-B2B0-7B29AC39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60" y="745456"/>
            <a:ext cx="95821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91488-2F03-4FA5-BE60-D1ADBCC2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285582"/>
            <a:ext cx="9665369" cy="13747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为什么依赖关系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   不能所见即所得</a:t>
            </a:r>
            <a:endParaRPr lang="en-US" altLang="zh-CN" sz="2400" dirty="0"/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02C12D5-6726-4503-93CE-3986AFC596A0}"/>
              </a:ext>
            </a:extLst>
          </p:cNvPr>
          <p:cNvSpPr txBox="1">
            <a:spLocks/>
          </p:cNvSpPr>
          <p:nvPr/>
        </p:nvSpPr>
        <p:spPr>
          <a:xfrm>
            <a:off x="6849980" y="117141"/>
            <a:ext cx="4026567" cy="344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2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A1A17C-89B7-4592-988F-E3480A8F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89" y="0"/>
            <a:ext cx="6021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7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F4C5B-AF94-45F6-BC71-AD5C02CF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57886-1729-4E5A-9369-0FD29E38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91"/>
            <a:ext cx="10515600" cy="5389418"/>
          </a:xfrm>
        </p:spPr>
        <p:txBody>
          <a:bodyPr/>
          <a:lstStyle/>
          <a:p>
            <a:r>
              <a:rPr lang="zh-CN" altLang="en-US" dirty="0"/>
              <a:t>共计</a:t>
            </a:r>
            <a:r>
              <a:rPr lang="en-US" altLang="zh-CN" dirty="0"/>
              <a:t>104</a:t>
            </a:r>
            <a:r>
              <a:rPr lang="zh-CN" altLang="en-US" dirty="0"/>
              <a:t>项改造事项，分以下几类：</a:t>
            </a:r>
            <a:endParaRPr lang="en-US" altLang="zh-CN" dirty="0"/>
          </a:p>
          <a:p>
            <a:pPr lvl="1"/>
            <a:r>
              <a:rPr lang="zh-CN" altLang="en-US" dirty="0"/>
              <a:t>跨日跑：</a:t>
            </a:r>
            <a:r>
              <a:rPr lang="en-US" altLang="zh-CN" dirty="0"/>
              <a:t>34</a:t>
            </a:r>
            <a:r>
              <a:rPr lang="zh-CN" altLang="en-US" dirty="0"/>
              <a:t>个任务不支持跨日跑</a:t>
            </a:r>
            <a:endParaRPr lang="en-US" altLang="zh-CN" dirty="0"/>
          </a:p>
          <a:p>
            <a:pPr lvl="1"/>
            <a:r>
              <a:rPr lang="zh-CN" altLang="en-US" dirty="0"/>
              <a:t>重复跑：小于</a:t>
            </a:r>
            <a:r>
              <a:rPr lang="en-US" altLang="zh-CN" dirty="0"/>
              <a:t>14</a:t>
            </a:r>
            <a:r>
              <a:rPr lang="zh-CN" altLang="en-US" dirty="0"/>
              <a:t>个任务</a:t>
            </a:r>
            <a:endParaRPr lang="en-US" altLang="zh-CN" dirty="0"/>
          </a:p>
          <a:p>
            <a:pPr lvl="1"/>
            <a:r>
              <a:rPr lang="zh-CN" altLang="en-US" dirty="0"/>
              <a:t>去除市场参数</a:t>
            </a:r>
            <a:r>
              <a:rPr lang="en-US" altLang="zh-CN" dirty="0"/>
              <a:t>JOB</a:t>
            </a:r>
            <a:r>
              <a:rPr lang="zh-CN" altLang="en-US" dirty="0"/>
              <a:t>等待</a:t>
            </a:r>
            <a:r>
              <a:rPr lang="en-US" altLang="zh-CN" dirty="0"/>
              <a:t>90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2"/>
            <a:r>
              <a:rPr lang="zh-CN" altLang="en-US" dirty="0"/>
              <a:t>活跃券不支持实时生效，等待时间给业务场务操作，功能改造；</a:t>
            </a:r>
            <a:endParaRPr lang="en-US" altLang="zh-CN" dirty="0"/>
          </a:p>
          <a:p>
            <a:pPr lvl="2"/>
            <a:r>
              <a:rPr lang="zh-CN" altLang="en-US" dirty="0"/>
              <a:t>等待老本币额度数据：等待收盘估值下发和老本币额度下发</a:t>
            </a:r>
            <a:endParaRPr lang="en-US" altLang="zh-CN" dirty="0"/>
          </a:p>
          <a:p>
            <a:pPr lvl="1"/>
            <a:r>
              <a:rPr lang="zh-CN" altLang="en-US" dirty="0"/>
              <a:t>检查类任务问题：一旦执行失败，只能等应急，改为失败后</a:t>
            </a:r>
            <a:r>
              <a:rPr lang="en-US" altLang="zh-CN" dirty="0"/>
              <a:t>15</a:t>
            </a:r>
            <a:r>
              <a:rPr lang="zh-CN" altLang="en-US" dirty="0"/>
              <a:t>分钟轮询。</a:t>
            </a:r>
            <a:endParaRPr lang="en-US" altLang="zh-CN" dirty="0"/>
          </a:p>
          <a:p>
            <a:pPr lvl="2"/>
            <a:r>
              <a:rPr lang="zh-CN" altLang="en-US" dirty="0"/>
              <a:t>改造</a:t>
            </a:r>
            <a:r>
              <a:rPr lang="en-US" altLang="zh-CN" dirty="0"/>
              <a:t>3</a:t>
            </a:r>
            <a:r>
              <a:rPr lang="zh-CN" altLang="en-US" dirty="0"/>
              <a:t>个（托管余额检查、中债估值检查、托管余额检查）</a:t>
            </a:r>
            <a:endParaRPr lang="en-US" altLang="zh-CN" dirty="0"/>
          </a:p>
          <a:p>
            <a:pPr lvl="2"/>
            <a:r>
              <a:rPr lang="zh-CN" altLang="en-US" dirty="0"/>
              <a:t>新增</a:t>
            </a:r>
            <a:r>
              <a:rPr lang="en-US" altLang="zh-CN" dirty="0"/>
              <a:t>2</a:t>
            </a:r>
            <a:r>
              <a:rPr lang="zh-CN" altLang="en-US" dirty="0"/>
              <a:t>个（收盘估值下发检查，老本币额度下发检查？）</a:t>
            </a:r>
            <a:endParaRPr lang="en-US" altLang="zh-CN" dirty="0"/>
          </a:p>
          <a:p>
            <a:pPr lvl="1"/>
            <a:r>
              <a:rPr lang="zh-CN" altLang="en-US" dirty="0"/>
              <a:t>减少批处理个数</a:t>
            </a:r>
            <a:endParaRPr lang="en-US" altLang="zh-CN" dirty="0"/>
          </a:p>
          <a:p>
            <a:pPr lvl="2"/>
            <a:r>
              <a:rPr lang="zh-CN" altLang="en-US" dirty="0"/>
              <a:t>删除或合并</a:t>
            </a:r>
            <a:r>
              <a:rPr lang="en-US" altLang="zh-CN" dirty="0"/>
              <a:t>33</a:t>
            </a:r>
            <a:r>
              <a:rPr lang="zh-CN" altLang="en-US" dirty="0"/>
              <a:t>个任务，智能推荐相关、备份数据、清理类任务</a:t>
            </a:r>
            <a:endParaRPr lang="en-US" altLang="zh-CN" dirty="0"/>
          </a:p>
          <a:p>
            <a:pPr lvl="1"/>
            <a:r>
              <a:rPr lang="zh-CN" altLang="en-US" dirty="0"/>
              <a:t>减少调度界面不可见的批处理</a:t>
            </a:r>
            <a:endParaRPr lang="en-US" altLang="zh-CN" dirty="0"/>
          </a:p>
          <a:p>
            <a:pPr lvl="1"/>
            <a:r>
              <a:rPr lang="zh-CN" altLang="en-US" dirty="0"/>
              <a:t>减少依赖批处理的定时任务，改为应用自控，</a:t>
            </a:r>
            <a:r>
              <a:rPr lang="en-US" altLang="zh-CN" dirty="0"/>
              <a:t>3</a:t>
            </a:r>
            <a:r>
              <a:rPr lang="zh-CN" altLang="en-US" dirty="0"/>
              <a:t>项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00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0C1EE-15BE-4B7E-9E4B-C9B7335E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项目人员安排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F0DC6-3F94-453A-ACDC-FAF79784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93221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项目总规模</a:t>
            </a:r>
            <a:r>
              <a:rPr lang="en-US" altLang="zh-CN" dirty="0"/>
              <a:t>27</a:t>
            </a:r>
            <a:r>
              <a:rPr lang="zh-CN" altLang="en-US" dirty="0"/>
              <a:t>人周</a:t>
            </a:r>
            <a:endParaRPr lang="en-US" altLang="zh-CN" dirty="0"/>
          </a:p>
          <a:p>
            <a:r>
              <a:rPr lang="zh-CN" altLang="en-US" dirty="0"/>
              <a:t>小项目开发负责人、版本线、接口人：赵攀</a:t>
            </a:r>
            <a:endParaRPr lang="en-US" altLang="zh-CN" dirty="0"/>
          </a:p>
          <a:p>
            <a:r>
              <a:rPr lang="zh-CN" altLang="en-US" dirty="0"/>
              <a:t>开发周期：</a:t>
            </a:r>
            <a:r>
              <a:rPr lang="en-US" altLang="zh-CN" dirty="0"/>
              <a:t> 21/2/2- 21/3/2</a:t>
            </a:r>
            <a:r>
              <a:rPr lang="zh-CN" altLang="en-US" dirty="0"/>
              <a:t>（不设专职开发，由守门员领回自改）</a:t>
            </a:r>
            <a:endParaRPr lang="en-US" altLang="zh-CN" dirty="0"/>
          </a:p>
          <a:p>
            <a:pPr lvl="1"/>
            <a:r>
              <a:rPr lang="zh-CN" altLang="en-US" dirty="0"/>
              <a:t>张洋弘 </a:t>
            </a:r>
            <a:r>
              <a:rPr lang="en-US" altLang="zh-CN" dirty="0"/>
              <a:t>45</a:t>
            </a:r>
            <a:r>
              <a:rPr lang="zh-CN" altLang="en-US" dirty="0"/>
              <a:t>个（涉及功能改造，对应需求守门员徐慧鹏）</a:t>
            </a:r>
            <a:endParaRPr lang="en-US" altLang="zh-CN" dirty="0"/>
          </a:p>
          <a:p>
            <a:pPr lvl="1"/>
            <a:r>
              <a:rPr lang="zh-CN" altLang="en-US" dirty="0"/>
              <a:t>赵攀 </a:t>
            </a:r>
            <a:r>
              <a:rPr lang="en-US" altLang="zh-CN" dirty="0"/>
              <a:t>28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李戬</a:t>
            </a:r>
            <a:r>
              <a:rPr lang="en-US" altLang="zh-CN" dirty="0"/>
              <a:t>28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陈启明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拟放榜招募</a:t>
            </a:r>
            <a:r>
              <a:rPr lang="en-US" altLang="zh-CN" dirty="0"/>
              <a:t>6</a:t>
            </a:r>
            <a:r>
              <a:rPr lang="zh-CN" altLang="en-US" dirty="0"/>
              <a:t>人周</a:t>
            </a:r>
            <a:endParaRPr lang="en-US" altLang="zh-CN" dirty="0"/>
          </a:p>
          <a:p>
            <a:r>
              <a:rPr lang="zh-CN" altLang="en-US" dirty="0"/>
              <a:t>小项目集成与测试（专职）：</a:t>
            </a:r>
            <a:r>
              <a:rPr lang="en-US" altLang="zh-CN" dirty="0"/>
              <a:t>3</a:t>
            </a:r>
            <a:r>
              <a:rPr lang="zh-CN" altLang="en-US" dirty="0"/>
              <a:t>人</a:t>
            </a:r>
            <a:r>
              <a:rPr lang="zh-CN" altLang="en-US"/>
              <a:t>，验收负责人</a:t>
            </a:r>
            <a:r>
              <a:rPr lang="zh-CN" altLang="en-US" dirty="0"/>
              <a:t>：申</a:t>
            </a:r>
            <a:r>
              <a:rPr lang="zh-CN" altLang="en-US"/>
              <a:t>冬东</a:t>
            </a:r>
            <a:endParaRPr lang="en-US" altLang="zh-CN" dirty="0"/>
          </a:p>
          <a:p>
            <a:r>
              <a:rPr lang="zh-CN" altLang="en-US" dirty="0"/>
              <a:t>集成负责人</a:t>
            </a:r>
            <a:r>
              <a:rPr lang="en-US" altLang="zh-CN" dirty="0"/>
              <a:t>1</a:t>
            </a:r>
            <a:r>
              <a:rPr lang="zh-CN" altLang="en-US" dirty="0"/>
              <a:t>人（中汇同事）、测试</a:t>
            </a:r>
            <a:r>
              <a:rPr lang="en-US" altLang="zh-CN" dirty="0"/>
              <a:t>2</a:t>
            </a:r>
            <a:r>
              <a:rPr lang="zh-CN" altLang="en-US" dirty="0"/>
              <a:t>人（技术一人，业务一人）</a:t>
            </a:r>
            <a:endParaRPr lang="en-US" altLang="zh-CN" dirty="0"/>
          </a:p>
          <a:p>
            <a:r>
              <a:rPr lang="zh-CN" altLang="en-US" dirty="0"/>
              <a:t>集成测试时间：</a:t>
            </a:r>
            <a:r>
              <a:rPr lang="en-US" altLang="zh-CN" dirty="0"/>
              <a:t>21/2/22-21/3/5</a:t>
            </a:r>
            <a:r>
              <a:rPr lang="zh-CN" altLang="en-US" dirty="0"/>
              <a:t>，计</a:t>
            </a:r>
            <a:r>
              <a:rPr lang="en-US" altLang="zh-CN" dirty="0"/>
              <a:t>6</a:t>
            </a:r>
            <a:r>
              <a:rPr lang="zh-CN" altLang="en-US" dirty="0"/>
              <a:t>人周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629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BB029-F896-4C00-8CAA-54A13A3C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项目范围和要求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C7823-813E-44AB-92DB-88A45C17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V149</a:t>
            </a:r>
            <a:r>
              <a:rPr lang="zh-CN" altLang="en-US" dirty="0"/>
              <a:t>为基线进行分析、识别，共计</a:t>
            </a:r>
            <a:r>
              <a:rPr lang="en-US" altLang="zh-CN" dirty="0"/>
              <a:t>104</a:t>
            </a:r>
            <a:r>
              <a:rPr lang="zh-CN" altLang="en-US" dirty="0"/>
              <a:t>项改造点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、成交组 </a:t>
            </a:r>
            <a:r>
              <a:rPr lang="en-US" altLang="zh-CN" dirty="0"/>
              <a:t>45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、基础数据组 </a:t>
            </a:r>
            <a:r>
              <a:rPr lang="en-US" altLang="zh-CN" dirty="0"/>
              <a:t>28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、额度和智能推荐 </a:t>
            </a:r>
            <a:r>
              <a:rPr lang="en-US" altLang="zh-CN" dirty="0"/>
              <a:t>28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SMRS</a:t>
            </a:r>
            <a:r>
              <a:rPr lang="zh-CN" altLang="en-US" dirty="0"/>
              <a:t>和配置组 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A060702-C13C-4612-955F-EFD652ADF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103251"/>
              </p:ext>
            </p:extLst>
          </p:nvPr>
        </p:nvGraphicFramePr>
        <p:xfrm>
          <a:off x="8191210" y="3035299"/>
          <a:ext cx="2400589" cy="213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380897" imgH="787219" progId="Excel.Sheet.12">
                  <p:embed/>
                </p:oleObj>
              </mc:Choice>
              <mc:Fallback>
                <p:oleObj name="Worksheet" showAsIcon="1" r:id="rId2" imgW="380897" imgH="7872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1210" y="3035299"/>
                        <a:ext cx="2400589" cy="213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8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0D959-47D2-484F-8D38-F2106267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42" y="-272552"/>
            <a:ext cx="10515600" cy="1325563"/>
          </a:xfrm>
        </p:spPr>
        <p:txBody>
          <a:bodyPr/>
          <a:lstStyle/>
          <a:p>
            <a:r>
              <a:rPr lang="zh-CN" altLang="en-US" b="1" dirty="0"/>
              <a:t>一、交易方式</a:t>
            </a:r>
            <a:r>
              <a:rPr lang="en-US" altLang="zh-CN" b="1" dirty="0"/>
              <a:t>-</a:t>
            </a:r>
            <a:r>
              <a:rPr lang="zh-CN" altLang="en-US" b="1" dirty="0"/>
              <a:t>市场级</a:t>
            </a:r>
            <a:r>
              <a:rPr lang="en-US" altLang="zh-CN" b="1" dirty="0"/>
              <a:t>-</a:t>
            </a:r>
            <a:r>
              <a:rPr lang="zh-CN" altLang="en-US" b="1" dirty="0"/>
              <a:t>系统级的依赖结构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F53BFA-C06E-4A1D-99E4-0B5D36F96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69" y="775602"/>
            <a:ext cx="9255489" cy="59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0D959-47D2-484F-8D38-F2106267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42" y="-272552"/>
            <a:ext cx="10515600" cy="1325563"/>
          </a:xfrm>
        </p:spPr>
        <p:txBody>
          <a:bodyPr/>
          <a:lstStyle/>
          <a:p>
            <a:r>
              <a:rPr lang="zh-CN" altLang="en-US" b="1" dirty="0"/>
              <a:t>二、批处理重复跑与跨日跑</a:t>
            </a:r>
          </a:p>
        </p:txBody>
      </p:sp>
      <p:pic>
        <p:nvPicPr>
          <p:cNvPr id="4" name="图片 3" descr="图形用户界面, 文本, 应用程序, 表格, Excel&#10;&#10;描述已自动生成">
            <a:extLst>
              <a:ext uri="{FF2B5EF4-FFF2-40B4-BE49-F238E27FC236}">
                <a16:creationId xmlns:a16="http://schemas.microsoft.com/office/drawing/2014/main" id="{8B86F1F8-F747-4780-B32E-3F19773BB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4" y="827922"/>
            <a:ext cx="11185357" cy="58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91488-2F03-4FA5-BE60-D1ADBCC2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285583"/>
            <a:ext cx="5827296" cy="58505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正常跑批时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EOD1</a:t>
            </a:r>
            <a:r>
              <a:rPr lang="zh-CN" altLang="en-US" dirty="0"/>
              <a:t>批处理</a:t>
            </a:r>
            <a:endParaRPr lang="en-US" altLang="zh-CN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闭市时跑批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交易日表未切换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当日数据处理</a:t>
            </a:r>
            <a:endParaRPr lang="en-US" altLang="zh-CN" sz="2400" dirty="0"/>
          </a:p>
          <a:p>
            <a:r>
              <a:rPr lang="zh-CN" altLang="en-US" sz="2400" dirty="0"/>
              <a:t>交易日表取</a:t>
            </a:r>
            <a:r>
              <a:rPr lang="en-US" altLang="zh-CN" sz="2400" dirty="0"/>
              <a:t>TRDNG_DT</a:t>
            </a:r>
            <a:r>
              <a:rPr lang="zh-CN" altLang="en-US" sz="2400" dirty="0"/>
              <a:t>字段作为当前交易日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3000" dirty="0"/>
              <a:t>EOD2</a:t>
            </a:r>
            <a:r>
              <a:rPr lang="zh-CN" altLang="en-US" sz="3000" dirty="0"/>
              <a:t>批处理</a:t>
            </a:r>
            <a:endParaRPr lang="en-US" altLang="zh-CN" sz="30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日终时跑批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交易日表切换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提供下一交易日数据</a:t>
            </a:r>
            <a:endParaRPr lang="en-US" altLang="zh-CN" sz="2400" dirty="0"/>
          </a:p>
          <a:p>
            <a:r>
              <a:rPr lang="zh-CN" altLang="en-US" sz="2400" dirty="0"/>
              <a:t>交易日表取</a:t>
            </a:r>
            <a:r>
              <a:rPr lang="en-US" altLang="zh-CN" sz="2400" dirty="0"/>
              <a:t>TRDNG_DT</a:t>
            </a:r>
            <a:r>
              <a:rPr lang="zh-CN" altLang="en-US" sz="2400" dirty="0"/>
              <a:t>字段作为下一交易日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02C12D5-6726-4503-93CE-3986AFC596A0}"/>
              </a:ext>
            </a:extLst>
          </p:cNvPr>
          <p:cNvSpPr txBox="1">
            <a:spLocks/>
          </p:cNvSpPr>
          <p:nvPr/>
        </p:nvSpPr>
        <p:spPr>
          <a:xfrm>
            <a:off x="6849980" y="189333"/>
            <a:ext cx="4026567" cy="344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应急跑批时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600" dirty="0"/>
              <a:t>使用框架传入日期</a:t>
            </a:r>
          </a:p>
        </p:txBody>
      </p:sp>
    </p:spTree>
    <p:extLst>
      <p:ext uri="{BB962C8B-B14F-4D97-AF65-F5344CB8AC3E}">
        <p14:creationId xmlns:p14="http://schemas.microsoft.com/office/powerpoint/2010/main" val="331368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91488-2F03-4FA5-BE60-D1ADBCC2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285583"/>
            <a:ext cx="11349789" cy="5850522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重复跑批开发细节</a:t>
            </a:r>
            <a:endParaRPr lang="en-US" altLang="zh-CN" sz="26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日期从交易日表取值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存在数据覆盖、且跑批依赖覆盖前数据的批处理，需要备份覆盖前的数据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（更新债券信息）</a:t>
            </a:r>
            <a:endParaRPr lang="en-US" altLang="zh-CN" sz="2400" dirty="0"/>
          </a:p>
          <a:p>
            <a:pPr marL="342900" lvl="0" indent="-342900" defTabSz="457200"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下一付息日小于下一交易日且大于等于当前交易日，拿历史表的下一付息日覆盖当前表的最近付息日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342900" lvl="0" indent="-342900" defTabSz="457200"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下一付息日大于下一交易日，用历史表最近付息日覆盖当前表的最近付息日，历史表下一付息日覆盖当前表下一付息日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342900" lvl="0" indent="-342900" defTabSz="457200"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跨越付本周期时，用历史表付本周期、下一资产收益率、下一每百元本金额覆盖当前表的当前值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342900" lvl="0" indent="-342900" defTabSz="457200"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不跨越付本周期时，历史表当前值覆盖当前表当前值，下一值覆盖当前表下一值，历史表流通总量覆盖当前表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02C12D5-6726-4503-93CE-3986AFC596A0}"/>
              </a:ext>
            </a:extLst>
          </p:cNvPr>
          <p:cNvSpPr txBox="1">
            <a:spLocks/>
          </p:cNvSpPr>
          <p:nvPr/>
        </p:nvSpPr>
        <p:spPr>
          <a:xfrm>
            <a:off x="6849980" y="117141"/>
            <a:ext cx="4026567" cy="344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0330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0D959-47D2-484F-8D38-F2106267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42" y="-272552"/>
            <a:ext cx="10515600" cy="1325563"/>
          </a:xfrm>
        </p:spPr>
        <p:txBody>
          <a:bodyPr/>
          <a:lstStyle/>
          <a:p>
            <a:r>
              <a:rPr lang="zh-CN" altLang="en-US" b="1" dirty="0"/>
              <a:t>三、调度框架显示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8ED549AC-AF6D-4AD3-9992-6CFEF9DB0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7" y="745547"/>
            <a:ext cx="9246019" cy="1444200"/>
          </a:xfrm>
          <a:prstGeom prst="rect">
            <a:avLst/>
          </a:prstGeom>
        </p:spPr>
      </p:pic>
      <p:pic>
        <p:nvPicPr>
          <p:cNvPr id="9" name="图片 8" descr="图形用户界面, 文本, 应用程序, Word&#10;&#10;描述已自动生成">
            <a:extLst>
              <a:ext uri="{FF2B5EF4-FFF2-40B4-BE49-F238E27FC236}">
                <a16:creationId xmlns:a16="http://schemas.microsoft.com/office/drawing/2014/main" id="{CDAC1809-CB0A-404F-AD68-FD9E7FC5D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8" y="2559469"/>
            <a:ext cx="12281416" cy="3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643</Words>
  <Application>Microsoft Office PowerPoint</Application>
  <PresentationFormat>宽屏</PresentationFormat>
  <Paragraphs>72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Office 主题​​</vt:lpstr>
      <vt:lpstr>Microsoft Excel 工作表</vt:lpstr>
      <vt:lpstr>V151#76945支持重复跑和跨日跑的立项材料</vt:lpstr>
      <vt:lpstr>项目内容</vt:lpstr>
      <vt:lpstr>项目人员安排</vt:lpstr>
      <vt:lpstr>项目范围和要求</vt:lpstr>
      <vt:lpstr>一、交易方式-市场级-系统级的依赖结构</vt:lpstr>
      <vt:lpstr>二、批处理重复跑与跨日跑</vt:lpstr>
      <vt:lpstr>PowerPoint 演示文稿</vt:lpstr>
      <vt:lpstr>PowerPoint 演示文稿</vt:lpstr>
      <vt:lpstr>三、调度框架显示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支持重复跑和跨日跑的立项材料</dc:title>
  <dc:creator>赵 攀</dc:creator>
  <cp:lastModifiedBy>赵 攀</cp:lastModifiedBy>
  <cp:revision>16</cp:revision>
  <dcterms:created xsi:type="dcterms:W3CDTF">2021-01-22T02:01:36Z</dcterms:created>
  <dcterms:modified xsi:type="dcterms:W3CDTF">2021-02-02T04:45:07Z</dcterms:modified>
</cp:coreProperties>
</file>