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2164" r:id="rId5"/>
    <p:sldId id="2161" r:id="rId6"/>
    <p:sldId id="21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tuser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744" y="34"/>
      </p:cViewPr>
      <p:guideLst>
        <p:guide orient="horz" pos="2175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4400" dirty="0">
                <a:sym typeface="+mn-ea"/>
              </a:rPr>
              <a:t>周边系统改造（</a:t>
            </a:r>
            <a:r>
              <a:rPr lang="en-US" altLang="zh-CN" sz="4400" dirty="0">
                <a:sym typeface="+mn-ea"/>
              </a:rPr>
              <a:t>SLF </a:t>
            </a:r>
            <a:r>
              <a:rPr lang="zh-CN" altLang="en-US" sz="4400" dirty="0">
                <a:sym typeface="+mn-ea"/>
              </a:rPr>
              <a:t>和货债）</a:t>
            </a:r>
            <a:endParaRPr lang="en-US" altLang="zh-CN" sz="44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周边系统改造（</a:t>
            </a:r>
            <a:r>
              <a:rPr lang="en-US" altLang="zh-CN" dirty="0">
                <a:sym typeface="+mn-ea"/>
              </a:rPr>
              <a:t>SLF</a:t>
            </a:r>
            <a:r>
              <a:rPr lang="zh-CN" altLang="en-US" dirty="0">
                <a:sym typeface="+mn-ea"/>
              </a:rPr>
              <a:t>和货债）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9932885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业务背景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/>
              <a:t>SLF</a:t>
            </a:r>
            <a:r>
              <a:rPr lang="zh-CN" altLang="en-US" sz="2800" dirty="0"/>
              <a:t>和货债以旗舰店方式整合到新本币平台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登录、机构、用户、权限、债券、节假日、成交明细、成交行情等数据由共享组提供给</a:t>
            </a:r>
            <a:r>
              <a:rPr lang="en-US" altLang="zh-CN" sz="2800" dirty="0"/>
              <a:t>SLF</a:t>
            </a:r>
            <a:r>
              <a:rPr lang="zh-CN" altLang="en-US" sz="2800" dirty="0"/>
              <a:t>和货债系统使用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8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96870" y="1106805"/>
            <a:ext cx="8624570" cy="3740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63545" y="1393825"/>
            <a:ext cx="4070350" cy="3385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34404" y="42545"/>
            <a:ext cx="8515172" cy="1028700"/>
          </a:xfrm>
        </p:spPr>
        <p:txBody>
          <a:bodyPr>
            <a:normAutofit/>
          </a:bodyPr>
          <a:lstStyle/>
          <a:p>
            <a:r>
              <a:rPr lang="en-US" altLang="zh-CN" dirty="0"/>
              <a:t>SLF</a:t>
            </a:r>
            <a:r>
              <a:rPr lang="zh-CN" altLang="en-US" dirty="0"/>
              <a:t>借贷及自律机制业务整合方案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43924" y="6040438"/>
            <a:ext cx="2909888" cy="206381"/>
          </a:xfrm>
        </p:spPr>
        <p:txBody>
          <a:bodyPr>
            <a:normAutofit fontScale="92500" lnSpcReduction="20000"/>
          </a:bodyPr>
          <a:lstStyle/>
          <a:p>
            <a:fld id="{F1FD9704-B218-400C-B467-AD3BB61A99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695" y="1120775"/>
            <a:ext cx="2504440" cy="3726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7815" y="1353820"/>
            <a:ext cx="2299970" cy="3416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21" name="矩形 20"/>
          <p:cNvSpPr/>
          <p:nvPr/>
        </p:nvSpPr>
        <p:spPr>
          <a:xfrm>
            <a:off x="408940" y="3151505"/>
            <a:ext cx="2077085" cy="15659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41172" y="1642952"/>
            <a:ext cx="1227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客户端应用功能</a:t>
            </a:r>
            <a:endParaRPr lang="zh-CN" altLang="en-US" sz="1100" dirty="0"/>
          </a:p>
        </p:txBody>
      </p:sp>
      <p:sp>
        <p:nvSpPr>
          <p:cNvPr id="94" name="文本框 93"/>
          <p:cNvSpPr txBox="1"/>
          <p:nvPr/>
        </p:nvSpPr>
        <p:spPr>
          <a:xfrm>
            <a:off x="181130" y="1073220"/>
            <a:ext cx="165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新本币客户终端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383540" y="1394460"/>
            <a:ext cx="2102485" cy="2679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登录认证</a:t>
            </a:r>
            <a:r>
              <a:rPr lang="en-US" altLang="zh-CN" sz="1050" dirty="0"/>
              <a:t>(</a:t>
            </a:r>
            <a:r>
              <a:rPr lang="zh-CN" altLang="en-US" sz="1050" dirty="0"/>
              <a:t>机构用户）</a:t>
            </a:r>
            <a:endParaRPr lang="zh-CN" altLang="en-US" sz="1050" dirty="0"/>
          </a:p>
        </p:txBody>
      </p:sp>
      <p:sp>
        <p:nvSpPr>
          <p:cNvPr id="22" name="文本框 21"/>
          <p:cNvSpPr txBox="1"/>
          <p:nvPr/>
        </p:nvSpPr>
        <p:spPr>
          <a:xfrm>
            <a:off x="2968308" y="1086547"/>
            <a:ext cx="165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新本币场务端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81635" y="1960245"/>
            <a:ext cx="1174750" cy="11271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11480" y="1988185"/>
            <a:ext cx="7454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内部管理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9260" y="2297430"/>
            <a:ext cx="494665" cy="7340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用户权限设置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9170" y="2284730"/>
            <a:ext cx="504190" cy="7467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机构信息设置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5120" y="1734185"/>
            <a:ext cx="890905" cy="1353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576070" y="1723390"/>
            <a:ext cx="79184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市场数据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87225" y="3142244"/>
            <a:ext cx="1655147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SLF</a:t>
            </a:r>
            <a:r>
              <a:rPr lang="zh-CN" altLang="en-US" sz="1100" dirty="0">
                <a:solidFill>
                  <a:schemeClr val="bg1"/>
                </a:solidFill>
              </a:rPr>
              <a:t>旗舰店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98475" y="3422015"/>
            <a:ext cx="56769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收到问询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05940" y="3426460"/>
            <a:ext cx="561975" cy="39941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超限监测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98475" y="4343400"/>
            <a:ext cx="1222375" cy="2508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SLF信息查询</a:t>
            </a:r>
            <a:endParaRPr lang="zh-CN" altLang="en-US" sz="1050" dirty="0">
              <a:solidFill>
                <a:srgbClr val="2E6193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042920" y="3328670"/>
            <a:ext cx="1781810" cy="14185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22" name="矩形 121"/>
          <p:cNvSpPr/>
          <p:nvPr/>
        </p:nvSpPr>
        <p:spPr>
          <a:xfrm>
            <a:off x="3105150" y="3604260"/>
            <a:ext cx="464820" cy="3568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发起问询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138295" y="3778250"/>
            <a:ext cx="652780" cy="3568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放款还款管理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283710" y="4174490"/>
            <a:ext cx="522605" cy="5041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70C0"/>
                </a:solidFill>
              </a:rPr>
              <a:t>SLF</a:t>
            </a:r>
            <a:r>
              <a:rPr lang="zh-CN" altLang="en-US" sz="1050" dirty="0">
                <a:solidFill>
                  <a:srgbClr val="0070C0"/>
                </a:solidFill>
              </a:rPr>
              <a:t>额度查询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836795" y="3324225"/>
            <a:ext cx="806450" cy="14211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874260" y="3324860"/>
            <a:ext cx="7912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自律机制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889500" y="3632200"/>
            <a:ext cx="720090" cy="2070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自律约定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893310" y="4174490"/>
            <a:ext cx="716915" cy="2070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挂牌利率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889500" y="3907790"/>
            <a:ext cx="720090" cy="2070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工作进展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93945" y="4448810"/>
            <a:ext cx="716280" cy="2070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执行利率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2885" y="5070475"/>
            <a:ext cx="3630295" cy="1470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81130" y="5152742"/>
            <a:ext cx="1040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SLF</a:t>
            </a:r>
            <a:r>
              <a:rPr lang="zh-CN" altLang="en-US" sz="1100" dirty="0"/>
              <a:t>后台模块</a:t>
            </a:r>
            <a:endParaRPr lang="zh-CN" altLang="en-US" sz="1100" dirty="0"/>
          </a:p>
        </p:txBody>
      </p:sp>
      <p:sp>
        <p:nvSpPr>
          <p:cNvPr id="35" name="矩形 34"/>
          <p:cNvSpPr/>
          <p:nvPr/>
        </p:nvSpPr>
        <p:spPr>
          <a:xfrm>
            <a:off x="362511" y="5430162"/>
            <a:ext cx="1021545" cy="2792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16621" y="5447803"/>
            <a:ext cx="77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SLF</a:t>
            </a:r>
            <a:r>
              <a:rPr lang="zh-CN" altLang="en-US" sz="1100" dirty="0">
                <a:solidFill>
                  <a:schemeClr val="bg1"/>
                </a:solidFill>
              </a:rPr>
              <a:t>借贷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3840" y="5790894"/>
            <a:ext cx="1040216" cy="2792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67608" y="5798349"/>
            <a:ext cx="1016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自律机制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17668" y="5425745"/>
            <a:ext cx="1021545" cy="6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87" name="文本框 86"/>
          <p:cNvSpPr txBox="1"/>
          <p:nvPr/>
        </p:nvSpPr>
        <p:spPr>
          <a:xfrm>
            <a:off x="1555624" y="5446670"/>
            <a:ext cx="77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外部接口（</a:t>
            </a:r>
            <a:r>
              <a:rPr lang="en-US" altLang="zh-CN" sz="1100" dirty="0">
                <a:solidFill>
                  <a:schemeClr val="bg1"/>
                </a:solidFill>
              </a:rPr>
              <a:t>CDC</a:t>
            </a:r>
            <a:r>
              <a:rPr lang="zh-CN" altLang="en-US" sz="1100" dirty="0">
                <a:solidFill>
                  <a:schemeClr val="bg1"/>
                </a:solidFill>
              </a:rPr>
              <a:t>）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731748" y="5444590"/>
            <a:ext cx="1021545" cy="6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732126" y="5428336"/>
            <a:ext cx="77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外部接口（</a:t>
            </a:r>
            <a:r>
              <a:rPr lang="en-US" altLang="zh-CN" sz="1100" dirty="0">
                <a:solidFill>
                  <a:schemeClr val="bg1"/>
                </a:solidFill>
              </a:rPr>
              <a:t>CSTP</a:t>
            </a:r>
            <a:r>
              <a:rPr lang="zh-CN" altLang="en-US" sz="1100" dirty="0">
                <a:solidFill>
                  <a:schemeClr val="bg1"/>
                </a:solidFill>
              </a:rPr>
              <a:t>）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39760" y="6195932"/>
            <a:ext cx="2299453" cy="261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39759" y="6195218"/>
            <a:ext cx="1016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短信平台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526280" y="5051425"/>
            <a:ext cx="6923405" cy="1515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4532213" y="5036231"/>
            <a:ext cx="1687689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共享中心提供接口清单</a:t>
            </a:r>
            <a:endParaRPr lang="zh-CN" altLang="en-US" sz="1100" dirty="0"/>
          </a:p>
        </p:txBody>
      </p:sp>
      <p:sp>
        <p:nvSpPr>
          <p:cNvPr id="218" name="矩形 217"/>
          <p:cNvSpPr/>
          <p:nvPr/>
        </p:nvSpPr>
        <p:spPr>
          <a:xfrm>
            <a:off x="8951595" y="5089525"/>
            <a:ext cx="1120140" cy="1406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45" name="矩形 44"/>
          <p:cNvSpPr/>
          <p:nvPr/>
        </p:nvSpPr>
        <p:spPr>
          <a:xfrm>
            <a:off x="1805940" y="3885565"/>
            <a:ext cx="561975" cy="7080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超限交易查询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22045" y="3426460"/>
            <a:ext cx="56769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发起申请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8475" y="3885565"/>
            <a:ext cx="56769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70C0"/>
                </a:solidFill>
              </a:rPr>
              <a:t>SLF</a:t>
            </a:r>
            <a:endParaRPr lang="en-US" altLang="zh-CN" sz="1050" dirty="0">
              <a:solidFill>
                <a:srgbClr val="0070C0"/>
              </a:solidFill>
            </a:endParaRPr>
          </a:p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确认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22045" y="3885565"/>
            <a:ext cx="56769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合同签署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019425" y="1443355"/>
            <a:ext cx="12693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总分支行界面</a:t>
            </a:r>
            <a:endParaRPr lang="zh-CN" altLang="en-US" sz="1100" dirty="0"/>
          </a:p>
        </p:txBody>
      </p:sp>
      <p:sp>
        <p:nvSpPr>
          <p:cNvPr id="52" name="矩形 51"/>
          <p:cNvSpPr/>
          <p:nvPr/>
        </p:nvSpPr>
        <p:spPr>
          <a:xfrm>
            <a:off x="3613150" y="3606800"/>
            <a:ext cx="464820" cy="3568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70C0"/>
                </a:solidFill>
              </a:rPr>
              <a:t>SLF</a:t>
            </a:r>
            <a:r>
              <a:rPr lang="zh-CN" altLang="en-US" sz="1050" dirty="0">
                <a:solidFill>
                  <a:srgbClr val="0070C0"/>
                </a:solidFill>
              </a:rPr>
              <a:t>预审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13150" y="4029075"/>
            <a:ext cx="464820" cy="3568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70C0"/>
                </a:solidFill>
              </a:rPr>
              <a:t>SLF</a:t>
            </a:r>
            <a:r>
              <a:rPr lang="zh-CN" altLang="en-US" sz="1050" dirty="0">
                <a:solidFill>
                  <a:srgbClr val="0070C0"/>
                </a:solidFill>
              </a:rPr>
              <a:t>审核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05150" y="4025900"/>
            <a:ext cx="464820" cy="3568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合同签署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142580" y="3375637"/>
            <a:ext cx="617068" cy="35656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70C0"/>
                </a:solidFill>
              </a:rPr>
              <a:t>SLF</a:t>
            </a:r>
            <a:r>
              <a:rPr lang="zh-CN" altLang="en-US" sz="1050" dirty="0">
                <a:solidFill>
                  <a:srgbClr val="0070C0"/>
                </a:solidFill>
              </a:rPr>
              <a:t>操作查询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105150" y="4452620"/>
            <a:ext cx="1166495" cy="22669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chemeClr val="tx1"/>
                </a:solidFill>
              </a:rPr>
              <a:t>合格质押券查询</a:t>
            </a:r>
            <a:endParaRPr lang="zh-CN" sz="105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091180" y="3326765"/>
            <a:ext cx="8070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SLF</a:t>
            </a:r>
            <a:r>
              <a:rPr lang="zh-CN" altLang="en-US" sz="1100" dirty="0">
                <a:solidFill>
                  <a:schemeClr val="bg1"/>
                </a:solidFill>
              </a:rPr>
              <a:t>操作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044190" y="1675130"/>
            <a:ext cx="2600325" cy="15963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3131820" y="1945005"/>
            <a:ext cx="1047750" cy="39814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FF0000"/>
                </a:solidFill>
              </a:rPr>
              <a:t>IBO/CR/OR</a:t>
            </a:r>
            <a:r>
              <a:rPr lang="zh-CN" altLang="en-US" sz="1050" dirty="0">
                <a:solidFill>
                  <a:srgbClr val="FF0000"/>
                </a:solidFill>
              </a:rPr>
              <a:t>实时</a:t>
            </a:r>
            <a:r>
              <a:rPr lang="en-US" altLang="zh-CN" sz="1050" dirty="0">
                <a:solidFill>
                  <a:srgbClr val="FF0000"/>
                </a:solidFill>
              </a:rPr>
              <a:t>/</a:t>
            </a:r>
            <a:r>
              <a:rPr lang="zh-CN" altLang="en-US" sz="1050" dirty="0">
                <a:solidFill>
                  <a:srgbClr val="FF0000"/>
                </a:solidFill>
              </a:rPr>
              <a:t>历史行情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081020" y="1685925"/>
            <a:ext cx="109982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数据查询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31820" y="2390140"/>
            <a:ext cx="1047750" cy="25400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FF0000"/>
                </a:solidFill>
              </a:rPr>
              <a:t>基准指标查询</a:t>
            </a:r>
            <a:endParaRPr lang="zh-CN" sz="1050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18305" y="1723390"/>
            <a:ext cx="569595" cy="35560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超限监控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8305" y="2126615"/>
            <a:ext cx="570230" cy="5175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成交明细查询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013960" y="2473325"/>
            <a:ext cx="471805" cy="7531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机构融出入查询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53180" y="2694305"/>
            <a:ext cx="563880" cy="53213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超限交易查询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91990" y="2692400"/>
            <a:ext cx="474980" cy="5346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机构信息查询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133725" y="2687955"/>
            <a:ext cx="675005" cy="54419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监控机构类型查询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3305" y="1724025"/>
            <a:ext cx="638175" cy="7213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超限交易范围查询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732780" y="1529080"/>
            <a:ext cx="1181735" cy="32162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3" name="矩形 92"/>
          <p:cNvSpPr/>
          <p:nvPr/>
        </p:nvSpPr>
        <p:spPr>
          <a:xfrm>
            <a:off x="5795645" y="1816100"/>
            <a:ext cx="476250" cy="46418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用户管理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792470" y="4342130"/>
            <a:ext cx="966470" cy="3073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分支行设置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364605" y="1818640"/>
            <a:ext cx="452120" cy="46418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0070C0"/>
                </a:solidFill>
              </a:rPr>
              <a:t>额度设置</a:t>
            </a:r>
            <a:endParaRPr lang="zh-CN" sz="1050" dirty="0">
              <a:solidFill>
                <a:srgbClr val="0070C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795010" y="2319020"/>
            <a:ext cx="1012190" cy="46418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FF0000"/>
                </a:solidFill>
              </a:rPr>
              <a:t>质押</a:t>
            </a:r>
            <a:r>
              <a:rPr lang="en-US" altLang="zh-CN" sz="1050" dirty="0">
                <a:solidFill>
                  <a:srgbClr val="FF0000"/>
                </a:solidFill>
              </a:rPr>
              <a:t>/</a:t>
            </a:r>
            <a:r>
              <a:rPr lang="zh-CN" altLang="en-US" sz="1050" dirty="0">
                <a:solidFill>
                  <a:srgbClr val="FF0000"/>
                </a:solidFill>
              </a:rPr>
              <a:t>贷款</a:t>
            </a:r>
            <a:r>
              <a:rPr lang="zh-CN" sz="1050" dirty="0">
                <a:solidFill>
                  <a:srgbClr val="FF0000"/>
                </a:solidFill>
              </a:rPr>
              <a:t>合同信息维护</a:t>
            </a:r>
            <a:endParaRPr lang="zh-CN" sz="1050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808345" y="3512185"/>
            <a:ext cx="998220" cy="3352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用户信息维护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329045" y="2847340"/>
            <a:ext cx="487045" cy="62293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FF0000"/>
                </a:solidFill>
              </a:rPr>
              <a:t>资金托管信息维护</a:t>
            </a:r>
            <a:endParaRPr lang="zh-CN" sz="1050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35320" y="1529715"/>
            <a:ext cx="8070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100" dirty="0">
                <a:solidFill>
                  <a:schemeClr val="bg1"/>
                </a:solidFill>
              </a:rPr>
              <a:t>维护设置</a:t>
            </a:r>
            <a:endParaRPr lang="zh-CN" sz="11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92470" y="3917315"/>
            <a:ext cx="1039495" cy="35433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辖内机构设置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654175" y="2002155"/>
            <a:ext cx="713740" cy="4876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FF0000"/>
                </a:solidFill>
              </a:rPr>
              <a:t>IBO/CR/OR</a:t>
            </a:r>
            <a:r>
              <a:rPr lang="zh-CN" altLang="en-US" sz="1050" dirty="0">
                <a:solidFill>
                  <a:srgbClr val="FF0000"/>
                </a:solidFill>
              </a:rPr>
              <a:t>实时行情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644015" y="2644140"/>
            <a:ext cx="688340" cy="38735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FF0000"/>
                </a:solidFill>
              </a:rPr>
              <a:t>基准指标查询</a:t>
            </a:r>
            <a:endParaRPr lang="zh-CN" sz="1050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807075" y="2858135"/>
            <a:ext cx="464820" cy="61277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0070C0"/>
                </a:solidFill>
              </a:rPr>
              <a:t>附加折扣率维护</a:t>
            </a:r>
            <a:endParaRPr lang="zh-CN" sz="1050" dirty="0">
              <a:solidFill>
                <a:srgbClr val="0070C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209155" y="1183640"/>
            <a:ext cx="4235450" cy="3594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7290435" y="3328035"/>
            <a:ext cx="1489710" cy="14185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7362190" y="3525520"/>
            <a:ext cx="1011555" cy="20256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问询数据查询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826500" y="3333115"/>
            <a:ext cx="808990" cy="14211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863965" y="3333750"/>
            <a:ext cx="7912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自律机制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8869680" y="3641090"/>
            <a:ext cx="720090" cy="2070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自律约定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8873490" y="4183380"/>
            <a:ext cx="716915" cy="2070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挂牌利率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8869680" y="3916680"/>
            <a:ext cx="720090" cy="2070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工作进展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8874125" y="4457700"/>
            <a:ext cx="716280" cy="2070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0070C0"/>
                </a:solidFill>
              </a:rPr>
              <a:t>执行利率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252970" y="1299845"/>
            <a:ext cx="13582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交易中心场务界面</a:t>
            </a:r>
            <a:endParaRPr lang="zh-CN" altLang="en-US" sz="1100" dirty="0"/>
          </a:p>
        </p:txBody>
      </p:sp>
      <p:sp>
        <p:nvSpPr>
          <p:cNvPr id="173" name="矩形 172"/>
          <p:cNvSpPr/>
          <p:nvPr/>
        </p:nvSpPr>
        <p:spPr>
          <a:xfrm>
            <a:off x="7381875" y="4008755"/>
            <a:ext cx="1010285" cy="1739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SLF</a:t>
            </a:r>
            <a:r>
              <a:rPr lang="zh-CN" altLang="en-US" sz="1050" dirty="0">
                <a:solidFill>
                  <a:srgbClr val="0070C0"/>
                </a:solidFill>
              </a:rPr>
              <a:t>数据查询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371715" y="3775075"/>
            <a:ext cx="1011555" cy="18923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70C0"/>
                </a:solidFill>
              </a:rPr>
              <a:t>SLF</a:t>
            </a:r>
            <a:r>
              <a:rPr lang="zh-CN" altLang="en-US" sz="1050" dirty="0">
                <a:solidFill>
                  <a:srgbClr val="0070C0"/>
                </a:solidFill>
              </a:rPr>
              <a:t>操作查询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8444230" y="3375660"/>
            <a:ext cx="262255" cy="12541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chemeClr val="tx1"/>
                </a:solidFill>
              </a:rPr>
              <a:t>合格质押券查询</a:t>
            </a:r>
            <a:endParaRPr lang="zh-CN" sz="1050" dirty="0">
              <a:solidFill>
                <a:schemeClr val="tx1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7338695" y="3307080"/>
            <a:ext cx="8070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SLF</a:t>
            </a:r>
            <a:r>
              <a:rPr lang="zh-CN" altLang="en-US" sz="1100" dirty="0">
                <a:solidFill>
                  <a:schemeClr val="bg1"/>
                </a:solidFill>
              </a:rPr>
              <a:t>操作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277735" y="1674495"/>
            <a:ext cx="2120265" cy="15963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84" name="矩形 183"/>
          <p:cNvSpPr/>
          <p:nvPr/>
        </p:nvSpPr>
        <p:spPr>
          <a:xfrm>
            <a:off x="7365365" y="1944370"/>
            <a:ext cx="1062990" cy="39814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FF0000"/>
                </a:solidFill>
              </a:rPr>
              <a:t>IBO/CR/OR</a:t>
            </a:r>
            <a:r>
              <a:rPr lang="zh-CN" altLang="en-US" sz="1050" dirty="0">
                <a:solidFill>
                  <a:srgbClr val="FF0000"/>
                </a:solidFill>
              </a:rPr>
              <a:t>实时</a:t>
            </a:r>
            <a:r>
              <a:rPr lang="en-US" altLang="zh-CN" sz="1050" dirty="0">
                <a:solidFill>
                  <a:srgbClr val="FF0000"/>
                </a:solidFill>
              </a:rPr>
              <a:t>/</a:t>
            </a:r>
            <a:r>
              <a:rPr lang="zh-CN" altLang="en-US" sz="1050" dirty="0">
                <a:solidFill>
                  <a:srgbClr val="FF0000"/>
                </a:solidFill>
              </a:rPr>
              <a:t>历史行情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314565" y="1685290"/>
            <a:ext cx="11156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数据查询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365365" y="2389505"/>
            <a:ext cx="1062355" cy="25400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FF0000"/>
                </a:solidFill>
              </a:rPr>
              <a:t>基准指标查询</a:t>
            </a:r>
            <a:endParaRPr lang="zh-CN" sz="1050" dirty="0">
              <a:solidFill>
                <a:srgbClr val="FF0000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8477885" y="1713865"/>
            <a:ext cx="489585" cy="3721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超限监控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7367905" y="2696845"/>
            <a:ext cx="514350" cy="5175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成交明细查询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9020175" y="1720215"/>
            <a:ext cx="308610" cy="149415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机构融出入查询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7922895" y="2691765"/>
            <a:ext cx="499110" cy="53213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超限交易查询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8477885" y="2120265"/>
            <a:ext cx="481330" cy="5346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机构信息查询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9690100" y="2186305"/>
            <a:ext cx="1592580" cy="25634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04" name="矩形 203"/>
          <p:cNvSpPr/>
          <p:nvPr/>
        </p:nvSpPr>
        <p:spPr>
          <a:xfrm>
            <a:off x="9738360" y="2456815"/>
            <a:ext cx="476250" cy="42227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用户管理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9752330" y="3416300"/>
            <a:ext cx="469900" cy="59245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分支行设置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98810" y="3470910"/>
            <a:ext cx="447040" cy="123380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FF0000"/>
                </a:solidFill>
              </a:rPr>
              <a:t>基础抵押率设置</a:t>
            </a:r>
            <a:endParaRPr lang="zh-CN" sz="1050" dirty="0">
              <a:solidFill>
                <a:srgbClr val="FF0000"/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0257155" y="4060825"/>
            <a:ext cx="487045" cy="6438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FF0000"/>
                </a:solidFill>
              </a:rPr>
              <a:t>监控机构类型设置</a:t>
            </a:r>
            <a:endParaRPr lang="zh-CN" sz="1050" dirty="0">
              <a:solidFill>
                <a:srgbClr val="FF0000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0282555" y="3416300"/>
            <a:ext cx="449580" cy="5930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辖内机构设置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9745345" y="4060190"/>
            <a:ext cx="464820" cy="6445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FF0000"/>
                </a:solidFill>
              </a:rPr>
              <a:t>超限交易范围设置</a:t>
            </a:r>
            <a:endParaRPr lang="zh-CN" sz="1050" dirty="0">
              <a:solidFill>
                <a:srgbClr val="FF0000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7379335" y="4240530"/>
            <a:ext cx="1012825" cy="1689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DVP</a:t>
            </a:r>
            <a:r>
              <a:rPr lang="zh-CN" altLang="en-US" sz="1050" dirty="0">
                <a:solidFill>
                  <a:srgbClr val="0070C0"/>
                </a:solidFill>
              </a:rPr>
              <a:t>失败查询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7374255" y="4460875"/>
            <a:ext cx="1012825" cy="16891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SLF</a:t>
            </a:r>
            <a:r>
              <a:rPr lang="zh-CN" altLang="en-US" sz="1050" dirty="0">
                <a:solidFill>
                  <a:srgbClr val="0070C0"/>
                </a:solidFill>
              </a:rPr>
              <a:t>额度查询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8477885" y="2698750"/>
            <a:ext cx="481330" cy="5346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市场用户查询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9745345" y="2914015"/>
            <a:ext cx="458470" cy="46418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0070C0"/>
                </a:solidFill>
              </a:rPr>
              <a:t>基础利率设置</a:t>
            </a:r>
            <a:endParaRPr lang="zh-CN" sz="1050" dirty="0">
              <a:solidFill>
                <a:srgbClr val="0070C0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9435465" y="1249680"/>
            <a:ext cx="1847215" cy="869950"/>
          </a:xfrm>
          <a:prstGeom prst="rect">
            <a:avLst/>
          </a:prstGeom>
          <a:solidFill>
            <a:srgbClr val="E3A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10793095" y="2922270"/>
            <a:ext cx="452120" cy="49403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FF0000"/>
                </a:solidFill>
              </a:rPr>
              <a:t>SLF</a:t>
            </a:r>
            <a:r>
              <a:rPr lang="zh-CN" altLang="en-US" sz="1050" dirty="0">
                <a:solidFill>
                  <a:srgbClr val="FF0000"/>
                </a:solidFill>
              </a:rPr>
              <a:t>服务时间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9906635" y="1354455"/>
            <a:ext cx="1181100" cy="3073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合格质押券应急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0789285" y="2456815"/>
            <a:ext cx="452120" cy="4216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0070C0"/>
                </a:solidFill>
              </a:rPr>
              <a:t>额度设置</a:t>
            </a:r>
            <a:endParaRPr lang="zh-CN" sz="1050" dirty="0">
              <a:solidFill>
                <a:srgbClr val="0070C0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10278110" y="2930525"/>
            <a:ext cx="463550" cy="42100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0070C0"/>
                </a:solidFill>
              </a:rPr>
              <a:t>直连机构</a:t>
            </a:r>
            <a:endParaRPr lang="zh-CN" sz="1050" dirty="0">
              <a:solidFill>
                <a:srgbClr val="0070C0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0266045" y="2461895"/>
            <a:ext cx="476250" cy="42227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</a:rPr>
              <a:t>债券设置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9692640" y="2186305"/>
            <a:ext cx="8070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100" dirty="0">
                <a:solidFill>
                  <a:schemeClr val="bg1"/>
                </a:solidFill>
              </a:rPr>
              <a:t>维护设置</a:t>
            </a:r>
            <a:endParaRPr lang="zh-CN" sz="1100" dirty="0">
              <a:solidFill>
                <a:schemeClr val="bg1"/>
              </a:solidFill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9435465" y="1249680"/>
            <a:ext cx="47117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100" dirty="0">
                <a:solidFill>
                  <a:schemeClr val="bg1"/>
                </a:solidFill>
              </a:rPr>
              <a:t>应急</a:t>
            </a:r>
            <a:endParaRPr lang="zh-CN" sz="1100" dirty="0">
              <a:solidFill>
                <a:schemeClr val="bg1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9491345" y="1747520"/>
            <a:ext cx="730885" cy="3073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sz="1050" dirty="0">
                <a:solidFill>
                  <a:srgbClr val="0070C0"/>
                </a:solidFill>
                <a:sym typeface="+mn-ea"/>
              </a:rPr>
              <a:t>SLF应急操作</a:t>
            </a:r>
            <a:endParaRPr lang="en-US" altLang="zh-CN" sz="105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10372090" y="1746250"/>
            <a:ext cx="775970" cy="3073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>
                <a:solidFill>
                  <a:srgbClr val="0070C0"/>
                </a:solidFill>
              </a:rPr>
              <a:t>DVP数据传输应急</a:t>
            </a:r>
            <a:endParaRPr lang="zh-CN" sz="1050" dirty="0">
              <a:solidFill>
                <a:srgbClr val="0070C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4636770" y="5251450"/>
            <a:ext cx="1534160" cy="124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12" name="矩形 211"/>
          <p:cNvSpPr/>
          <p:nvPr/>
        </p:nvSpPr>
        <p:spPr>
          <a:xfrm>
            <a:off x="4693750" y="5493768"/>
            <a:ext cx="834417" cy="234124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分支行</a:t>
            </a:r>
            <a:endParaRPr lang="zh-CN" altLang="en-US" sz="1050" dirty="0"/>
          </a:p>
        </p:txBody>
      </p:sp>
      <p:sp>
        <p:nvSpPr>
          <p:cNvPr id="262" name="矩形 261"/>
          <p:cNvSpPr/>
          <p:nvPr/>
        </p:nvSpPr>
        <p:spPr>
          <a:xfrm>
            <a:off x="4693750" y="6145913"/>
            <a:ext cx="834417" cy="234124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辖内机构</a:t>
            </a:r>
            <a:endParaRPr lang="zh-CN" altLang="en-US" sz="1050" dirty="0"/>
          </a:p>
        </p:txBody>
      </p:sp>
      <p:sp>
        <p:nvSpPr>
          <p:cNvPr id="266" name="矩形 265"/>
          <p:cNvSpPr/>
          <p:nvPr/>
        </p:nvSpPr>
        <p:spPr>
          <a:xfrm>
            <a:off x="5580380" y="5494655"/>
            <a:ext cx="253365" cy="8864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地域</a:t>
            </a:r>
            <a:r>
              <a:rPr lang="en-US" altLang="zh-CN" sz="1050" dirty="0"/>
              <a:t>-</a:t>
            </a:r>
            <a:r>
              <a:rPr lang="zh-CN" altLang="en-US" sz="1050" dirty="0"/>
              <a:t>省市</a:t>
            </a:r>
            <a:endParaRPr lang="zh-CN" altLang="en-US" sz="1050" dirty="0"/>
          </a:p>
        </p:txBody>
      </p:sp>
      <p:sp>
        <p:nvSpPr>
          <p:cNvPr id="260" name="矩形 259"/>
          <p:cNvSpPr/>
          <p:nvPr/>
        </p:nvSpPr>
        <p:spPr>
          <a:xfrm>
            <a:off x="4693920" y="5780405"/>
            <a:ext cx="834390" cy="30543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分支行管辖区域</a:t>
            </a:r>
            <a:endParaRPr lang="zh-CN" altLang="en-US" sz="105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4579620" y="5232400"/>
            <a:ext cx="920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分支行信息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6202045" y="5251450"/>
            <a:ext cx="896620" cy="124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13" name="矩形 212"/>
          <p:cNvSpPr/>
          <p:nvPr/>
        </p:nvSpPr>
        <p:spPr>
          <a:xfrm>
            <a:off x="6527800" y="5508625"/>
            <a:ext cx="245110" cy="95186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机构用户权限</a:t>
            </a:r>
            <a:endParaRPr lang="zh-CN" altLang="en-US" sz="1050" dirty="0"/>
          </a:p>
        </p:txBody>
      </p:sp>
      <p:sp>
        <p:nvSpPr>
          <p:cNvPr id="207" name="矩形 206"/>
          <p:cNvSpPr/>
          <p:nvPr/>
        </p:nvSpPr>
        <p:spPr>
          <a:xfrm>
            <a:off x="6257925" y="5497830"/>
            <a:ext cx="234950" cy="96329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用户基础信息</a:t>
            </a:r>
            <a:endParaRPr lang="zh-CN" altLang="en-US" sz="1050" dirty="0"/>
          </a:p>
        </p:txBody>
      </p:sp>
      <p:sp>
        <p:nvSpPr>
          <p:cNvPr id="216" name="矩形 215"/>
          <p:cNvSpPr/>
          <p:nvPr/>
        </p:nvSpPr>
        <p:spPr>
          <a:xfrm>
            <a:off x="6816090" y="5354320"/>
            <a:ext cx="224155" cy="110680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分支行用户权限</a:t>
            </a:r>
            <a:endParaRPr lang="zh-CN" altLang="en-US" sz="1050" dirty="0"/>
          </a:p>
        </p:txBody>
      </p:sp>
      <p:sp>
        <p:nvSpPr>
          <p:cNvPr id="208" name="矩形 207"/>
          <p:cNvSpPr/>
          <p:nvPr/>
        </p:nvSpPr>
        <p:spPr>
          <a:xfrm>
            <a:off x="9522460" y="5958205"/>
            <a:ext cx="502285" cy="50292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超限监测</a:t>
            </a:r>
            <a:endParaRPr lang="zh-CN" altLang="en-US" sz="105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171565" y="5222875"/>
            <a:ext cx="920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用户信息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7134860" y="5123815"/>
            <a:ext cx="1763395" cy="1372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77" name="文本框 276"/>
          <p:cNvSpPr txBox="1"/>
          <p:nvPr/>
        </p:nvSpPr>
        <p:spPr>
          <a:xfrm>
            <a:off x="7066915" y="5118100"/>
            <a:ext cx="880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合同信息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7161530" y="5843270"/>
            <a:ext cx="1039495" cy="1955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质押合同信息</a:t>
            </a:r>
            <a:endParaRPr lang="zh-CN" altLang="en-US" sz="1050" dirty="0"/>
          </a:p>
        </p:txBody>
      </p:sp>
      <p:sp>
        <p:nvSpPr>
          <p:cNvPr id="227" name="矩形 226"/>
          <p:cNvSpPr/>
          <p:nvPr/>
        </p:nvSpPr>
        <p:spPr>
          <a:xfrm>
            <a:off x="8240395" y="5634355"/>
            <a:ext cx="590550" cy="76962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50" dirty="0"/>
              <a:t>总分行资金托管信息</a:t>
            </a:r>
            <a:endParaRPr lang="en-US" altLang="zh-CN" sz="1050" dirty="0"/>
          </a:p>
        </p:txBody>
      </p:sp>
      <p:sp>
        <p:nvSpPr>
          <p:cNvPr id="232" name="矩形 231"/>
          <p:cNvSpPr/>
          <p:nvPr/>
        </p:nvSpPr>
        <p:spPr>
          <a:xfrm>
            <a:off x="9569450" y="5296535"/>
            <a:ext cx="454660" cy="6324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成交明细查询</a:t>
            </a:r>
            <a:endParaRPr lang="zh-CN" altLang="en-US" sz="1050" dirty="0"/>
          </a:p>
        </p:txBody>
      </p:sp>
      <p:sp>
        <p:nvSpPr>
          <p:cNvPr id="233" name="矩形 232"/>
          <p:cNvSpPr/>
          <p:nvPr/>
        </p:nvSpPr>
        <p:spPr>
          <a:xfrm>
            <a:off x="8999855" y="5728970"/>
            <a:ext cx="450215" cy="72580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机构融出入查询</a:t>
            </a:r>
            <a:endParaRPr lang="zh-CN" altLang="en-US" sz="1050" dirty="0"/>
          </a:p>
        </p:txBody>
      </p:sp>
      <p:sp>
        <p:nvSpPr>
          <p:cNvPr id="267" name="矩形 266"/>
          <p:cNvSpPr/>
          <p:nvPr/>
        </p:nvSpPr>
        <p:spPr>
          <a:xfrm>
            <a:off x="8999855" y="5296535"/>
            <a:ext cx="522605" cy="3733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超限查询</a:t>
            </a:r>
            <a:endParaRPr lang="zh-CN" altLang="en-US" sz="1050" dirty="0"/>
          </a:p>
        </p:txBody>
      </p:sp>
      <p:sp>
        <p:nvSpPr>
          <p:cNvPr id="270" name="矩形 269"/>
          <p:cNvSpPr/>
          <p:nvPr/>
        </p:nvSpPr>
        <p:spPr>
          <a:xfrm>
            <a:off x="7161530" y="5617210"/>
            <a:ext cx="1039495" cy="1866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贷款合同信息</a:t>
            </a:r>
            <a:endParaRPr lang="zh-CN" altLang="en-US" sz="1050" dirty="0"/>
          </a:p>
        </p:txBody>
      </p:sp>
      <p:sp>
        <p:nvSpPr>
          <p:cNvPr id="214" name="矩形 213"/>
          <p:cNvSpPr/>
          <p:nvPr/>
        </p:nvSpPr>
        <p:spPr>
          <a:xfrm>
            <a:off x="5876290" y="5363210"/>
            <a:ext cx="246380" cy="10261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机构基础信息</a:t>
            </a:r>
            <a:endParaRPr lang="zh-CN" altLang="en-US" sz="1050" dirty="0"/>
          </a:p>
        </p:txBody>
      </p:sp>
      <p:sp>
        <p:nvSpPr>
          <p:cNvPr id="215" name="矩形 214"/>
          <p:cNvSpPr/>
          <p:nvPr/>
        </p:nvSpPr>
        <p:spPr>
          <a:xfrm>
            <a:off x="7161530" y="5382260"/>
            <a:ext cx="1650365" cy="1866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托管账号</a:t>
            </a:r>
            <a:r>
              <a:rPr lang="en-US" altLang="zh-CN" sz="1050" dirty="0"/>
              <a:t>-</a:t>
            </a:r>
            <a:r>
              <a:rPr lang="zh-CN" altLang="en-US" sz="1050" dirty="0"/>
              <a:t>资金账号关联</a:t>
            </a:r>
            <a:endParaRPr lang="zh-CN" altLang="en-US" sz="1050" dirty="0"/>
          </a:p>
        </p:txBody>
      </p:sp>
      <p:sp>
        <p:nvSpPr>
          <p:cNvPr id="261" name="矩形 260"/>
          <p:cNvSpPr/>
          <p:nvPr/>
        </p:nvSpPr>
        <p:spPr>
          <a:xfrm>
            <a:off x="7161530" y="6078220"/>
            <a:ext cx="1040130" cy="33464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机构</a:t>
            </a:r>
            <a:r>
              <a:rPr lang="en-US" altLang="zh-CN" sz="1050" dirty="0"/>
              <a:t>/</a:t>
            </a:r>
            <a:r>
              <a:rPr lang="zh-CN" altLang="en-US" sz="1050" dirty="0"/>
              <a:t>交易账户联系方式</a:t>
            </a:r>
            <a:endParaRPr lang="zh-CN" altLang="en-US" sz="1050" dirty="0"/>
          </a:p>
        </p:txBody>
      </p:sp>
      <p:sp>
        <p:nvSpPr>
          <p:cNvPr id="264" name="矩形 263"/>
          <p:cNvSpPr/>
          <p:nvPr/>
        </p:nvSpPr>
        <p:spPr>
          <a:xfrm>
            <a:off x="7776845" y="5167630"/>
            <a:ext cx="1080135" cy="1663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资金账号</a:t>
            </a:r>
            <a:endParaRPr lang="zh-CN" altLang="en-US" sz="1050" dirty="0"/>
          </a:p>
        </p:txBody>
      </p:sp>
      <p:sp>
        <p:nvSpPr>
          <p:cNvPr id="278" name="文本框 277"/>
          <p:cNvSpPr txBox="1"/>
          <p:nvPr/>
        </p:nvSpPr>
        <p:spPr>
          <a:xfrm>
            <a:off x="8903335" y="5061585"/>
            <a:ext cx="880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成交数据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10137775" y="5089525"/>
            <a:ext cx="1196340" cy="1406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28" name="矩形 227"/>
          <p:cNvSpPr/>
          <p:nvPr/>
        </p:nvSpPr>
        <p:spPr>
          <a:xfrm>
            <a:off x="10200005" y="5315585"/>
            <a:ext cx="220980" cy="10972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SLF</a:t>
            </a:r>
            <a:r>
              <a:rPr lang="zh-CN" altLang="en-US" sz="1050" dirty="0"/>
              <a:t>时段</a:t>
            </a:r>
            <a:endParaRPr lang="zh-CN" altLang="en-US" sz="1050" dirty="0"/>
          </a:p>
        </p:txBody>
      </p:sp>
      <p:sp>
        <p:nvSpPr>
          <p:cNvPr id="268" name="矩形 267"/>
          <p:cNvSpPr/>
          <p:nvPr/>
        </p:nvSpPr>
        <p:spPr>
          <a:xfrm>
            <a:off x="11022330" y="5306695"/>
            <a:ext cx="235585" cy="11061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超限范围查询</a:t>
            </a:r>
            <a:endParaRPr lang="zh-CN" altLang="en-US" sz="1050" dirty="0"/>
          </a:p>
        </p:txBody>
      </p:sp>
      <p:sp>
        <p:nvSpPr>
          <p:cNvPr id="269" name="矩形 268"/>
          <p:cNvSpPr/>
          <p:nvPr/>
        </p:nvSpPr>
        <p:spPr>
          <a:xfrm>
            <a:off x="10463530" y="5307330"/>
            <a:ext cx="240665" cy="110490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合格质押券</a:t>
            </a:r>
            <a:endParaRPr lang="zh-CN" altLang="en-US" sz="1050" dirty="0"/>
          </a:p>
        </p:txBody>
      </p:sp>
      <p:sp>
        <p:nvSpPr>
          <p:cNvPr id="263" name="矩形 262"/>
          <p:cNvSpPr/>
          <p:nvPr/>
        </p:nvSpPr>
        <p:spPr>
          <a:xfrm>
            <a:off x="10761345" y="5306695"/>
            <a:ext cx="203835" cy="11061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节假日</a:t>
            </a:r>
            <a:endParaRPr lang="zh-CN" altLang="en-US" sz="105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10084435" y="5070475"/>
            <a:ext cx="880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其他数据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5897880" y="4852670"/>
            <a:ext cx="127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6075680" y="4852670"/>
            <a:ext cx="635" cy="20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7838440" y="4846955"/>
            <a:ext cx="127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016240" y="4846955"/>
            <a:ext cx="635" cy="20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032625" y="3431540"/>
            <a:ext cx="1670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7040880" y="3209290"/>
            <a:ext cx="16192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29865" y="3469640"/>
            <a:ext cx="1670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738120" y="3247390"/>
            <a:ext cx="16192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1489075" y="4852670"/>
            <a:ext cx="127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66875" y="4852670"/>
            <a:ext cx="635" cy="20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331845" y="4846955"/>
            <a:ext cx="127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09645" y="4846955"/>
            <a:ext cx="635" cy="20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2537460" y="4852670"/>
            <a:ext cx="1983740" cy="721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597785" y="4779010"/>
            <a:ext cx="1898015" cy="680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250" y="237937"/>
            <a:ext cx="10969200" cy="705600"/>
          </a:xfrm>
        </p:spPr>
        <p:txBody>
          <a:bodyPr/>
          <a:lstStyle/>
          <a:p>
            <a:r>
              <a:rPr lang="zh-CN" dirty="0">
                <a:sym typeface="+mn-ea"/>
              </a:rPr>
              <a:t>货币及债务工具发行系统业务整合方案</a:t>
            </a:r>
            <a:endParaRPr lang="zh-CN" dirty="0"/>
          </a:p>
        </p:txBody>
      </p:sp>
      <p:sp>
        <p:nvSpPr>
          <p:cNvPr id="20" name="矩形 19"/>
          <p:cNvSpPr/>
          <p:nvPr/>
        </p:nvSpPr>
        <p:spPr>
          <a:xfrm>
            <a:off x="4495800" y="1106805"/>
            <a:ext cx="5968365" cy="3740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05774" y="5982018"/>
            <a:ext cx="2909888" cy="206381"/>
          </a:xfrm>
        </p:spPr>
        <p:txBody>
          <a:bodyPr>
            <a:normAutofit fontScale="92500" lnSpcReduction="20000"/>
          </a:bodyPr>
          <a:lstStyle/>
          <a:p>
            <a:fld id="{F1FD9704-B218-400C-B467-AD3BB61A99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4710" y="1120775"/>
            <a:ext cx="2611120" cy="3726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5830" y="1394460"/>
            <a:ext cx="2435225" cy="3375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21" name="矩形 20"/>
          <p:cNvSpPr/>
          <p:nvPr/>
        </p:nvSpPr>
        <p:spPr>
          <a:xfrm>
            <a:off x="1022350" y="3049270"/>
            <a:ext cx="2245360" cy="1654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604068" y="1086547"/>
            <a:ext cx="165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新本币场务端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009650" y="1466215"/>
            <a:ext cx="2258695" cy="1504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24890" y="1842135"/>
            <a:ext cx="2186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新本币实现的货债维护功能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7275" y="2151380"/>
            <a:ext cx="677545" cy="7327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用户权限设置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00760" y="3039745"/>
            <a:ext cx="233997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100" dirty="0">
                <a:solidFill>
                  <a:schemeClr val="bg1"/>
                </a:solidFill>
              </a:rPr>
              <a:t>货债项目组实现货债核心业务流程</a:t>
            </a:r>
            <a:endParaRPr lang="zh-CN" sz="1100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156335" y="3319145"/>
            <a:ext cx="578485" cy="58991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发行公告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5006975" y="4978400"/>
            <a:ext cx="5339715" cy="1515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4986238" y="4963206"/>
            <a:ext cx="1687689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共享中心提供接口清单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1839595" y="3324225"/>
            <a:ext cx="1318895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投资人申购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39595" y="4225925"/>
            <a:ext cx="1318895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200" dirty="0">
                <a:solidFill>
                  <a:srgbClr val="0070C0"/>
                </a:solidFill>
              </a:rPr>
              <a:t>发行人发行</a:t>
            </a:r>
            <a:endParaRPr lang="zh-CN" sz="1200" dirty="0">
              <a:solidFill>
                <a:srgbClr val="0070C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39595" y="3779520"/>
            <a:ext cx="132588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簿记管理人业务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636770" y="1394460"/>
            <a:ext cx="5665470" cy="3383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182" name="矩形 181"/>
          <p:cNvSpPr/>
          <p:nvPr/>
        </p:nvSpPr>
        <p:spPr>
          <a:xfrm>
            <a:off x="4775835" y="1465580"/>
            <a:ext cx="5423535" cy="15049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84" name="矩形 183"/>
          <p:cNvSpPr/>
          <p:nvPr/>
        </p:nvSpPr>
        <p:spPr>
          <a:xfrm>
            <a:off x="4910455" y="2329180"/>
            <a:ext cx="582295" cy="57785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200" dirty="0">
                <a:solidFill>
                  <a:srgbClr val="FF0000"/>
                </a:solidFill>
              </a:rPr>
              <a:t>场务用户管理</a:t>
            </a:r>
            <a:endParaRPr lang="zh-CN" sz="1200" dirty="0">
              <a:solidFill>
                <a:srgbClr val="FF000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066915" y="1465580"/>
            <a:ext cx="231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新本币场务实现功能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551170" y="2329180"/>
            <a:ext cx="542925" cy="59055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债务工具维护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5147945" y="5178425"/>
            <a:ext cx="2653665" cy="124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212" name="矩形 211"/>
          <p:cNvSpPr/>
          <p:nvPr/>
        </p:nvSpPr>
        <p:spPr>
          <a:xfrm>
            <a:off x="5189855" y="5420360"/>
            <a:ext cx="349885" cy="9105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机构信息</a:t>
            </a:r>
            <a:endParaRPr lang="zh-CN" altLang="en-US" sz="12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5090795" y="5159375"/>
            <a:ext cx="948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机构用户信息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09820" y="1553845"/>
            <a:ext cx="2102485" cy="2679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ffectLst/>
              </a:rPr>
              <a:t>登录认证</a:t>
            </a:r>
            <a:r>
              <a:rPr lang="en-US" altLang="zh-CN" sz="1400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effectLst/>
              </a:rPr>
              <a:t>场务用户）</a:t>
            </a:r>
            <a:endParaRPr lang="zh-CN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5363" y="1106867"/>
            <a:ext cx="16530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新本币客户端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1155700" y="4009390"/>
            <a:ext cx="567690" cy="62103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短信通知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74190" y="2155825"/>
            <a:ext cx="829945" cy="72326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投资人分组设置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56840" y="2160905"/>
            <a:ext cx="537210" cy="72326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账户管理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75835" y="3039745"/>
            <a:ext cx="5423535" cy="1654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754245" y="3030220"/>
            <a:ext cx="233997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100" dirty="0">
                <a:solidFill>
                  <a:schemeClr val="bg1"/>
                </a:solidFill>
              </a:rPr>
              <a:t>货债项目组实现一下相关功能</a:t>
            </a:r>
            <a:endParaRPr lang="zh-CN" sz="11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09820" y="3309620"/>
            <a:ext cx="589280" cy="59880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发行公告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93080" y="3314700"/>
            <a:ext cx="117983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货债业务查询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93080" y="4216400"/>
            <a:ext cx="117983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200" dirty="0">
                <a:solidFill>
                  <a:srgbClr val="0070C0"/>
                </a:solidFill>
              </a:rPr>
              <a:t>发行额度维护</a:t>
            </a:r>
            <a:endParaRPr lang="zh-CN" sz="1200" dirty="0">
              <a:solidFill>
                <a:srgbClr val="0070C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93080" y="3769995"/>
            <a:ext cx="117983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缴款确认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10455" y="4037965"/>
            <a:ext cx="581660" cy="56070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短信通知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9598025" y="3314700"/>
            <a:ext cx="393700" cy="1321435"/>
          </a:xfrm>
          <a:prstGeom prst="rect">
            <a:avLst/>
          </a:prstGeom>
          <a:solidFill>
            <a:srgbClr val="E3A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应急操作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52920" y="3314700"/>
            <a:ext cx="1134110" cy="4089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发行结果审核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52920" y="3779520"/>
            <a:ext cx="1133475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业务参数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52920" y="4226560"/>
            <a:ext cx="1134110" cy="40386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调度任务管理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079105" y="3309620"/>
            <a:ext cx="1318895" cy="4089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文件传输管理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079105" y="3779520"/>
            <a:ext cx="1318895" cy="4089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发行设置确认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79105" y="4226560"/>
            <a:ext cx="1318895" cy="40894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</a:rPr>
              <a:t>产品查询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00490" y="1772285"/>
            <a:ext cx="1140460" cy="1148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53465" y="1553845"/>
            <a:ext cx="2148840" cy="26797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ffectLst/>
              </a:rPr>
              <a:t>登录认证</a:t>
            </a:r>
            <a:r>
              <a:rPr lang="en-US" altLang="zh-CN" sz="1400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sz="1400" dirty="0">
                <a:solidFill>
                  <a:schemeClr val="tx1"/>
                </a:solidFill>
                <a:effectLst/>
              </a:rPr>
              <a:t>机构用户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076690" y="2562225"/>
            <a:ext cx="958215" cy="29972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IMIX</a:t>
            </a:r>
            <a:r>
              <a:rPr lang="zh-CN" altLang="en-US" sz="1400" dirty="0">
                <a:solidFill>
                  <a:srgbClr val="FF0000"/>
                </a:solidFill>
              </a:rPr>
              <a:t>应急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82405" y="2194560"/>
            <a:ext cx="952500" cy="25400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IMIX</a:t>
            </a:r>
            <a:r>
              <a:rPr lang="zh-CN" altLang="en-US" sz="1400" dirty="0">
                <a:solidFill>
                  <a:srgbClr val="FF0000"/>
                </a:solidFill>
              </a:rPr>
              <a:t>监控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110345" y="1872615"/>
            <a:ext cx="890270" cy="226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SMRS</a:t>
            </a:r>
            <a:endParaRPr lang="en-US" altLang="zh-CN"/>
          </a:p>
        </p:txBody>
      </p:sp>
      <p:sp>
        <p:nvSpPr>
          <p:cNvPr id="75" name="矩形 74"/>
          <p:cNvSpPr/>
          <p:nvPr/>
        </p:nvSpPr>
        <p:spPr>
          <a:xfrm>
            <a:off x="7940675" y="1772920"/>
            <a:ext cx="962660" cy="116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608060" y="1816100"/>
            <a:ext cx="249555" cy="109093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200" dirty="0">
                <a:solidFill>
                  <a:srgbClr val="FF0000"/>
                </a:solidFill>
              </a:rPr>
              <a:t>安全证书管理</a:t>
            </a:r>
            <a:endParaRPr lang="zh-CN" sz="12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973060" y="1818640"/>
            <a:ext cx="267335" cy="106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UUA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4" name="矩形 93"/>
          <p:cNvSpPr/>
          <p:nvPr/>
        </p:nvSpPr>
        <p:spPr>
          <a:xfrm>
            <a:off x="6816090" y="2329815"/>
            <a:ext cx="594995" cy="5892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用户权限设置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10455" y="1872615"/>
            <a:ext cx="1704340" cy="39179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机构权限</a:t>
            </a:r>
            <a:r>
              <a:rPr lang="en-US" altLang="zh-CN" sz="1200" dirty="0">
                <a:solidFill>
                  <a:srgbClr val="FF0000"/>
                </a:solidFill>
              </a:rPr>
              <a:t>/</a:t>
            </a:r>
            <a:r>
              <a:rPr lang="zh-CN" altLang="en-US" sz="1200" dirty="0">
                <a:solidFill>
                  <a:srgbClr val="FF0000"/>
                </a:solidFill>
              </a:rPr>
              <a:t>资格设置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62675" y="2329815"/>
            <a:ext cx="595630" cy="5892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评级机构维护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467600" y="2329815"/>
            <a:ext cx="343535" cy="5892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节假日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699885" y="1872615"/>
            <a:ext cx="1189355" cy="39243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机构信息维护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248650" y="1816100"/>
            <a:ext cx="295275" cy="10883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200" dirty="0">
                <a:solidFill>
                  <a:srgbClr val="FF0000"/>
                </a:solidFill>
              </a:rPr>
              <a:t>机构用户管理</a:t>
            </a:r>
            <a:endParaRPr lang="zh-CN" sz="1200" dirty="0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615295" y="1113790"/>
            <a:ext cx="542925" cy="373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清算所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10003155" y="2115185"/>
            <a:ext cx="90551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9985375" y="2511425"/>
            <a:ext cx="941070" cy="1143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2604135" y="5222875"/>
            <a:ext cx="1172845" cy="1204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货债后台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25830" y="4978400"/>
            <a:ext cx="1116330" cy="1539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CSTP</a:t>
            </a:r>
            <a:endParaRPr lang="en-US" altLang="zh-CN" sz="1100" dirty="0"/>
          </a:p>
          <a:p>
            <a:pPr algn="ctr"/>
            <a:r>
              <a:rPr lang="en-US" altLang="zh-CN" sz="1100" dirty="0"/>
              <a:t>RDI</a:t>
            </a:r>
            <a:endParaRPr lang="en-US" altLang="zh-CN" sz="1100" dirty="0"/>
          </a:p>
          <a:p>
            <a:pPr algn="ctr"/>
            <a:r>
              <a:rPr lang="en-US" altLang="zh-CN" sz="1100" dirty="0"/>
              <a:t>PIMS</a:t>
            </a:r>
            <a:endParaRPr lang="en-US" altLang="zh-CN" sz="1100" dirty="0"/>
          </a:p>
          <a:p>
            <a:pPr algn="ctr"/>
            <a:r>
              <a:rPr lang="zh-CN" altLang="en-US" sz="1100" dirty="0"/>
              <a:t>短信平台</a:t>
            </a:r>
            <a:endParaRPr lang="zh-CN" altLang="en-US" sz="1100" dirty="0"/>
          </a:p>
          <a:p>
            <a:pPr algn="ctr"/>
            <a:r>
              <a:rPr lang="zh-CN" altLang="en-US" sz="1100" dirty="0"/>
              <a:t>本币监测</a:t>
            </a:r>
            <a:endParaRPr lang="en-US" altLang="zh-CN" sz="1100" dirty="0"/>
          </a:p>
          <a:p>
            <a:pPr algn="ctr"/>
            <a:r>
              <a:rPr lang="zh-CN" altLang="en-US" sz="1100" dirty="0"/>
              <a:t>采集平台</a:t>
            </a:r>
            <a:endParaRPr lang="zh-CN" altLang="en-US" sz="1100" dirty="0"/>
          </a:p>
          <a:p>
            <a:pPr algn="ctr"/>
            <a:r>
              <a:rPr lang="zh-CN" altLang="en-US" sz="1100" dirty="0"/>
              <a:t>数据仓库</a:t>
            </a:r>
            <a:endParaRPr lang="zh-CN" altLang="en-US" sz="1100" dirty="0"/>
          </a:p>
          <a:p>
            <a:pPr algn="ctr"/>
            <a:r>
              <a:rPr lang="zh-CN" altLang="en-US" sz="1100" dirty="0"/>
              <a:t>计费系统</a:t>
            </a:r>
            <a:endParaRPr lang="zh-CN" altLang="en-US" sz="1100" dirty="0"/>
          </a:p>
        </p:txBody>
      </p:sp>
      <p:cxnSp>
        <p:nvCxnSpPr>
          <p:cNvPr id="124" name="直接箭头连接符 123"/>
          <p:cNvCxnSpPr/>
          <p:nvPr/>
        </p:nvCxnSpPr>
        <p:spPr>
          <a:xfrm flipH="1">
            <a:off x="1931035" y="5721985"/>
            <a:ext cx="7239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117" idx="2"/>
            <a:endCxn id="114" idx="3"/>
          </p:cNvCxnSpPr>
          <p:nvPr/>
        </p:nvCxnSpPr>
        <p:spPr>
          <a:xfrm rot="5400000" flipH="1" flipV="1">
            <a:off x="5451158" y="720408"/>
            <a:ext cx="3446780" cy="7967345"/>
          </a:xfrm>
          <a:prstGeom prst="bentConnector4">
            <a:avLst>
              <a:gd name="adj1" fmla="val -6899"/>
              <a:gd name="adj2" fmla="val 1029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5581650" y="5420995"/>
            <a:ext cx="349885" cy="9105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机构权限</a:t>
            </a:r>
            <a:endParaRPr lang="zh-CN" altLang="en-US" sz="1200" dirty="0"/>
          </a:p>
        </p:txBody>
      </p:sp>
      <p:sp>
        <p:nvSpPr>
          <p:cNvPr id="127" name="矩形 126"/>
          <p:cNvSpPr/>
          <p:nvPr/>
        </p:nvSpPr>
        <p:spPr>
          <a:xfrm>
            <a:off x="6369050" y="5420995"/>
            <a:ext cx="349885" cy="90868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用户权限</a:t>
            </a:r>
            <a:endParaRPr lang="zh-CN" altLang="en-US" sz="1200" dirty="0"/>
          </a:p>
        </p:txBody>
      </p:sp>
      <p:sp>
        <p:nvSpPr>
          <p:cNvPr id="128" name="矩形 127"/>
          <p:cNvSpPr/>
          <p:nvPr/>
        </p:nvSpPr>
        <p:spPr>
          <a:xfrm>
            <a:off x="5974715" y="5426710"/>
            <a:ext cx="349885" cy="90360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用户信息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7870190" y="5426075"/>
            <a:ext cx="344805" cy="91376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债务工具</a:t>
            </a:r>
            <a:endParaRPr lang="zh-CN" altLang="en-US" sz="1200" dirty="0"/>
          </a:p>
        </p:txBody>
      </p:sp>
      <p:sp>
        <p:nvSpPr>
          <p:cNvPr id="133" name="矩形 132"/>
          <p:cNvSpPr/>
          <p:nvPr/>
        </p:nvSpPr>
        <p:spPr>
          <a:xfrm>
            <a:off x="7356475" y="5289550"/>
            <a:ext cx="387350" cy="105029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多交易信息</a:t>
            </a:r>
            <a:endParaRPr lang="zh-CN" altLang="en-US" sz="1050" dirty="0"/>
          </a:p>
        </p:txBody>
      </p:sp>
      <p:sp>
        <p:nvSpPr>
          <p:cNvPr id="135" name="矩形 134"/>
          <p:cNvSpPr/>
          <p:nvPr/>
        </p:nvSpPr>
        <p:spPr>
          <a:xfrm>
            <a:off x="6762115" y="5289550"/>
            <a:ext cx="550545" cy="104584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资金</a:t>
            </a:r>
            <a:r>
              <a:rPr lang="en-US" altLang="zh-CN" sz="1200" dirty="0"/>
              <a:t>/</a:t>
            </a:r>
            <a:r>
              <a:rPr lang="zh-CN" altLang="en-US" sz="1200" dirty="0"/>
              <a:t>托管账户信息</a:t>
            </a:r>
            <a:endParaRPr lang="zh-CN" altLang="en-US" sz="1200" dirty="0"/>
          </a:p>
        </p:txBody>
      </p:sp>
      <p:sp>
        <p:nvSpPr>
          <p:cNvPr id="136" name="矩形 135"/>
          <p:cNvSpPr/>
          <p:nvPr/>
        </p:nvSpPr>
        <p:spPr>
          <a:xfrm>
            <a:off x="8285480" y="5415915"/>
            <a:ext cx="390525" cy="9239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机构类型</a:t>
            </a:r>
            <a:endParaRPr lang="zh-CN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8734425" y="5425440"/>
            <a:ext cx="511810" cy="919480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主体评级机构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9303385" y="5411470"/>
            <a:ext cx="390525" cy="9239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分组信息</a:t>
            </a:r>
            <a:endParaRPr lang="zh-CN" altLang="en-US" sz="1200" dirty="0"/>
          </a:p>
        </p:txBody>
      </p:sp>
      <p:sp>
        <p:nvSpPr>
          <p:cNvPr id="139" name="矩形 138"/>
          <p:cNvSpPr/>
          <p:nvPr/>
        </p:nvSpPr>
        <p:spPr>
          <a:xfrm>
            <a:off x="9748520" y="5416550"/>
            <a:ext cx="390525" cy="923925"/>
          </a:xfrm>
          <a:prstGeom prst="rect">
            <a:avLst/>
          </a:prstGeom>
          <a:solidFill>
            <a:srgbClr val="A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基准利率</a:t>
            </a:r>
            <a:endParaRPr lang="zh-CN" altLang="en-US" sz="1200" dirty="0"/>
          </a:p>
        </p:txBody>
      </p:sp>
      <p:cxnSp>
        <p:nvCxnSpPr>
          <p:cNvPr id="141" name="直接箭头连接符 140"/>
          <p:cNvCxnSpPr/>
          <p:nvPr/>
        </p:nvCxnSpPr>
        <p:spPr>
          <a:xfrm>
            <a:off x="3017520" y="4831715"/>
            <a:ext cx="0" cy="513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3168015" y="4802505"/>
            <a:ext cx="0" cy="5575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7955280" y="4725035"/>
            <a:ext cx="0" cy="5270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8105775" y="4694555"/>
            <a:ext cx="0" cy="5575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>
            <a:off x="3366135" y="2975610"/>
            <a:ext cx="119062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384550" y="3156585"/>
            <a:ext cx="1170305" cy="133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03" idx="1"/>
          </p:cNvCxnSpPr>
          <p:nvPr/>
        </p:nvCxnSpPr>
        <p:spPr>
          <a:xfrm flipH="1" flipV="1">
            <a:off x="3394710" y="4454525"/>
            <a:ext cx="1591310" cy="638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273" idx="1"/>
          </p:cNvCxnSpPr>
          <p:nvPr/>
        </p:nvCxnSpPr>
        <p:spPr>
          <a:xfrm>
            <a:off x="3376295" y="4598670"/>
            <a:ext cx="1714500" cy="683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H="1">
            <a:off x="3493770" y="4499610"/>
            <a:ext cx="1228725" cy="776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3475355" y="4620260"/>
            <a:ext cx="1276985" cy="8001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货币及债务工具发行系统技术</a:t>
            </a:r>
            <a:r>
              <a:rPr>
                <a:sym typeface="+mn-ea"/>
              </a:rPr>
              <a:t>整合方案</a:t>
            </a:r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608330" y="1412875"/>
            <a:ext cx="3121660" cy="1032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ctr"/>
            <a:r>
              <a:rPr lang="zh-CN" altLang="en-US">
                <a:solidFill>
                  <a:schemeClr val="tx1"/>
                </a:solidFill>
              </a:rPr>
              <a:t>产品中心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4155" y="1412875"/>
            <a:ext cx="5526405" cy="1702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tx1"/>
                </a:solidFill>
              </a:rPr>
              <a:t>新本币</a:t>
            </a:r>
            <a:r>
              <a:rPr lang="en-US" altLang="zh-CN">
                <a:solidFill>
                  <a:schemeClr val="tx1"/>
                </a:solidFill>
              </a:rPr>
              <a:t>TBS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演示</Application>
  <PresentationFormat>宽屏</PresentationFormat>
  <Paragraphs>397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周边系统改造（SLF 和货债）</vt:lpstr>
      <vt:lpstr>周边系统改造（SLF和货债）</vt:lpstr>
      <vt:lpstr>SLF借贷及自律机制业务整合方案</vt:lpstr>
      <vt:lpstr>货币及债务工具发行系统业务整合方案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小猫无痕</cp:lastModifiedBy>
  <cp:revision>227</cp:revision>
  <dcterms:created xsi:type="dcterms:W3CDTF">2019-06-19T02:08:00Z</dcterms:created>
  <dcterms:modified xsi:type="dcterms:W3CDTF">2021-02-23T01:48:56Z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