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E47-5FBB-4F44-9290-DEB67517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CDFA1-EF12-4D3A-B44C-A04491A03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230FF-1DAD-405F-BD8E-ACB5CF2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2F58-F304-483B-B68B-96EA2966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AF56E-8DD1-4607-B973-CA345E9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5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D39D5-8583-499F-AC07-0DB2156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F1234-7D0C-40E2-993B-E5C92F97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69D1C-55EA-4E16-8F3D-FA2B35A2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4E42-3EB3-4D26-804A-C8EB3F7B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B16BA-4F52-4E42-951E-D46CC3C6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9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4B97E-679C-49C7-9455-BEE72A2F4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E3DDD-B13D-40FC-BF73-7D1E373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46691-60E9-4D1F-A6B5-2D1388D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437A-6BAA-47AB-804C-4CAF26E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8FDF-51CB-4CDD-8539-B7D61B4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2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93059-6EDC-4C9F-918F-FBAC690B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DAD0C-DF7D-46A8-A4EE-6007AC2B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2E6D-B10A-438B-9D7E-68775F3B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04A96-1236-44AE-B689-0252F718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83FE7-3983-4CF0-BFB3-B6F2B9CD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F808-1C5D-49AC-8FC3-12F0BCC6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E4105-4AEC-4401-B64D-909CBE16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30CB4-1A49-4128-9CDE-4FE6EFC3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FE7A-3FDB-4558-A128-501A3B76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D95A-88A2-4A84-9E62-5DAE5F0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53F73-33B2-4BFC-96C1-9F542C1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1643-DF3C-4F2F-BC5D-C7883C5E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B78DF-7547-48E1-87A6-D946EAAE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3AC1B-998D-4E0B-A496-07C9165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A5C84-5528-4AA1-8191-A933BBD4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1EE23-62AD-4934-BA93-C92A1A3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25D3-F64D-4E96-AACD-3897999E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C51A4-8F07-4595-B7BD-7D0553ED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A13DE-40C6-42D5-80ED-FE14B99D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B5A26-3D77-402F-A981-7A099BDB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E103E-E3F4-47CE-BBB7-D985BB288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3CF56-C9D2-4ECB-80F5-2A971E8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3DD71C-3DA5-44B0-B5E3-12DBE35D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011D3-465A-4FED-B46E-4A38C12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2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B39AD-2041-4CE2-9A04-5DF70104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81E3F-9BB5-443D-AB57-04B6C62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564F2-2CAF-4111-8BD2-BCEDD4D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A4EB84-AF93-4F10-B448-F528B706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5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114ED-46DE-4BBE-9C0B-4012CEB2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4CEDD-1DD3-4B98-86A0-F0456C3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D757E-6D16-4346-84B4-260F2E3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3F939-C07D-46AD-982E-9D7105CB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6EDC7-2A43-494D-9C0A-5861C49F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E0121-CBDE-47EE-8BBB-4EA9870D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0D84A-9B94-4F73-8581-BAE54802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A9F1C-18E1-4694-B971-75608D8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E8482-9930-45B1-A6D0-5AFAF760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B122-05DA-4442-9730-706E0C64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1FAA2-D378-4F01-AA19-16ADBE377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758A1-972F-4573-B5E6-CB1A08C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E1305-BC1F-4E21-906C-3BD5AA4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CF8BE-4A95-4E98-80B0-1464DF3B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A398-C288-4FC6-A3C6-204DFE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6306AB-2656-480A-BC0F-23722C21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7315B-8F94-49CE-A82B-FFAA6B40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46E78-D579-46D4-BA35-015A75B8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55C7-332D-49D9-843D-D3BF567D8767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EF3CE-709E-407A-B8FF-155A6676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BC8CC-A5F0-4175-8222-5EB64F421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3EA9-220D-4356-A3FA-3A9FCF24D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EE23A699-8CFA-4459-A1D8-0687240BC205}"/>
              </a:ext>
            </a:extLst>
          </p:cNvPr>
          <p:cNvSpPr>
            <a:spLocks/>
          </p:cNvSpPr>
          <p:nvPr/>
        </p:nvSpPr>
        <p:spPr>
          <a:xfrm>
            <a:off x="1105869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82E969E-45FB-4A81-8620-2D7BE863F706}"/>
              </a:ext>
            </a:extLst>
          </p:cNvPr>
          <p:cNvSpPr>
            <a:spLocks/>
          </p:cNvSpPr>
          <p:nvPr/>
        </p:nvSpPr>
        <p:spPr>
          <a:xfrm>
            <a:off x="2812902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9755B0F-014B-4E66-9189-1FF902786097}"/>
              </a:ext>
            </a:extLst>
          </p:cNvPr>
          <p:cNvSpPr>
            <a:spLocks/>
          </p:cNvSpPr>
          <p:nvPr/>
        </p:nvSpPr>
        <p:spPr>
          <a:xfrm>
            <a:off x="1166583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CD4B3C-5972-422D-8D64-C025853550C8}"/>
              </a:ext>
            </a:extLst>
          </p:cNvPr>
          <p:cNvSpPr>
            <a:spLocks/>
          </p:cNvSpPr>
          <p:nvPr/>
        </p:nvSpPr>
        <p:spPr>
          <a:xfrm>
            <a:off x="4563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76C8E2-6D78-40F0-B701-25F7FCB5B31D}"/>
              </a:ext>
            </a:extLst>
          </p:cNvPr>
          <p:cNvSpPr>
            <a:spLocks/>
          </p:cNvSpPr>
          <p:nvPr/>
        </p:nvSpPr>
        <p:spPr>
          <a:xfrm>
            <a:off x="6265569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B031EC1-64B9-4AF8-B3D9-199369DA46CB}"/>
              </a:ext>
            </a:extLst>
          </p:cNvPr>
          <p:cNvSpPr>
            <a:spLocks/>
          </p:cNvSpPr>
          <p:nvPr/>
        </p:nvSpPr>
        <p:spPr>
          <a:xfrm>
            <a:off x="7955471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1B1F-F949-4E89-B7E3-0F59F2CF7955}"/>
              </a:ext>
            </a:extLst>
          </p:cNvPr>
          <p:cNvSpPr>
            <a:spLocks/>
          </p:cNvSpPr>
          <p:nvPr/>
        </p:nvSpPr>
        <p:spPr>
          <a:xfrm>
            <a:off x="9646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39AA9-9EDE-4D4D-B5D1-DD73D689FD68}"/>
              </a:ext>
            </a:extLst>
          </p:cNvPr>
          <p:cNvSpPr/>
          <p:nvPr/>
        </p:nvSpPr>
        <p:spPr>
          <a:xfrm>
            <a:off x="6098320" y="6044027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</a:t>
            </a:r>
            <a:r>
              <a:rPr lang="zh-CN" altLang="en-US" sz="1200" dirty="0"/>
              <a:t>下发</a:t>
            </a:r>
            <a:r>
              <a:rPr lang="en-US" altLang="zh-CN" sz="1200" dirty="0"/>
              <a:t>-</a:t>
            </a:r>
            <a:r>
              <a:rPr lang="en-US" altLang="zh-CN" sz="1200" dirty="0" err="1"/>
              <a:t>Shibor</a:t>
            </a:r>
            <a:r>
              <a:rPr lang="zh-CN" altLang="en-US" sz="1200" dirty="0"/>
              <a:t>场内和场外报价行、衍生品报价行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BE77-7034-48B3-9220-27BF0205B9E7}"/>
              </a:ext>
            </a:extLst>
          </p:cNvPr>
          <p:cNvSpPr txBox="1"/>
          <p:nvPr/>
        </p:nvSpPr>
        <p:spPr>
          <a:xfrm>
            <a:off x="993428" y="1069931"/>
            <a:ext cx="95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检查必填项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7E5BD-CC78-4C26-9EDA-96DC791CD46E}"/>
              </a:ext>
            </a:extLst>
          </p:cNvPr>
          <p:cNvSpPr txBox="1"/>
          <p:nvPr/>
        </p:nvSpPr>
        <p:spPr>
          <a:xfrm>
            <a:off x="159339" y="6313050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Shibor</a:t>
            </a:r>
            <a:r>
              <a:rPr lang="zh-CN" altLang="en-US" sz="1600" b="1"/>
              <a:t>报价</a:t>
            </a:r>
            <a:r>
              <a:rPr lang="zh-CN" altLang="en-US" sz="1600" b="1" dirty="0"/>
              <a:t>系统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场内和场外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97337D-CA1B-4D9F-8F55-E4473CADC97B}"/>
              </a:ext>
            </a:extLst>
          </p:cNvPr>
          <p:cNvSpPr>
            <a:spLocks/>
          </p:cNvSpPr>
          <p:nvPr/>
        </p:nvSpPr>
        <p:spPr>
          <a:xfrm>
            <a:off x="993427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客户端</a:t>
            </a:r>
            <a:r>
              <a:rPr lang="en-US" altLang="zh-CN" sz="1400"/>
              <a:t>-Shibor</a:t>
            </a:r>
            <a:r>
              <a:rPr lang="zh-CN" altLang="en-US" sz="1400"/>
              <a:t>报价</a:t>
            </a:r>
            <a:r>
              <a:rPr lang="en-US" altLang="zh-CN" sz="1400" dirty="0"/>
              <a:t>-</a:t>
            </a:r>
            <a:r>
              <a:rPr lang="zh-CN" altLang="en-US" sz="1400" dirty="0"/>
              <a:t>报价提交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79ED2E-48D7-4375-A136-49ADB78E22D3}"/>
              </a:ext>
            </a:extLst>
          </p:cNvPr>
          <p:cNvSpPr>
            <a:spLocks/>
          </p:cNvSpPr>
          <p:nvPr/>
        </p:nvSpPr>
        <p:spPr>
          <a:xfrm>
            <a:off x="993427" y="206396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</a:t>
            </a:r>
            <a:r>
              <a:rPr lang="zh-CN" altLang="en-US" sz="1400" dirty="0"/>
              <a:t>个人信息设置</a:t>
            </a:r>
          </a:p>
        </p:txBody>
      </p:sp>
      <p:cxnSp>
        <p:nvCxnSpPr>
          <p:cNvPr id="11" name="直接箭头连接符 26">
            <a:extLst>
              <a:ext uri="{FF2B5EF4-FFF2-40B4-BE49-F238E27FC236}">
                <a16:creationId xmlns:a16="http://schemas.microsoft.com/office/drawing/2014/main" id="{5278ACF4-00E7-4A6A-8849-40C7C7F27CD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640541" y="937916"/>
            <a:ext cx="0" cy="52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E315B7-0C51-484B-A55D-F1D205011BF7}"/>
              </a:ext>
            </a:extLst>
          </p:cNvPr>
          <p:cNvSpPr>
            <a:spLocks/>
          </p:cNvSpPr>
          <p:nvPr/>
        </p:nvSpPr>
        <p:spPr>
          <a:xfrm>
            <a:off x="2684263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客户端</a:t>
            </a:r>
            <a:r>
              <a:rPr lang="en-US" altLang="zh-CN" sz="1400"/>
              <a:t>-Shibor</a:t>
            </a:r>
            <a:r>
              <a:rPr lang="zh-CN" altLang="en-US" sz="1400"/>
              <a:t>报价</a:t>
            </a:r>
            <a:r>
              <a:rPr lang="en-US" altLang="zh-CN" sz="1400" dirty="0"/>
              <a:t>-</a:t>
            </a:r>
            <a:r>
              <a:rPr lang="zh-CN" altLang="en-US" sz="1400" dirty="0"/>
              <a:t>报价查询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EA7850-4B57-4609-A2C6-6DE328EDB65D}"/>
              </a:ext>
            </a:extLst>
          </p:cNvPr>
          <p:cNvSpPr>
            <a:spLocks/>
          </p:cNvSpPr>
          <p:nvPr/>
        </p:nvSpPr>
        <p:spPr>
          <a:xfrm>
            <a:off x="2564641" y="2175046"/>
            <a:ext cx="143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本行当日、所有行历史报价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E32C-7CC5-4C8D-9731-707D227BAB97}"/>
              </a:ext>
            </a:extLst>
          </p:cNvPr>
          <p:cNvSpPr>
            <a:spLocks/>
          </p:cNvSpPr>
          <p:nvPr/>
        </p:nvSpPr>
        <p:spPr>
          <a:xfrm>
            <a:off x="1053451" y="2180435"/>
            <a:ext cx="117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提交修改报价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2D7A4-D75E-42C2-8C7E-BCD477880B5B}"/>
              </a:ext>
            </a:extLst>
          </p:cNvPr>
          <p:cNvSpPr>
            <a:spLocks/>
          </p:cNvSpPr>
          <p:nvPr/>
        </p:nvSpPr>
        <p:spPr>
          <a:xfrm>
            <a:off x="993427" y="2718208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批处理</a:t>
            </a:r>
            <a:r>
              <a:rPr lang="en-US" altLang="zh-CN" sz="1400"/>
              <a:t>-Shibor</a:t>
            </a:r>
            <a:r>
              <a:rPr lang="zh-CN" altLang="en-US" sz="1400"/>
              <a:t>计算</a:t>
            </a:r>
            <a:r>
              <a:rPr lang="zh-CN" altLang="en-US" sz="1400" dirty="0"/>
              <a:t>和发布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4B6FD0-BE33-419E-8E9E-F08948EF917F}"/>
              </a:ext>
            </a:extLst>
          </p:cNvPr>
          <p:cNvSpPr>
            <a:spLocks/>
          </p:cNvSpPr>
          <p:nvPr/>
        </p:nvSpPr>
        <p:spPr>
          <a:xfrm>
            <a:off x="4375098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</a:t>
            </a:r>
            <a:r>
              <a:rPr lang="zh-CN" altLang="en-US" sz="1400" dirty="0"/>
              <a:t>基准</a:t>
            </a:r>
            <a:r>
              <a:rPr lang="zh-CN" altLang="en-US" sz="1400"/>
              <a:t>利率</a:t>
            </a:r>
            <a:r>
              <a:rPr lang="en-US" altLang="zh-CN" sz="1400"/>
              <a:t>-Shibor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2DBEB-E3D6-46DB-BC13-2784553DE2B6}"/>
              </a:ext>
            </a:extLst>
          </p:cNvPr>
          <p:cNvSpPr>
            <a:spLocks/>
          </p:cNvSpPr>
          <p:nvPr/>
        </p:nvSpPr>
        <p:spPr>
          <a:xfrm>
            <a:off x="4343837" y="2167551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查看下载当日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和历史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利率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9B55C-7067-4344-9A50-F9B8A946AD3C}"/>
              </a:ext>
            </a:extLst>
          </p:cNvPr>
          <p:cNvSpPr>
            <a:spLocks/>
          </p:cNvSpPr>
          <p:nvPr/>
        </p:nvSpPr>
        <p:spPr>
          <a:xfrm>
            <a:off x="7799951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场务</a:t>
            </a:r>
            <a:r>
              <a:rPr lang="en-US" altLang="zh-CN" sz="1200"/>
              <a:t>-Shibor</a:t>
            </a:r>
            <a:r>
              <a:rPr lang="zh-CN" altLang="en-US" sz="1200"/>
              <a:t>场务管理</a:t>
            </a:r>
            <a:r>
              <a:rPr lang="en-US" altLang="zh-CN" sz="1200"/>
              <a:t>-Shibor</a:t>
            </a:r>
            <a:r>
              <a:rPr lang="zh-CN" altLang="en-US" sz="1200"/>
              <a:t>报价</a:t>
            </a:r>
            <a:r>
              <a:rPr lang="zh-CN" altLang="en-US" sz="1200" dirty="0"/>
              <a:t>监控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AFA7D7-B9D1-4ADF-A7CE-F24B20D493A4}"/>
              </a:ext>
            </a:extLst>
          </p:cNvPr>
          <p:cNvSpPr>
            <a:spLocks/>
          </p:cNvSpPr>
          <p:nvPr/>
        </p:nvSpPr>
        <p:spPr>
          <a:xfrm>
            <a:off x="7788031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所有报价行的报价和用户信息，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刷新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0C2DA5-BFDC-4EDC-9F0E-93DD7E22E549}"/>
              </a:ext>
            </a:extLst>
          </p:cNvPr>
          <p:cNvSpPr>
            <a:spLocks/>
          </p:cNvSpPr>
          <p:nvPr/>
        </p:nvSpPr>
        <p:spPr>
          <a:xfrm>
            <a:off x="6065934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</a:t>
            </a:r>
            <a:r>
              <a:rPr lang="zh-CN" altLang="en-US" sz="1400" dirty="0"/>
              <a:t>消息盒子</a:t>
            </a:r>
            <a:r>
              <a:rPr lang="en-US" altLang="zh-CN" sz="1400" dirty="0"/>
              <a:t>-</a:t>
            </a:r>
            <a:r>
              <a:rPr lang="zh-CN" altLang="en-US" sz="1400" dirty="0"/>
              <a:t>实时预警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CB5DD7-1EF6-4966-8D7D-FC817AC90DE3}"/>
              </a:ext>
            </a:extLst>
          </p:cNvPr>
          <p:cNvSpPr>
            <a:spLocks/>
          </p:cNvSpPr>
          <p:nvPr/>
        </p:nvSpPr>
        <p:spPr>
          <a:xfrm>
            <a:off x="5914312" y="2184517"/>
            <a:ext cx="159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未报价的到点提示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B59477-8811-4588-82D7-9DEE75A1103C}"/>
              </a:ext>
            </a:extLst>
          </p:cNvPr>
          <p:cNvSpPr>
            <a:spLocks/>
          </p:cNvSpPr>
          <p:nvPr/>
        </p:nvSpPr>
        <p:spPr>
          <a:xfrm>
            <a:off x="950158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场务</a:t>
            </a:r>
            <a:r>
              <a:rPr lang="en-US" altLang="zh-CN" sz="1200"/>
              <a:t>-Shibor</a:t>
            </a:r>
            <a:r>
              <a:rPr lang="zh-CN" altLang="en-US" sz="1200"/>
              <a:t>场务管理</a:t>
            </a:r>
            <a:r>
              <a:rPr lang="en-US" altLang="zh-CN" sz="1200"/>
              <a:t>-Shibor</a:t>
            </a:r>
            <a:r>
              <a:rPr lang="zh-CN" altLang="en-US" sz="1200"/>
              <a:t>报价</a:t>
            </a:r>
            <a:r>
              <a:rPr lang="zh-CN" altLang="en-US" sz="1200" dirty="0"/>
              <a:t>应急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C2CF1F-70BF-4E47-A162-D07A0C44F62B}"/>
              </a:ext>
            </a:extLst>
          </p:cNvPr>
          <p:cNvSpPr>
            <a:spLocks/>
          </p:cNvSpPr>
          <p:nvPr/>
        </p:nvSpPr>
        <p:spPr>
          <a:xfrm>
            <a:off x="9574448" y="5268050"/>
            <a:ext cx="114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应急输入修改报价，应急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输入发布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1D454-0EAA-42F9-855F-119B20F8DA17}"/>
              </a:ext>
            </a:extLst>
          </p:cNvPr>
          <p:cNvSpPr>
            <a:spLocks/>
          </p:cNvSpPr>
          <p:nvPr/>
        </p:nvSpPr>
        <p:spPr>
          <a:xfrm>
            <a:off x="4396689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场务</a:t>
            </a:r>
            <a:r>
              <a:rPr lang="en-US" altLang="zh-CN" sz="1400"/>
              <a:t>-Shibor</a:t>
            </a:r>
            <a:r>
              <a:rPr lang="zh-CN" altLang="en-US" sz="1400"/>
              <a:t>场务管理</a:t>
            </a:r>
            <a:r>
              <a:rPr lang="en-US" altLang="zh-CN" sz="1400"/>
              <a:t>-Shibor</a:t>
            </a:r>
            <a:r>
              <a:rPr lang="zh-CN" altLang="en-US" sz="1400"/>
              <a:t>查询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CB70C9-C222-4772-B2C9-4BDB845B4BA7}"/>
              </a:ext>
            </a:extLst>
          </p:cNvPr>
          <p:cNvSpPr>
            <a:spLocks/>
          </p:cNvSpPr>
          <p:nvPr/>
        </p:nvSpPr>
        <p:spPr>
          <a:xfrm>
            <a:off x="4343837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查看下载报价行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报价和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BCE6A9-6F0D-4E1E-BD89-EB053AC9FB92}"/>
              </a:ext>
            </a:extLst>
          </p:cNvPr>
          <p:cNvSpPr>
            <a:spLocks/>
          </p:cNvSpPr>
          <p:nvPr/>
        </p:nvSpPr>
        <p:spPr>
          <a:xfrm>
            <a:off x="609832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场务</a:t>
            </a:r>
            <a:r>
              <a:rPr lang="en-US" altLang="zh-CN" sz="1400"/>
              <a:t>-Shibor</a:t>
            </a:r>
            <a:r>
              <a:rPr lang="zh-CN" altLang="en-US" sz="1400"/>
              <a:t>场务</a:t>
            </a:r>
            <a:r>
              <a:rPr lang="zh-CN" altLang="en-US" sz="1400" dirty="0"/>
              <a:t>管理</a:t>
            </a:r>
            <a:r>
              <a:rPr lang="en-US" altLang="zh-CN" sz="1400" dirty="0"/>
              <a:t>-</a:t>
            </a:r>
            <a:r>
              <a:rPr lang="zh-CN" altLang="en-US" sz="1400" dirty="0"/>
              <a:t>报价行和用户管理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F1C939-D059-40DB-AFF5-D86AA23318E1}"/>
              </a:ext>
            </a:extLst>
          </p:cNvPr>
          <p:cNvSpPr>
            <a:spLocks/>
          </p:cNvSpPr>
          <p:nvPr/>
        </p:nvSpPr>
        <p:spPr>
          <a:xfrm>
            <a:off x="6059819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维护场内场外报价行、衍生品报价行、报价用户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C09EA5-3DC4-417B-841D-54D7EB9199A0}"/>
              </a:ext>
            </a:extLst>
          </p:cNvPr>
          <p:cNvSpPr>
            <a:spLocks/>
          </p:cNvSpPr>
          <p:nvPr/>
        </p:nvSpPr>
        <p:spPr>
          <a:xfrm>
            <a:off x="2695058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场务</a:t>
            </a:r>
            <a:r>
              <a:rPr lang="en-US" altLang="zh-CN" sz="1400"/>
              <a:t>-Shibor</a:t>
            </a:r>
            <a:r>
              <a:rPr lang="zh-CN" altLang="en-US" sz="1400"/>
              <a:t>场务</a:t>
            </a:r>
            <a:r>
              <a:rPr lang="zh-CN" altLang="en-US" sz="1400" dirty="0"/>
              <a:t>管理</a:t>
            </a:r>
            <a:r>
              <a:rPr lang="en-US" altLang="zh-CN" sz="1400" dirty="0"/>
              <a:t>-</a:t>
            </a:r>
            <a:r>
              <a:rPr lang="zh-CN" altLang="en-US" sz="1400" dirty="0"/>
              <a:t>交易品种维护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3CF4A-F796-4AB4-91BB-A3AC325668B0}"/>
              </a:ext>
            </a:extLst>
          </p:cNvPr>
          <p:cNvSpPr>
            <a:spLocks/>
          </p:cNvSpPr>
          <p:nvPr/>
        </p:nvSpPr>
        <p:spPr>
          <a:xfrm>
            <a:off x="993427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场务</a:t>
            </a:r>
            <a:r>
              <a:rPr lang="en-US" altLang="zh-CN" sz="1400"/>
              <a:t>-Shibor</a:t>
            </a:r>
            <a:r>
              <a:rPr lang="zh-CN" altLang="en-US" sz="1400"/>
              <a:t>场务</a:t>
            </a:r>
            <a:r>
              <a:rPr lang="zh-CN" altLang="en-US" sz="1400" dirty="0"/>
              <a:t>管理</a:t>
            </a:r>
            <a:r>
              <a:rPr lang="en-US" altLang="zh-CN" sz="1400" dirty="0"/>
              <a:t>-</a:t>
            </a:r>
            <a:r>
              <a:rPr lang="zh-CN" altLang="en-US" sz="1400" dirty="0"/>
              <a:t>交易参数维护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2DFAA-8CA7-4F96-B4B9-079DC809237C}"/>
              </a:ext>
            </a:extLst>
          </p:cNvPr>
          <p:cNvSpPr>
            <a:spLocks/>
          </p:cNvSpPr>
          <p:nvPr/>
        </p:nvSpPr>
        <p:spPr>
          <a:xfrm>
            <a:off x="2460811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维护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报价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品种、均值品种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1CBA85-03B6-4D4F-883B-D69EE503FBA3}"/>
              </a:ext>
            </a:extLst>
          </p:cNvPr>
          <p:cNvSpPr>
            <a:spLocks/>
          </p:cNvSpPr>
          <p:nvPr/>
        </p:nvSpPr>
        <p:spPr>
          <a:xfrm>
            <a:off x="820270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场内场外交易参数</a:t>
            </a:r>
          </a:p>
        </p:txBody>
      </p:sp>
      <p:cxnSp>
        <p:nvCxnSpPr>
          <p:cNvPr id="43" name="直接箭头连接符 26">
            <a:extLst>
              <a:ext uri="{FF2B5EF4-FFF2-40B4-BE49-F238E27FC236}">
                <a16:creationId xmlns:a16="http://schemas.microsoft.com/office/drawing/2014/main" id="{50A3B64A-DEE5-42D9-80B7-9AC1BE86DA41}"/>
              </a:ext>
            </a:extLst>
          </p:cNvPr>
          <p:cNvCxnSpPr>
            <a:cxnSpLocks/>
            <a:stCxn id="37" idx="0"/>
            <a:endCxn id="20" idx="2"/>
          </p:cNvCxnSpPr>
          <p:nvPr/>
        </p:nvCxnSpPr>
        <p:spPr>
          <a:xfrm flipV="1">
            <a:off x="1640541" y="3449728"/>
            <a:ext cx="0" cy="111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1867690-8BFD-4588-BFEE-B1F0EE92E9C7}"/>
              </a:ext>
            </a:extLst>
          </p:cNvPr>
          <p:cNvSpPr txBox="1"/>
          <p:nvPr/>
        </p:nvSpPr>
        <p:spPr>
          <a:xfrm>
            <a:off x="1053451" y="393586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计算和发布时间</a:t>
            </a:r>
            <a:endParaRPr lang="en-US" altLang="zh-CN" sz="1200" dirty="0"/>
          </a:p>
          <a:p>
            <a:r>
              <a:rPr lang="zh-CN" altLang="en-US" sz="1200" dirty="0"/>
              <a:t>计算参数</a:t>
            </a:r>
          </a:p>
        </p:txBody>
      </p:sp>
      <p:cxnSp>
        <p:nvCxnSpPr>
          <p:cNvPr id="47" name="直接箭头连接符 26">
            <a:extLst>
              <a:ext uri="{FF2B5EF4-FFF2-40B4-BE49-F238E27FC236}">
                <a16:creationId xmlns:a16="http://schemas.microsoft.com/office/drawing/2014/main" id="{F38E0D7A-4655-4975-A00B-74412A98756F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>
            <a:off x="993427" y="1828063"/>
            <a:ext cx="12700" cy="310348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65FFDF-FFC4-4EB1-8D98-C20ACE548121}"/>
              </a:ext>
            </a:extLst>
          </p:cNvPr>
          <p:cNvSpPr txBox="1"/>
          <p:nvPr/>
        </p:nvSpPr>
        <p:spPr>
          <a:xfrm>
            <a:off x="51770" y="2949511"/>
            <a:ext cx="95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报价开始和结束时间</a:t>
            </a:r>
            <a:endParaRPr lang="en-US" altLang="zh-CN" sz="1200" dirty="0"/>
          </a:p>
          <a:p>
            <a:r>
              <a:rPr lang="zh-CN" altLang="en-US" sz="1200" dirty="0"/>
              <a:t>报价预警值</a:t>
            </a:r>
          </a:p>
        </p:txBody>
      </p:sp>
      <p:cxnSp>
        <p:nvCxnSpPr>
          <p:cNvPr id="51" name="直接箭头连接符 26">
            <a:extLst>
              <a:ext uri="{FF2B5EF4-FFF2-40B4-BE49-F238E27FC236}">
                <a16:creationId xmlns:a16="http://schemas.microsoft.com/office/drawing/2014/main" id="{71242A18-F52A-4333-8681-C534DC39C362}"/>
              </a:ext>
            </a:extLst>
          </p:cNvPr>
          <p:cNvCxnSpPr>
            <a:cxnSpLocks/>
            <a:stCxn id="37" idx="0"/>
            <a:endCxn id="29" idx="0"/>
          </p:cNvCxnSpPr>
          <p:nvPr/>
        </p:nvCxnSpPr>
        <p:spPr>
          <a:xfrm flipV="1">
            <a:off x="1640541" y="2184517"/>
            <a:ext cx="5072507" cy="238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12BFCB-3910-4A49-9538-A5B84D7A94E2}"/>
              </a:ext>
            </a:extLst>
          </p:cNvPr>
          <p:cNvSpPr txBox="1"/>
          <p:nvPr/>
        </p:nvSpPr>
        <p:spPr>
          <a:xfrm>
            <a:off x="3724835" y="2810540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提示报价时间</a:t>
            </a:r>
          </a:p>
        </p:txBody>
      </p:sp>
      <p:cxnSp>
        <p:nvCxnSpPr>
          <p:cNvPr id="55" name="直接箭头连接符 26">
            <a:extLst>
              <a:ext uri="{FF2B5EF4-FFF2-40B4-BE49-F238E27FC236}">
                <a16:creationId xmlns:a16="http://schemas.microsoft.com/office/drawing/2014/main" id="{C5C85D23-2DB3-45BA-A475-7338A94039D5}"/>
              </a:ext>
            </a:extLst>
          </p:cNvPr>
          <p:cNvCxnSpPr>
            <a:cxnSpLocks/>
            <a:stCxn id="37" idx="0"/>
            <a:endCxn id="17" idx="0"/>
          </p:cNvCxnSpPr>
          <p:nvPr/>
        </p:nvCxnSpPr>
        <p:spPr>
          <a:xfrm flipV="1">
            <a:off x="1640541" y="2175046"/>
            <a:ext cx="1640542" cy="2390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FC6B264-295A-4DAF-B3C7-05A5D601DFB2}"/>
              </a:ext>
            </a:extLst>
          </p:cNvPr>
          <p:cNvSpPr txBox="1"/>
          <p:nvPr/>
        </p:nvSpPr>
        <p:spPr>
          <a:xfrm>
            <a:off x="2442777" y="2718208"/>
            <a:ext cx="9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提示明细延迟发布天数</a:t>
            </a:r>
          </a:p>
        </p:txBody>
      </p:sp>
      <p:cxnSp>
        <p:nvCxnSpPr>
          <p:cNvPr id="59" name="直接箭头连接符 26">
            <a:extLst>
              <a:ext uri="{FF2B5EF4-FFF2-40B4-BE49-F238E27FC236}">
                <a16:creationId xmlns:a16="http://schemas.microsoft.com/office/drawing/2014/main" id="{D6F45A4F-D803-4A01-87A0-70CBCBB41863}"/>
              </a:ext>
            </a:extLst>
          </p:cNvPr>
          <p:cNvCxnSpPr>
            <a:cxnSpLocks/>
            <a:stCxn id="37" idx="0"/>
            <a:endCxn id="26" idx="0"/>
          </p:cNvCxnSpPr>
          <p:nvPr/>
        </p:nvCxnSpPr>
        <p:spPr>
          <a:xfrm rot="5400000" flipH="1" flipV="1">
            <a:off x="5043803" y="1162521"/>
            <a:ext cx="12700" cy="6806524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DAF4427-F494-4C56-960E-0127E8211759}"/>
              </a:ext>
            </a:extLst>
          </p:cNvPr>
          <p:cNvSpPr txBox="1"/>
          <p:nvPr/>
        </p:nvSpPr>
        <p:spPr>
          <a:xfrm>
            <a:off x="4371949" y="4066176"/>
            <a:ext cx="129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监控预警值</a:t>
            </a:r>
          </a:p>
        </p:txBody>
      </p:sp>
      <p:cxnSp>
        <p:nvCxnSpPr>
          <p:cNvPr id="75" name="直接箭头连接符 26">
            <a:extLst>
              <a:ext uri="{FF2B5EF4-FFF2-40B4-BE49-F238E27FC236}">
                <a16:creationId xmlns:a16="http://schemas.microsoft.com/office/drawing/2014/main" id="{7E2183BB-F91C-4629-9AF3-824125A2685F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6745434" y="5297303"/>
            <a:ext cx="0" cy="746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BF705DB-1911-41DA-9045-73506BDDB60C}"/>
              </a:ext>
            </a:extLst>
          </p:cNvPr>
          <p:cNvSpPr/>
          <p:nvPr/>
        </p:nvSpPr>
        <p:spPr>
          <a:xfrm>
            <a:off x="2684263" y="3220416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</a:t>
            </a:r>
            <a:r>
              <a:rPr lang="zh-CN" altLang="en-US" sz="1200"/>
              <a:t>下发</a:t>
            </a:r>
            <a:r>
              <a:rPr lang="en-US" altLang="zh-CN" sz="1200"/>
              <a:t>-Shibor</a:t>
            </a:r>
            <a:r>
              <a:rPr lang="zh-CN" altLang="en-US" sz="1200"/>
              <a:t>利率</a:t>
            </a:r>
            <a:r>
              <a:rPr lang="zh-CN" altLang="en-US" sz="1200" dirty="0"/>
              <a:t>、报价信息、移动均值</a:t>
            </a:r>
          </a:p>
        </p:txBody>
      </p:sp>
      <p:cxnSp>
        <p:nvCxnSpPr>
          <p:cNvPr id="80" name="直接箭头连接符 26">
            <a:extLst>
              <a:ext uri="{FF2B5EF4-FFF2-40B4-BE49-F238E27FC236}">
                <a16:creationId xmlns:a16="http://schemas.microsoft.com/office/drawing/2014/main" id="{07BDD0D1-F366-4C04-895A-D97C1097916C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287655" y="3083968"/>
            <a:ext cx="396608" cy="50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F7DF421-8150-4759-AFD1-E8BB139DE92D}"/>
              </a:ext>
            </a:extLst>
          </p:cNvPr>
          <p:cNvSpPr>
            <a:spLocks/>
          </p:cNvSpPr>
          <p:nvPr/>
        </p:nvSpPr>
        <p:spPr>
          <a:xfrm>
            <a:off x="9501580" y="1436031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zh-CN" altLang="en-US" sz="1400"/>
              <a:t>迁移</a:t>
            </a:r>
            <a:r>
              <a:rPr lang="en-US" altLang="zh-CN" sz="1400"/>
              <a:t>-Shibor</a:t>
            </a:r>
            <a:r>
              <a:rPr lang="zh-CN" altLang="en-US" sz="1400"/>
              <a:t>报价</a:t>
            </a:r>
            <a:r>
              <a:rPr lang="zh-CN" altLang="en-US" sz="1400" dirty="0"/>
              <a:t>信息和利率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C0AD22-8F02-4D36-BC10-B444F95ED589}"/>
              </a:ext>
            </a:extLst>
          </p:cNvPr>
          <p:cNvSpPr>
            <a:spLocks/>
          </p:cNvSpPr>
          <p:nvPr/>
        </p:nvSpPr>
        <p:spPr>
          <a:xfrm>
            <a:off x="10716013" y="204678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场外报价行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AF209F3-9CB0-4BC1-A873-373FBC9CC9D7}"/>
              </a:ext>
            </a:extLst>
          </p:cNvPr>
          <p:cNvSpPr>
            <a:spLocks/>
          </p:cNvSpPr>
          <p:nvPr/>
        </p:nvSpPr>
        <p:spPr>
          <a:xfrm>
            <a:off x="1309723" y="3436258"/>
            <a:ext cx="6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场内</a:t>
            </a:r>
          </a:p>
        </p:txBody>
      </p:sp>
    </p:spTree>
    <p:extLst>
      <p:ext uri="{BB962C8B-B14F-4D97-AF65-F5344CB8AC3E}">
        <p14:creationId xmlns:p14="http://schemas.microsoft.com/office/powerpoint/2010/main" val="2061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屏幕的照片&#10;&#10;描述已自动生成">
            <a:extLst>
              <a:ext uri="{FF2B5EF4-FFF2-40B4-BE49-F238E27FC236}">
                <a16:creationId xmlns:a16="http://schemas.microsoft.com/office/drawing/2014/main" id="{FC4F6298-2438-40D5-BC10-E19D0DC5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49" y="0"/>
            <a:ext cx="38576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CC75DD6-4B5A-441F-A46B-0A0EA2ABDD09}"/>
              </a:ext>
            </a:extLst>
          </p:cNvPr>
          <p:cNvSpPr/>
          <p:nvPr/>
        </p:nvSpPr>
        <p:spPr>
          <a:xfrm rot="177995">
            <a:off x="5241171" y="1279252"/>
            <a:ext cx="1300566" cy="4646930"/>
          </a:xfrm>
          <a:prstGeom prst="rect">
            <a:avLst/>
          </a:prstGeom>
          <a:solidFill>
            <a:srgbClr val="CBC6AE"/>
          </a:solidFill>
          <a:ln>
            <a:solidFill>
              <a:srgbClr val="A6A9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4A41D-E757-4F7A-9EA2-345E324287FC}"/>
              </a:ext>
            </a:extLst>
          </p:cNvPr>
          <p:cNvSpPr txBox="1"/>
          <p:nvPr/>
        </p:nvSpPr>
        <p:spPr>
          <a:xfrm rot="306222">
            <a:off x="4423409" y="436520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关联系统管理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D3FACC-E802-4C30-9EEE-ABD871C8240F}"/>
              </a:ext>
            </a:extLst>
          </p:cNvPr>
          <p:cNvSpPr txBox="1"/>
          <p:nvPr/>
        </p:nvSpPr>
        <p:spPr>
          <a:xfrm rot="306222">
            <a:off x="5477891" y="1553426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zh-CN" altLang="en-US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场务</a:t>
            </a:r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CC3EA-1E6F-4077-8E77-E53C09DE6469}"/>
              </a:ext>
            </a:extLst>
          </p:cNvPr>
          <p:cNvSpPr txBox="1"/>
          <p:nvPr/>
        </p:nvSpPr>
        <p:spPr>
          <a:xfrm rot="306222">
            <a:off x="5465719" y="1750720"/>
            <a:ext cx="6286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LPR</a:t>
            </a:r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场务管理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8E9A8-5643-4EFA-AD3A-D77DF29BEA57}"/>
              </a:ext>
            </a:extLst>
          </p:cNvPr>
          <p:cNvSpPr txBox="1"/>
          <p:nvPr/>
        </p:nvSpPr>
        <p:spPr>
          <a:xfrm rot="306222">
            <a:off x="5466348" y="1944890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SLF</a:t>
            </a:r>
            <a:endParaRPr lang="zh-CN" altLang="en-US" sz="600" dirty="0">
              <a:solidFill>
                <a:srgbClr val="7471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28F38E-1AD2-4154-B8B3-750B28DE5829}"/>
              </a:ext>
            </a:extLst>
          </p:cNvPr>
          <p:cNvSpPr txBox="1"/>
          <p:nvPr/>
        </p:nvSpPr>
        <p:spPr>
          <a:xfrm rot="306222">
            <a:off x="5435530" y="2144616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货币及债务工具发行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EA470F-3E73-4F9C-AD7C-BFB4C1F0180B}"/>
              </a:ext>
            </a:extLst>
          </p:cNvPr>
          <p:cNvSpPr txBox="1"/>
          <p:nvPr/>
        </p:nvSpPr>
        <p:spPr>
          <a:xfrm rot="306222">
            <a:off x="5496970" y="134236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>
                <a:solidFill>
                  <a:srgbClr val="322E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关联系统</a:t>
            </a:r>
          </a:p>
        </p:txBody>
      </p:sp>
      <p:pic>
        <p:nvPicPr>
          <p:cNvPr id="12" name="图片 11" descr="电脑屏幕的照片&#10;&#10;描述已自动生成">
            <a:extLst>
              <a:ext uri="{FF2B5EF4-FFF2-40B4-BE49-F238E27FC236}">
                <a16:creationId xmlns:a16="http://schemas.microsoft.com/office/drawing/2014/main" id="{55BAC089-7AE3-4A24-A0D3-A00309DB1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46" y="0"/>
            <a:ext cx="3860047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18A849-1398-47DD-AB58-0C92EAB78077}"/>
              </a:ext>
            </a:extLst>
          </p:cNvPr>
          <p:cNvSpPr txBox="1"/>
          <p:nvPr/>
        </p:nvSpPr>
        <p:spPr>
          <a:xfrm rot="306222">
            <a:off x="8517146" y="3187296"/>
            <a:ext cx="8114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zh-CN" altLang="en-US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行维护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9FEAD6-C56C-4AB6-A252-E2193E97FDB2}"/>
              </a:ext>
            </a:extLst>
          </p:cNvPr>
          <p:cNvSpPr txBox="1"/>
          <p:nvPr/>
        </p:nvSpPr>
        <p:spPr>
          <a:xfrm rot="306222">
            <a:off x="8541191" y="3404711"/>
            <a:ext cx="7633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zh-CN" altLang="en-US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B1D35E-6414-44EA-A64C-086F636AFF24}"/>
              </a:ext>
            </a:extLst>
          </p:cNvPr>
          <p:cNvSpPr txBox="1"/>
          <p:nvPr/>
        </p:nvSpPr>
        <p:spPr>
          <a:xfrm rot="306222">
            <a:off x="8555618" y="3622126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zh-CN" altLang="en-US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015998-FA08-4B9B-ABC9-FD221613A704}"/>
              </a:ext>
            </a:extLst>
          </p:cNvPr>
          <p:cNvSpPr txBox="1"/>
          <p:nvPr/>
        </p:nvSpPr>
        <p:spPr>
          <a:xfrm rot="306222">
            <a:off x="8632562" y="3839540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r>
              <a:rPr lang="zh-CN" altLang="en-US" sz="60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600" dirty="0">
              <a:solidFill>
                <a:srgbClr val="7471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99403-B14A-4472-A48D-3ABF597135DC}"/>
              </a:ext>
            </a:extLst>
          </p:cNvPr>
          <p:cNvSpPr txBox="1"/>
          <p:nvPr/>
        </p:nvSpPr>
        <p:spPr>
          <a:xfrm rot="306222">
            <a:off x="8599701" y="27524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交易品种维护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F97DFE-FA98-48D1-8127-1489A016B2AF}"/>
              </a:ext>
            </a:extLst>
          </p:cNvPr>
          <p:cNvSpPr txBox="1"/>
          <p:nvPr/>
        </p:nvSpPr>
        <p:spPr>
          <a:xfrm rot="306222">
            <a:off x="8599701" y="29698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rgbClr val="7471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交易参数维护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A78056-EC5E-46CA-B756-2A10A6A58859}"/>
              </a:ext>
            </a:extLst>
          </p:cNvPr>
          <p:cNvSpPr txBox="1"/>
          <p:nvPr/>
        </p:nvSpPr>
        <p:spPr>
          <a:xfrm>
            <a:off x="159339" y="309281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Shibor</a:t>
            </a:r>
            <a:r>
              <a:rPr lang="zh-CN" altLang="en-US" sz="1600" b="1"/>
              <a:t>报价</a:t>
            </a:r>
            <a:r>
              <a:rPr lang="zh-CN" altLang="en-US" sz="1600" b="1" dirty="0"/>
              <a:t>系统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场务菜单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AB6E2D-C5CB-4E8E-B470-E06C52C42305}"/>
              </a:ext>
            </a:extLst>
          </p:cNvPr>
          <p:cNvSpPr txBox="1"/>
          <p:nvPr/>
        </p:nvSpPr>
        <p:spPr>
          <a:xfrm>
            <a:off x="4368148" y="4859611"/>
            <a:ext cx="274522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1</a:t>
            </a:r>
            <a:r>
              <a:rPr lang="zh-CN" altLang="en-US" sz="1600" b="1" dirty="0">
                <a:solidFill>
                  <a:schemeClr val="accent1"/>
                </a:solidFill>
              </a:rPr>
              <a:t>新增关联系统管理入口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146B2D-C592-4E0D-8933-2E33B6235AD9}"/>
              </a:ext>
            </a:extLst>
          </p:cNvPr>
          <p:cNvSpPr txBox="1"/>
          <p:nvPr/>
        </p:nvSpPr>
        <p:spPr>
          <a:xfrm>
            <a:off x="8744056" y="4859611"/>
            <a:ext cx="2745226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2</a:t>
            </a:r>
            <a:r>
              <a:rPr lang="zh-CN" altLang="en-US" sz="1600" b="1" dirty="0">
                <a:solidFill>
                  <a:schemeClr val="accent1"/>
                </a:solidFill>
              </a:rPr>
              <a:t>菜单入口跳转，类似本币市场监测系统</a:t>
            </a:r>
          </a:p>
        </p:txBody>
      </p:sp>
    </p:spTree>
    <p:extLst>
      <p:ext uri="{BB962C8B-B14F-4D97-AF65-F5344CB8AC3E}">
        <p14:creationId xmlns:p14="http://schemas.microsoft.com/office/powerpoint/2010/main" val="4479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A47C8EC-A2A7-4FDA-B5A9-3D331F8C8E9A}"/>
              </a:ext>
            </a:extLst>
          </p:cNvPr>
          <p:cNvSpPr/>
          <p:nvPr/>
        </p:nvSpPr>
        <p:spPr>
          <a:xfrm>
            <a:off x="4303432" y="1996326"/>
            <a:ext cx="2091765" cy="2677274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DA0DB3-23AF-4DEE-82A4-5F7696CB4614}"/>
              </a:ext>
            </a:extLst>
          </p:cNvPr>
          <p:cNvSpPr/>
          <p:nvPr/>
        </p:nvSpPr>
        <p:spPr>
          <a:xfrm>
            <a:off x="6703732" y="1996326"/>
            <a:ext cx="2091765" cy="267727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F7D8DE-7451-4350-BFE1-976453BBD20F}"/>
              </a:ext>
            </a:extLst>
          </p:cNvPr>
          <p:cNvSpPr/>
          <p:nvPr/>
        </p:nvSpPr>
        <p:spPr>
          <a:xfrm>
            <a:off x="2396565" y="1481977"/>
            <a:ext cx="6743700" cy="409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C1802B-EC3E-4425-9EB9-CDADD18E0B36}"/>
              </a:ext>
            </a:extLst>
          </p:cNvPr>
          <p:cNvSpPr txBox="1"/>
          <p:nvPr/>
        </p:nvSpPr>
        <p:spPr>
          <a:xfrm>
            <a:off x="2396565" y="1502098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Shibor</a:t>
            </a:r>
            <a:r>
              <a:rPr lang="zh-CN" altLang="en-US"/>
              <a:t>场</a:t>
            </a:r>
            <a:r>
              <a:rPr lang="zh-CN" altLang="en-US" dirty="0"/>
              <a:t>内报价行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EE242-5A6C-4335-90FE-A65837E1F02D}"/>
              </a:ext>
            </a:extLst>
          </p:cNvPr>
          <p:cNvSpPr txBox="1"/>
          <p:nvPr/>
        </p:nvSpPr>
        <p:spPr>
          <a:xfrm>
            <a:off x="4539690" y="150209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场内报价用户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5A313-AA33-4448-ABA1-F2C2ACBA7A26}"/>
              </a:ext>
            </a:extLst>
          </p:cNvPr>
          <p:cNvSpPr txBox="1"/>
          <p:nvPr/>
        </p:nvSpPr>
        <p:spPr>
          <a:xfrm>
            <a:off x="6358965" y="148197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客户端权限设置屏蔽用户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5D16C7-9AB0-450A-A695-37A3D9BC1B1F}"/>
              </a:ext>
            </a:extLst>
          </p:cNvPr>
          <p:cNvSpPr txBox="1"/>
          <p:nvPr/>
        </p:nvSpPr>
        <p:spPr>
          <a:xfrm>
            <a:off x="2396565" y="1997398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工商银行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722C6-48EF-4C4C-B78E-AC85A5B60293}"/>
              </a:ext>
            </a:extLst>
          </p:cNvPr>
          <p:cNvSpPr txBox="1"/>
          <p:nvPr/>
        </p:nvSpPr>
        <p:spPr>
          <a:xfrm>
            <a:off x="4539690" y="1996326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user01</a:t>
            </a:r>
            <a:r>
              <a:rPr lang="zh-CN" altLang="en-US" dirty="0"/>
              <a:t>、</a:t>
            </a:r>
            <a:r>
              <a:rPr lang="en-US" altLang="zh-CN" dirty="0"/>
              <a:t>user02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75D1FE-9A40-4D2C-AFAC-43508462F620}"/>
              </a:ext>
            </a:extLst>
          </p:cNvPr>
          <p:cNvSpPr txBox="1"/>
          <p:nvPr/>
        </p:nvSpPr>
        <p:spPr>
          <a:xfrm>
            <a:off x="6717740" y="1996326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69E212-2E8F-4CF1-9E64-A1361FC1EBEA}"/>
              </a:ext>
            </a:extLst>
          </p:cNvPr>
          <p:cNvSpPr txBox="1"/>
          <p:nvPr/>
        </p:nvSpPr>
        <p:spPr>
          <a:xfrm>
            <a:off x="159338" y="309281"/>
            <a:ext cx="352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Shibor</a:t>
            </a:r>
            <a:r>
              <a:rPr lang="zh-CN" altLang="en-US" sz="1600" b="1"/>
              <a:t>报价</a:t>
            </a:r>
            <a:r>
              <a:rPr lang="zh-CN" altLang="en-US" sz="1600" b="1" dirty="0"/>
              <a:t>系统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报价行和用户管理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1E29B-FB82-4916-BB39-EBAA8CF0C0AE}"/>
              </a:ext>
            </a:extLst>
          </p:cNvPr>
          <p:cNvSpPr txBox="1"/>
          <p:nvPr/>
        </p:nvSpPr>
        <p:spPr>
          <a:xfrm>
            <a:off x="2396565" y="2471504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建设银行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C0F007-627A-4D46-AF8C-DB7EE04D96F6}"/>
              </a:ext>
            </a:extLst>
          </p:cNvPr>
          <p:cNvSpPr txBox="1"/>
          <p:nvPr/>
        </p:nvSpPr>
        <p:spPr>
          <a:xfrm>
            <a:off x="4539690" y="2470432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user03</a:t>
            </a:r>
            <a:r>
              <a:rPr lang="zh-CN" altLang="en-US" dirty="0"/>
              <a:t>、</a:t>
            </a:r>
            <a:r>
              <a:rPr lang="en-US" altLang="zh-CN" dirty="0"/>
              <a:t>user04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2FDA82-E7BA-484E-9850-7F7D60061826}"/>
              </a:ext>
            </a:extLst>
          </p:cNvPr>
          <p:cNvSpPr txBox="1"/>
          <p:nvPr/>
        </p:nvSpPr>
        <p:spPr>
          <a:xfrm>
            <a:off x="6717740" y="2470432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user03</a:t>
            </a:r>
            <a:r>
              <a:rPr lang="zh-CN" altLang="en-US" dirty="0"/>
              <a:t>、</a:t>
            </a:r>
            <a:r>
              <a:rPr lang="en-US" altLang="zh-CN" dirty="0"/>
              <a:t>user04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A20391-CAA8-4E53-A24F-CC2E9B9D5333}"/>
              </a:ext>
            </a:extLst>
          </p:cNvPr>
          <p:cNvSpPr/>
          <p:nvPr/>
        </p:nvSpPr>
        <p:spPr>
          <a:xfrm>
            <a:off x="4399989" y="3429000"/>
            <a:ext cx="1898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可查看Shibor/</a:t>
            </a:r>
            <a:r>
              <a:rPr lang="zh-CN" altLang="en-US" dirty="0">
                <a:solidFill>
                  <a:schemeClr val="accent1"/>
                </a:solidFill>
              </a:rPr>
              <a:t>LPR 场内/场外报价界面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F36C97-FCD8-4815-B153-0A8CA2B0DB01}"/>
              </a:ext>
            </a:extLst>
          </p:cNvPr>
          <p:cNvSpPr/>
          <p:nvPr/>
        </p:nvSpPr>
        <p:spPr>
          <a:xfrm>
            <a:off x="6800289" y="3429000"/>
            <a:ext cx="1898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客户端权限设置界面不展示该用户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机构无法设置该用户权限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85231E-2619-4D08-889F-2A642BA0B61A}"/>
              </a:ext>
            </a:extLst>
          </p:cNvPr>
          <p:cNvSpPr txBox="1"/>
          <p:nvPr/>
        </p:nvSpPr>
        <p:spPr>
          <a:xfrm>
            <a:off x="9104032" y="1996326"/>
            <a:ext cx="29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user01-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场务新建用户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user02-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机构已有交易员</a:t>
            </a:r>
          </a:p>
        </p:txBody>
      </p:sp>
    </p:spTree>
    <p:extLst>
      <p:ext uri="{BB962C8B-B14F-4D97-AF65-F5344CB8AC3E}">
        <p14:creationId xmlns:p14="http://schemas.microsoft.com/office/powerpoint/2010/main" val="130970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EE23A699-8CFA-4459-A1D8-0687240BC205}"/>
              </a:ext>
            </a:extLst>
          </p:cNvPr>
          <p:cNvSpPr>
            <a:spLocks/>
          </p:cNvSpPr>
          <p:nvPr/>
        </p:nvSpPr>
        <p:spPr>
          <a:xfrm>
            <a:off x="1105869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82E969E-45FB-4A81-8620-2D7BE863F706}"/>
              </a:ext>
            </a:extLst>
          </p:cNvPr>
          <p:cNvSpPr>
            <a:spLocks/>
          </p:cNvSpPr>
          <p:nvPr/>
        </p:nvSpPr>
        <p:spPr>
          <a:xfrm>
            <a:off x="2812902" y="1323601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9755B0F-014B-4E66-9189-1FF902786097}"/>
              </a:ext>
            </a:extLst>
          </p:cNvPr>
          <p:cNvSpPr>
            <a:spLocks/>
          </p:cNvSpPr>
          <p:nvPr/>
        </p:nvSpPr>
        <p:spPr>
          <a:xfrm>
            <a:off x="1166583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CD4B3C-5972-422D-8D64-C025853550C8}"/>
              </a:ext>
            </a:extLst>
          </p:cNvPr>
          <p:cNvSpPr>
            <a:spLocks/>
          </p:cNvSpPr>
          <p:nvPr/>
        </p:nvSpPr>
        <p:spPr>
          <a:xfrm>
            <a:off x="4563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76C8E2-6D78-40F0-B701-25F7FCB5B31D}"/>
              </a:ext>
            </a:extLst>
          </p:cNvPr>
          <p:cNvSpPr>
            <a:spLocks/>
          </p:cNvSpPr>
          <p:nvPr/>
        </p:nvSpPr>
        <p:spPr>
          <a:xfrm>
            <a:off x="6265569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B031EC1-64B9-4AF8-B3D9-199369DA46CB}"/>
              </a:ext>
            </a:extLst>
          </p:cNvPr>
          <p:cNvSpPr>
            <a:spLocks/>
          </p:cNvSpPr>
          <p:nvPr/>
        </p:nvSpPr>
        <p:spPr>
          <a:xfrm>
            <a:off x="7955471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1B1F-F949-4E89-B7E3-0F59F2CF7955}"/>
              </a:ext>
            </a:extLst>
          </p:cNvPr>
          <p:cNvSpPr>
            <a:spLocks/>
          </p:cNvSpPr>
          <p:nvPr/>
        </p:nvSpPr>
        <p:spPr>
          <a:xfrm>
            <a:off x="9646938" y="4393420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39AA9-9EDE-4D4D-B5D1-DD73D689FD68}"/>
              </a:ext>
            </a:extLst>
          </p:cNvPr>
          <p:cNvSpPr/>
          <p:nvPr/>
        </p:nvSpPr>
        <p:spPr>
          <a:xfrm>
            <a:off x="6098320" y="6044027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</a:t>
            </a:r>
            <a:r>
              <a:rPr lang="zh-CN" altLang="en-US" sz="1200" dirty="0"/>
              <a:t>下发</a:t>
            </a:r>
            <a:r>
              <a:rPr lang="en-US" altLang="zh-CN" sz="1200" dirty="0"/>
              <a:t>-LPR</a:t>
            </a:r>
            <a:r>
              <a:rPr lang="zh-CN" altLang="en-US" sz="1200" dirty="0"/>
              <a:t>场内和场外报价行、衍生品报价行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BE77-7034-48B3-9220-27BF0205B9E7}"/>
              </a:ext>
            </a:extLst>
          </p:cNvPr>
          <p:cNvSpPr txBox="1"/>
          <p:nvPr/>
        </p:nvSpPr>
        <p:spPr>
          <a:xfrm>
            <a:off x="993428" y="1069931"/>
            <a:ext cx="95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检查必填项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7E5BD-CC78-4C26-9EDA-96DC791CD46E}"/>
              </a:ext>
            </a:extLst>
          </p:cNvPr>
          <p:cNvSpPr txBox="1"/>
          <p:nvPr/>
        </p:nvSpPr>
        <p:spPr>
          <a:xfrm>
            <a:off x="159339" y="6313050"/>
            <a:ext cx="274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LPR</a:t>
            </a:r>
            <a:r>
              <a:rPr lang="zh-CN" altLang="en-US" sz="1600" b="1" dirty="0"/>
              <a:t>报价系统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场内和场外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97337D-CA1B-4D9F-8F55-E4473CADC97B}"/>
              </a:ext>
            </a:extLst>
          </p:cNvPr>
          <p:cNvSpPr>
            <a:spLocks/>
          </p:cNvSpPr>
          <p:nvPr/>
        </p:nvSpPr>
        <p:spPr>
          <a:xfrm>
            <a:off x="993427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-LPR</a:t>
            </a:r>
            <a:r>
              <a:rPr lang="zh-CN" altLang="en-US" sz="1400" dirty="0"/>
              <a:t>报价</a:t>
            </a:r>
            <a:r>
              <a:rPr lang="en-US" altLang="zh-CN" sz="1400" dirty="0"/>
              <a:t>-</a:t>
            </a:r>
            <a:r>
              <a:rPr lang="zh-CN" altLang="en-US" sz="1400" dirty="0"/>
              <a:t>报价提交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79ED2E-48D7-4375-A136-49ADB78E22D3}"/>
              </a:ext>
            </a:extLst>
          </p:cNvPr>
          <p:cNvSpPr>
            <a:spLocks/>
          </p:cNvSpPr>
          <p:nvPr/>
        </p:nvSpPr>
        <p:spPr>
          <a:xfrm>
            <a:off x="993427" y="206396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</a:t>
            </a:r>
            <a:r>
              <a:rPr lang="zh-CN" altLang="en-US" sz="1400" dirty="0"/>
              <a:t>个人信息设置</a:t>
            </a:r>
          </a:p>
        </p:txBody>
      </p:sp>
      <p:cxnSp>
        <p:nvCxnSpPr>
          <p:cNvPr id="11" name="直接箭头连接符 26">
            <a:extLst>
              <a:ext uri="{FF2B5EF4-FFF2-40B4-BE49-F238E27FC236}">
                <a16:creationId xmlns:a16="http://schemas.microsoft.com/office/drawing/2014/main" id="{5278ACF4-00E7-4A6A-8849-40C7C7F27CD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640541" y="937916"/>
            <a:ext cx="0" cy="52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E315B7-0C51-484B-A55D-F1D205011BF7}"/>
              </a:ext>
            </a:extLst>
          </p:cNvPr>
          <p:cNvSpPr>
            <a:spLocks/>
          </p:cNvSpPr>
          <p:nvPr/>
        </p:nvSpPr>
        <p:spPr>
          <a:xfrm>
            <a:off x="2684263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-LPR</a:t>
            </a:r>
            <a:r>
              <a:rPr lang="zh-CN" altLang="en-US" sz="1400" dirty="0"/>
              <a:t>报价</a:t>
            </a:r>
            <a:r>
              <a:rPr lang="en-US" altLang="zh-CN" sz="1400" dirty="0"/>
              <a:t>-</a:t>
            </a:r>
            <a:r>
              <a:rPr lang="zh-CN" altLang="en-US" sz="1400" dirty="0"/>
              <a:t>报价查询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EA7850-4B57-4609-A2C6-6DE328EDB65D}"/>
              </a:ext>
            </a:extLst>
          </p:cNvPr>
          <p:cNvSpPr>
            <a:spLocks/>
          </p:cNvSpPr>
          <p:nvPr/>
        </p:nvSpPr>
        <p:spPr>
          <a:xfrm>
            <a:off x="2564641" y="2175046"/>
            <a:ext cx="143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本行当日和历史报价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E32C-7CC5-4C8D-9731-707D227BAB97}"/>
              </a:ext>
            </a:extLst>
          </p:cNvPr>
          <p:cNvSpPr>
            <a:spLocks/>
          </p:cNvSpPr>
          <p:nvPr/>
        </p:nvSpPr>
        <p:spPr>
          <a:xfrm>
            <a:off x="1053451" y="2180435"/>
            <a:ext cx="117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提交修改报价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2D7A4-D75E-42C2-8C7E-BCD477880B5B}"/>
              </a:ext>
            </a:extLst>
          </p:cNvPr>
          <p:cNvSpPr>
            <a:spLocks/>
          </p:cNvSpPr>
          <p:nvPr/>
        </p:nvSpPr>
        <p:spPr>
          <a:xfrm>
            <a:off x="993427" y="2718208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批处理</a:t>
            </a:r>
            <a:r>
              <a:rPr lang="en-US" altLang="zh-CN" sz="1400" dirty="0"/>
              <a:t>-LPR</a:t>
            </a:r>
            <a:r>
              <a:rPr lang="zh-CN" altLang="en-US" sz="1400" dirty="0"/>
              <a:t>计算和发布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4B6FD0-BE33-419E-8E9E-F08948EF917F}"/>
              </a:ext>
            </a:extLst>
          </p:cNvPr>
          <p:cNvSpPr>
            <a:spLocks/>
          </p:cNvSpPr>
          <p:nvPr/>
        </p:nvSpPr>
        <p:spPr>
          <a:xfrm>
            <a:off x="4375098" y="1462302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-</a:t>
            </a:r>
            <a:r>
              <a:rPr lang="zh-CN" altLang="en-US" sz="1400" dirty="0"/>
              <a:t>基准利率</a:t>
            </a:r>
            <a:r>
              <a:rPr lang="en-US" altLang="zh-CN" sz="1400" dirty="0"/>
              <a:t>-LPR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32DBEB-E3D6-46DB-BC13-2784553DE2B6}"/>
              </a:ext>
            </a:extLst>
          </p:cNvPr>
          <p:cNvSpPr>
            <a:spLocks/>
          </p:cNvSpPr>
          <p:nvPr/>
        </p:nvSpPr>
        <p:spPr>
          <a:xfrm>
            <a:off x="4343837" y="2167551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查看下载当日和历史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LPR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9B55C-7067-4344-9A50-F9B8A946AD3C}"/>
              </a:ext>
            </a:extLst>
          </p:cNvPr>
          <p:cNvSpPr>
            <a:spLocks/>
          </p:cNvSpPr>
          <p:nvPr/>
        </p:nvSpPr>
        <p:spPr>
          <a:xfrm>
            <a:off x="7799951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场务</a:t>
            </a:r>
            <a:r>
              <a:rPr lang="en-US" altLang="zh-CN" sz="1200" dirty="0"/>
              <a:t>-LPR</a:t>
            </a:r>
            <a:r>
              <a:rPr lang="zh-CN" altLang="en-US" sz="1200" dirty="0"/>
              <a:t>场务管理</a:t>
            </a:r>
            <a:r>
              <a:rPr lang="en-US" altLang="zh-CN" sz="1200" dirty="0"/>
              <a:t>-LPR</a:t>
            </a:r>
            <a:r>
              <a:rPr lang="zh-CN" altLang="en-US" sz="1200" dirty="0"/>
              <a:t>报价监控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AFA7D7-B9D1-4ADF-A7CE-F24B20D493A4}"/>
              </a:ext>
            </a:extLst>
          </p:cNvPr>
          <p:cNvSpPr>
            <a:spLocks/>
          </p:cNvSpPr>
          <p:nvPr/>
        </p:nvSpPr>
        <p:spPr>
          <a:xfrm>
            <a:off x="7788031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所有报价行的报价和用户信息，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30s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刷新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B59477-8811-4588-82D7-9DEE75A1103C}"/>
              </a:ext>
            </a:extLst>
          </p:cNvPr>
          <p:cNvSpPr>
            <a:spLocks/>
          </p:cNvSpPr>
          <p:nvPr/>
        </p:nvSpPr>
        <p:spPr>
          <a:xfrm>
            <a:off x="950158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场务</a:t>
            </a:r>
            <a:r>
              <a:rPr lang="en-US" altLang="zh-CN" sz="1200" dirty="0"/>
              <a:t>-LPR</a:t>
            </a:r>
            <a:r>
              <a:rPr lang="zh-CN" altLang="en-US" sz="1200" dirty="0"/>
              <a:t>场务管理</a:t>
            </a:r>
            <a:r>
              <a:rPr lang="en-US" altLang="zh-CN" sz="1200" dirty="0"/>
              <a:t>-LPR</a:t>
            </a:r>
            <a:r>
              <a:rPr lang="zh-CN" altLang="en-US" sz="1200" dirty="0"/>
              <a:t>报价应急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C2CF1F-70BF-4E47-A162-D07A0C44F62B}"/>
              </a:ext>
            </a:extLst>
          </p:cNvPr>
          <p:cNvSpPr>
            <a:spLocks/>
          </p:cNvSpPr>
          <p:nvPr/>
        </p:nvSpPr>
        <p:spPr>
          <a:xfrm>
            <a:off x="9574448" y="5268050"/>
            <a:ext cx="114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应急输入修改报价，应急输入发布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LPR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1D454-0EAA-42F9-855F-119B20F8DA17}"/>
              </a:ext>
            </a:extLst>
          </p:cNvPr>
          <p:cNvSpPr>
            <a:spLocks/>
          </p:cNvSpPr>
          <p:nvPr/>
        </p:nvSpPr>
        <p:spPr>
          <a:xfrm>
            <a:off x="4396689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场务</a:t>
            </a:r>
            <a:r>
              <a:rPr lang="en-US" altLang="zh-CN" sz="1400" dirty="0"/>
              <a:t>-LPR</a:t>
            </a:r>
            <a:r>
              <a:rPr lang="zh-CN" altLang="en-US" sz="1400" dirty="0"/>
              <a:t>场务管理</a:t>
            </a:r>
            <a:r>
              <a:rPr lang="en-US" altLang="zh-CN" sz="1400" dirty="0"/>
              <a:t>-LPR</a:t>
            </a:r>
            <a:r>
              <a:rPr lang="zh-CN" altLang="en-US" sz="1400" dirty="0"/>
              <a:t>查询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CB70C9-C222-4772-B2C9-4BDB845B4BA7}"/>
              </a:ext>
            </a:extLst>
          </p:cNvPr>
          <p:cNvSpPr>
            <a:spLocks/>
          </p:cNvSpPr>
          <p:nvPr/>
        </p:nvSpPr>
        <p:spPr>
          <a:xfrm>
            <a:off x="4343837" y="5268050"/>
            <a:ext cx="13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查看下载报价行报价和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LPR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BCE6A9-6F0D-4E1E-BD89-EB053AC9FB92}"/>
              </a:ext>
            </a:extLst>
          </p:cNvPr>
          <p:cNvSpPr>
            <a:spLocks/>
          </p:cNvSpPr>
          <p:nvPr/>
        </p:nvSpPr>
        <p:spPr>
          <a:xfrm>
            <a:off x="6098320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场务</a:t>
            </a:r>
            <a:r>
              <a:rPr lang="en-US" altLang="zh-CN" sz="1400" dirty="0"/>
              <a:t>-LPR</a:t>
            </a:r>
            <a:r>
              <a:rPr lang="zh-CN" altLang="en-US" sz="1400" dirty="0"/>
              <a:t>场务管理</a:t>
            </a:r>
            <a:r>
              <a:rPr lang="en-US" altLang="zh-CN" sz="1400" dirty="0"/>
              <a:t>-</a:t>
            </a:r>
            <a:r>
              <a:rPr lang="zh-CN" altLang="en-US" sz="1400" dirty="0"/>
              <a:t>报价行和用户管理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F1C939-D059-40DB-AFF5-D86AA23318E1}"/>
              </a:ext>
            </a:extLst>
          </p:cNvPr>
          <p:cNvSpPr>
            <a:spLocks/>
          </p:cNvSpPr>
          <p:nvPr/>
        </p:nvSpPr>
        <p:spPr>
          <a:xfrm>
            <a:off x="6059819" y="5268050"/>
            <a:ext cx="1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维护场内场外报价行、衍生品报价行、报价用户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C09EA5-3DC4-417B-841D-54D7EB9199A0}"/>
              </a:ext>
            </a:extLst>
          </p:cNvPr>
          <p:cNvSpPr>
            <a:spLocks/>
          </p:cNvSpPr>
          <p:nvPr/>
        </p:nvSpPr>
        <p:spPr>
          <a:xfrm>
            <a:off x="2695058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场务</a:t>
            </a:r>
            <a:r>
              <a:rPr lang="en-US" altLang="zh-CN" sz="1400" dirty="0"/>
              <a:t>-LPR</a:t>
            </a:r>
            <a:r>
              <a:rPr lang="zh-CN" altLang="en-US" sz="1400" dirty="0"/>
              <a:t>场务管理</a:t>
            </a:r>
            <a:r>
              <a:rPr lang="en-US" altLang="zh-CN" sz="1400" dirty="0"/>
              <a:t>-</a:t>
            </a:r>
            <a:r>
              <a:rPr lang="zh-CN" altLang="en-US" sz="1400" dirty="0"/>
              <a:t>交易品种维护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3CF4A-F796-4AB4-91BB-A3AC325668B0}"/>
              </a:ext>
            </a:extLst>
          </p:cNvPr>
          <p:cNvSpPr>
            <a:spLocks/>
          </p:cNvSpPr>
          <p:nvPr/>
        </p:nvSpPr>
        <p:spPr>
          <a:xfrm>
            <a:off x="993427" y="4565783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场务</a:t>
            </a:r>
            <a:r>
              <a:rPr lang="en-US" altLang="zh-CN" sz="1400" dirty="0"/>
              <a:t>-LPR</a:t>
            </a:r>
            <a:r>
              <a:rPr lang="zh-CN" altLang="en-US" sz="1400" dirty="0"/>
              <a:t>场务管理</a:t>
            </a:r>
            <a:r>
              <a:rPr lang="en-US" altLang="zh-CN" sz="1400" dirty="0"/>
              <a:t>-</a:t>
            </a:r>
            <a:r>
              <a:rPr lang="zh-CN" altLang="en-US" sz="1400" dirty="0"/>
              <a:t>交易参数维护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F2DFAA-8CA7-4F96-B4B9-079DC809237C}"/>
              </a:ext>
            </a:extLst>
          </p:cNvPr>
          <p:cNvSpPr>
            <a:spLocks/>
          </p:cNvSpPr>
          <p:nvPr/>
        </p:nvSpPr>
        <p:spPr>
          <a:xfrm>
            <a:off x="2460811" y="5268050"/>
            <a:ext cx="164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维护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LPR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报价品种、均值品种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1CBA85-03B6-4D4F-883B-D69EE503FBA3}"/>
              </a:ext>
            </a:extLst>
          </p:cNvPr>
          <p:cNvSpPr>
            <a:spLocks/>
          </p:cNvSpPr>
          <p:nvPr/>
        </p:nvSpPr>
        <p:spPr>
          <a:xfrm>
            <a:off x="820270" y="5268050"/>
            <a:ext cx="164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场内场外交易参数</a:t>
            </a:r>
          </a:p>
        </p:txBody>
      </p:sp>
      <p:cxnSp>
        <p:nvCxnSpPr>
          <p:cNvPr id="43" name="直接箭头连接符 26">
            <a:extLst>
              <a:ext uri="{FF2B5EF4-FFF2-40B4-BE49-F238E27FC236}">
                <a16:creationId xmlns:a16="http://schemas.microsoft.com/office/drawing/2014/main" id="{50A3B64A-DEE5-42D9-80B7-9AC1BE86DA41}"/>
              </a:ext>
            </a:extLst>
          </p:cNvPr>
          <p:cNvCxnSpPr>
            <a:cxnSpLocks/>
            <a:stCxn id="37" idx="0"/>
            <a:endCxn id="20" idx="2"/>
          </p:cNvCxnSpPr>
          <p:nvPr/>
        </p:nvCxnSpPr>
        <p:spPr>
          <a:xfrm flipV="1">
            <a:off x="1640541" y="3449728"/>
            <a:ext cx="0" cy="111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6">
            <a:extLst>
              <a:ext uri="{FF2B5EF4-FFF2-40B4-BE49-F238E27FC236}">
                <a16:creationId xmlns:a16="http://schemas.microsoft.com/office/drawing/2014/main" id="{F38E0D7A-4655-4975-A00B-74412A98756F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>
            <a:off x="993427" y="1828063"/>
            <a:ext cx="12700" cy="3103481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65FFDF-FFC4-4EB1-8D98-C20ACE548121}"/>
              </a:ext>
            </a:extLst>
          </p:cNvPr>
          <p:cNvSpPr txBox="1"/>
          <p:nvPr/>
        </p:nvSpPr>
        <p:spPr>
          <a:xfrm>
            <a:off x="51770" y="2949511"/>
            <a:ext cx="954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报价日</a:t>
            </a:r>
            <a:endParaRPr lang="en-US" altLang="zh-CN" sz="1200" dirty="0"/>
          </a:p>
          <a:p>
            <a:r>
              <a:rPr lang="zh-CN" altLang="en-US" sz="1200" dirty="0"/>
              <a:t>报价开始和结束时间</a:t>
            </a:r>
            <a:endParaRPr lang="en-US" altLang="zh-CN" sz="1200" dirty="0"/>
          </a:p>
          <a:p>
            <a:r>
              <a:rPr lang="zh-CN" altLang="en-US" sz="1200" dirty="0"/>
              <a:t>报价精度、步长、范围</a:t>
            </a:r>
          </a:p>
        </p:txBody>
      </p:sp>
      <p:cxnSp>
        <p:nvCxnSpPr>
          <p:cNvPr id="55" name="直接箭头连接符 26">
            <a:extLst>
              <a:ext uri="{FF2B5EF4-FFF2-40B4-BE49-F238E27FC236}">
                <a16:creationId xmlns:a16="http://schemas.microsoft.com/office/drawing/2014/main" id="{C5C85D23-2DB3-45BA-A475-7338A94039D5}"/>
              </a:ext>
            </a:extLst>
          </p:cNvPr>
          <p:cNvCxnSpPr>
            <a:cxnSpLocks/>
            <a:stCxn id="37" idx="0"/>
            <a:endCxn id="17" idx="0"/>
          </p:cNvCxnSpPr>
          <p:nvPr/>
        </p:nvCxnSpPr>
        <p:spPr>
          <a:xfrm flipV="1">
            <a:off x="1640541" y="2175046"/>
            <a:ext cx="1640542" cy="2390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26">
            <a:extLst>
              <a:ext uri="{FF2B5EF4-FFF2-40B4-BE49-F238E27FC236}">
                <a16:creationId xmlns:a16="http://schemas.microsoft.com/office/drawing/2014/main" id="{7E2183BB-F91C-4629-9AF3-824125A2685F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6745434" y="5297303"/>
            <a:ext cx="0" cy="746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BF705DB-1911-41DA-9045-73506BDDB60C}"/>
              </a:ext>
            </a:extLst>
          </p:cNvPr>
          <p:cNvSpPr/>
          <p:nvPr/>
        </p:nvSpPr>
        <p:spPr>
          <a:xfrm>
            <a:off x="2684263" y="3220416"/>
            <a:ext cx="1294228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</a:t>
            </a:r>
            <a:r>
              <a:rPr lang="zh-CN" altLang="en-US" sz="1200" dirty="0"/>
              <a:t>下发</a:t>
            </a:r>
            <a:r>
              <a:rPr lang="en-US" altLang="zh-CN" sz="1200" dirty="0"/>
              <a:t>-LPR</a:t>
            </a:r>
            <a:r>
              <a:rPr lang="zh-CN" altLang="en-US" sz="1200" dirty="0"/>
              <a:t>利率、报价信息</a:t>
            </a:r>
          </a:p>
        </p:txBody>
      </p:sp>
      <p:cxnSp>
        <p:nvCxnSpPr>
          <p:cNvPr id="80" name="直接箭头连接符 26">
            <a:extLst>
              <a:ext uri="{FF2B5EF4-FFF2-40B4-BE49-F238E27FC236}">
                <a16:creationId xmlns:a16="http://schemas.microsoft.com/office/drawing/2014/main" id="{07BDD0D1-F366-4C04-895A-D97C1097916C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287655" y="3083968"/>
            <a:ext cx="396608" cy="50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F7DF421-8150-4759-AFD1-E8BB139DE92D}"/>
              </a:ext>
            </a:extLst>
          </p:cNvPr>
          <p:cNvSpPr>
            <a:spLocks/>
          </p:cNvSpPr>
          <p:nvPr/>
        </p:nvSpPr>
        <p:spPr>
          <a:xfrm>
            <a:off x="9501580" y="1436031"/>
            <a:ext cx="129422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数据迁移</a:t>
            </a:r>
            <a:r>
              <a:rPr lang="en-US" altLang="zh-CN" sz="1400" dirty="0"/>
              <a:t>-LPR</a:t>
            </a:r>
            <a:r>
              <a:rPr lang="zh-CN" altLang="en-US" sz="1400" dirty="0"/>
              <a:t>报价信息和利率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C0AD22-8F02-4D36-BC10-B444F95ED589}"/>
              </a:ext>
            </a:extLst>
          </p:cNvPr>
          <p:cNvSpPr>
            <a:spLocks/>
          </p:cNvSpPr>
          <p:nvPr/>
        </p:nvSpPr>
        <p:spPr>
          <a:xfrm>
            <a:off x="10716013" y="204678"/>
            <a:ext cx="1294228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场外报价行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58A61ED-1C5B-487C-B267-7BF986D97933}"/>
              </a:ext>
            </a:extLst>
          </p:cNvPr>
          <p:cNvSpPr>
            <a:spLocks/>
          </p:cNvSpPr>
          <p:nvPr/>
        </p:nvSpPr>
        <p:spPr>
          <a:xfrm>
            <a:off x="10646685" y="936198"/>
            <a:ext cx="143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09BB994-93FC-4F9C-A151-EF2DAD099AAA}"/>
              </a:ext>
            </a:extLst>
          </p:cNvPr>
          <p:cNvSpPr>
            <a:spLocks/>
          </p:cNvSpPr>
          <p:nvPr/>
        </p:nvSpPr>
        <p:spPr>
          <a:xfrm>
            <a:off x="1309723" y="3436258"/>
            <a:ext cx="6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场内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775BF0-48C1-4293-9094-91B87B50D58C}"/>
              </a:ext>
            </a:extLst>
          </p:cNvPr>
          <p:cNvSpPr txBox="1"/>
          <p:nvPr/>
        </p:nvSpPr>
        <p:spPr>
          <a:xfrm>
            <a:off x="1053451" y="3935865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计算和发布时间</a:t>
            </a:r>
            <a:endParaRPr lang="en-US" altLang="zh-CN" sz="1200" dirty="0"/>
          </a:p>
          <a:p>
            <a:r>
              <a:rPr lang="zh-CN" altLang="en-US" sz="1200" dirty="0"/>
              <a:t>计算参数</a:t>
            </a:r>
          </a:p>
        </p:txBody>
      </p:sp>
    </p:spTree>
    <p:extLst>
      <p:ext uri="{BB962C8B-B14F-4D97-AF65-F5344CB8AC3E}">
        <p14:creationId xmlns:p14="http://schemas.microsoft.com/office/powerpoint/2010/main" val="247729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599</Words>
  <Application>Microsoft Office PowerPoint</Application>
  <PresentationFormat>宽屏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李晶雯</dc:creator>
  <cp:lastModifiedBy>李晶雯</cp:lastModifiedBy>
  <cp:revision>28</cp:revision>
  <dcterms:created xsi:type="dcterms:W3CDTF">2021-02-09T00:51:58Z</dcterms:created>
  <dcterms:modified xsi:type="dcterms:W3CDTF">2021-02-09T02:51:51Z</dcterms:modified>
</cp:coreProperties>
</file>