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409" r:id="rId3"/>
    <p:sldId id="410" r:id="rId4"/>
    <p:sldId id="256" r:id="rId5"/>
    <p:sldId id="416" r:id="rId6"/>
    <p:sldId id="258" r:id="rId7"/>
    <p:sldId id="257" r:id="rId8"/>
    <p:sldId id="260" r:id="rId9"/>
    <p:sldId id="4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tuser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8CBAD"/>
    <a:srgbClr val="F0F0F0"/>
    <a:srgbClr val="DCDCDC"/>
    <a:srgbClr val="FFFFFF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6" y="52"/>
      </p:cViewPr>
      <p:guideLst>
        <p:guide orient="horz" pos="2175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7E47-5FBB-4F44-9290-DEB67517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CDFA1-EF12-4D3A-B44C-A04491A03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230FF-1DAD-405F-BD8E-ACB5CF2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82F58-F304-483B-B68B-96EA2966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AF56E-8DD1-4607-B973-CA345E9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5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93059-6EDC-4C9F-918F-FBAC690B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DAD0C-DF7D-46A8-A4EE-6007AC2B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E2E6D-B10A-438B-9D7E-68775F3B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04A96-1236-44AE-B689-0252F718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83FE7-3983-4CF0-BFB3-B6F2B9CD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04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CF808-1C5D-49AC-8FC3-12F0BCC6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E4105-4AEC-4401-B64D-909CBE16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30CB4-1A49-4128-9CDE-4FE6EFC3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FE7A-3FDB-4558-A128-501A3B76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D95A-88A2-4A84-9E62-5DAE5F07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33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53F73-33B2-4BFC-96C1-9F542C12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51643-DF3C-4F2F-BC5D-C7883C5E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B78DF-7547-48E1-87A6-D946EAAE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3AC1B-998D-4E0B-A496-07C9165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A5C84-5528-4AA1-8191-A933BBD4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1EE23-62AD-4934-BA93-C92A1A3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3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425D3-F64D-4E96-AACD-3897999E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C51A4-8F07-4595-B7BD-7D0553ED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A13DE-40C6-42D5-80ED-FE14B99D2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B5A26-3D77-402F-A981-7A099BDB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5E103E-E3F4-47CE-BBB7-D985BB288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13CF56-C9D2-4ECB-80F5-2A971E8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3DD71C-3DA5-44B0-B5E3-12DBE35D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C011D3-465A-4FED-B46E-4A38C12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38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B39AD-2041-4CE2-9A04-5DF70104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81E3F-9BB5-443D-AB57-04B6C625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6564F2-2CAF-4111-8BD2-BCEDD4D2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A4EB84-AF93-4F10-B448-F528B706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1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114ED-46DE-4BBE-9C0B-4012CEB2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E4CEDD-1DD3-4B98-86A0-F0456C36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D757E-6D16-4346-84B4-260F2E3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55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3F939-C07D-46AD-982E-9D7105CB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6EDC7-2A43-494D-9C0A-5861C49F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E0121-CBDE-47EE-8BBB-4EA9870D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0D84A-9B94-4F73-8581-BAE54802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A9F1C-18E1-4694-B971-75608D81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E8482-9930-45B1-A6D0-5AFAF760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DB122-05DA-4442-9730-706E0C64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1FAA2-D378-4F01-AA19-16ADBE377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758A1-972F-4573-B5E6-CB1A08CB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E1305-BC1F-4E21-906C-3BD5AA4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CF8BE-4A95-4E98-80B0-1464DF3B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FA398-C288-4FC6-A3C6-204DFE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84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D39D5-8583-499F-AC07-0DB2156B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F1234-7D0C-40E2-993B-E5C92F97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69D1C-55EA-4E16-8F3D-FA2B35A2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F4E42-3EB3-4D26-804A-C8EB3F7B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B16BA-4F52-4E42-951E-D46CC3C6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91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94B97E-679C-49C7-9455-BEE72A2F4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E3DDD-B13D-40FC-BF73-7D1E3730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46691-60E9-4D1F-A6B5-2D1388D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D437A-6BAA-47AB-804C-4CAF26E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98FDF-51CB-4CDD-8539-B7D61B4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6306AB-2656-480A-BC0F-23722C21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7315B-8F94-49CE-A82B-FFAA6B40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46E78-D579-46D4-BA35-015A75B84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D55C7-332D-49D9-843D-D3BF567D876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EF3CE-709E-407A-B8FF-155A66760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BC8CC-A5F0-4175-8222-5EB64F421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3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400" dirty="0" err="1">
                <a:sym typeface="+mn-ea"/>
              </a:rPr>
              <a:t>Shibor&amp;LPR</a:t>
            </a:r>
            <a:r>
              <a:rPr lang="zh-CN" altLang="en-US" sz="4400" dirty="0">
                <a:sym typeface="+mn-ea"/>
              </a:rPr>
              <a:t>深度整合</a:t>
            </a:r>
            <a:endParaRPr lang="en-US" altLang="zh-CN" sz="44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94" y="207707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Shibor&amp;LPR</a:t>
            </a:r>
            <a:r>
              <a:rPr lang="zh-CN" altLang="en-US" dirty="0"/>
              <a:t>深度整合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2900"/>
            <a:ext cx="10969200" cy="3482940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业务背景</a:t>
            </a:r>
            <a:r>
              <a:rPr lang="zh-CN" altLang="en-US" sz="2800" dirty="0"/>
              <a:t>：</a:t>
            </a:r>
            <a:r>
              <a:rPr lang="zh-CN" altLang="en-US" sz="2300" dirty="0">
                <a:latin typeface="+mj-lt"/>
              </a:rPr>
              <a:t>为给银行间交易成员提供更多便捷操作，将原有上海银行间同业拆放利率报价子系统（即网上</a:t>
            </a:r>
            <a:r>
              <a:rPr lang="en-US" altLang="zh-CN" sz="2300" dirty="0" err="1">
                <a:latin typeface="+mj-lt"/>
              </a:rPr>
              <a:t>Shibor</a:t>
            </a:r>
            <a:r>
              <a:rPr lang="zh-CN" altLang="en-US" sz="2300" dirty="0">
                <a:latin typeface="+mj-lt"/>
              </a:rPr>
              <a:t>报价平台）与贷款基础利率报价子系统（即网上</a:t>
            </a:r>
            <a:r>
              <a:rPr lang="en-US" altLang="zh-CN" sz="2300" dirty="0">
                <a:latin typeface="+mj-lt"/>
              </a:rPr>
              <a:t>LPR</a:t>
            </a:r>
            <a:r>
              <a:rPr lang="zh-CN" altLang="en-US" sz="2300" dirty="0">
                <a:latin typeface="+mj-lt"/>
              </a:rPr>
              <a:t>报价平台）集成至新本币交易系统。</a:t>
            </a:r>
            <a:endParaRPr lang="en-US" altLang="zh-CN" sz="2300" dirty="0">
              <a:latin typeface="+mj-lt"/>
            </a:endParaRPr>
          </a:p>
          <a:p>
            <a:pPr marL="457200" lvl="1" indent="0">
              <a:buNone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项目范围</a:t>
            </a:r>
            <a:r>
              <a:rPr lang="zh-CN" altLang="en-US" sz="2800" dirty="0"/>
              <a:t>：</a:t>
            </a:r>
            <a:r>
              <a:rPr lang="en-US" altLang="en-US" dirty="0"/>
              <a:t> </a:t>
            </a:r>
            <a:r>
              <a:rPr lang="zh-CN" altLang="en-US" sz="2300" dirty="0">
                <a:latin typeface="+mj-lt"/>
              </a:rPr>
              <a:t>本次小项目分两期，分别实现</a:t>
            </a:r>
            <a:r>
              <a:rPr lang="en-US" altLang="zh-CN" sz="2300" dirty="0" err="1">
                <a:latin typeface="+mj-lt"/>
              </a:rPr>
              <a:t>Shibor</a:t>
            </a:r>
            <a:r>
              <a:rPr lang="zh-CN" altLang="en-US" sz="2300" dirty="0">
                <a:latin typeface="+mj-lt"/>
              </a:rPr>
              <a:t>和</a:t>
            </a:r>
            <a:r>
              <a:rPr lang="en-US" altLang="zh-CN" sz="2300" dirty="0">
                <a:latin typeface="+mj-lt"/>
              </a:rPr>
              <a:t>LPR</a:t>
            </a:r>
            <a:r>
              <a:rPr lang="zh-CN" altLang="en-US" sz="2300" dirty="0">
                <a:latin typeface="+mj-lt"/>
              </a:rPr>
              <a:t>报价相关客户端和场务功能；针对</a:t>
            </a:r>
            <a:r>
              <a:rPr lang="en-US" altLang="en-US" sz="2300" dirty="0" err="1">
                <a:latin typeface="+mj-lt"/>
              </a:rPr>
              <a:t>Shibor</a:t>
            </a:r>
            <a:r>
              <a:rPr lang="en-US" altLang="en-US" sz="2300" dirty="0">
                <a:latin typeface="+mj-lt"/>
              </a:rPr>
              <a:t>/LPR</a:t>
            </a:r>
            <a:r>
              <a:rPr lang="zh-CN" altLang="en-US" sz="2300" dirty="0">
                <a:latin typeface="+mj-lt"/>
              </a:rPr>
              <a:t>场内和场外报价行用户，</a:t>
            </a:r>
            <a:r>
              <a:rPr lang="zh-CN" altLang="en-US" sz="2300" dirty="0"/>
              <a:t>实现</a:t>
            </a:r>
            <a:r>
              <a:rPr lang="zh-CN" altLang="en-US" sz="2300" dirty="0">
                <a:latin typeface="+mj-lt"/>
              </a:rPr>
              <a:t>客户端提交</a:t>
            </a:r>
            <a:r>
              <a:rPr lang="en-US" altLang="en-US" sz="2300" dirty="0" err="1">
                <a:latin typeface="+mj-lt"/>
              </a:rPr>
              <a:t>Shibor</a:t>
            </a:r>
            <a:r>
              <a:rPr lang="en-US" altLang="en-US" sz="2300" dirty="0">
                <a:latin typeface="+mj-lt"/>
              </a:rPr>
              <a:t>/LPR</a:t>
            </a:r>
            <a:r>
              <a:rPr lang="zh-CN" altLang="en-US" sz="2300" dirty="0">
                <a:latin typeface="+mj-lt"/>
              </a:rPr>
              <a:t>场内或场外报价，系统按时计算生成</a:t>
            </a:r>
            <a:r>
              <a:rPr lang="en-US" altLang="en-US" sz="2300" dirty="0" err="1">
                <a:latin typeface="+mj-lt"/>
              </a:rPr>
              <a:t>Shibor</a:t>
            </a:r>
            <a:r>
              <a:rPr lang="zh-CN" altLang="en-US" sz="2300" dirty="0">
                <a:latin typeface="+mj-lt"/>
              </a:rPr>
              <a:t>利率</a:t>
            </a:r>
            <a:r>
              <a:rPr lang="en-US" altLang="en-US" sz="2300" dirty="0">
                <a:latin typeface="+mj-lt"/>
              </a:rPr>
              <a:t>/LPR</a:t>
            </a:r>
            <a:r>
              <a:rPr lang="zh-CN" altLang="en-US" sz="2300" dirty="0">
                <a:latin typeface="+mj-lt"/>
              </a:rPr>
              <a:t>报价并发布；场务端可对报价行身份与用户权限、交易参数等进行维护。客户端与场务端均支持查询</a:t>
            </a:r>
            <a:r>
              <a:rPr lang="en-US" altLang="en-US" sz="2300" dirty="0" err="1">
                <a:latin typeface="+mj-lt"/>
              </a:rPr>
              <a:t>Shibor</a:t>
            </a:r>
            <a:r>
              <a:rPr lang="en-US" altLang="en-US" sz="2300" dirty="0">
                <a:latin typeface="+mj-lt"/>
              </a:rPr>
              <a:t>/LPR</a:t>
            </a:r>
            <a:r>
              <a:rPr lang="zh-CN" altLang="en-US" sz="2300" dirty="0">
                <a:latin typeface="+mj-lt"/>
              </a:rPr>
              <a:t>数据与报价数据。</a:t>
            </a:r>
            <a:endParaRPr lang="en-US" altLang="zh-CN" sz="2300" dirty="0">
              <a:latin typeface="+mj-lt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重点关注项</a:t>
            </a:r>
            <a:r>
              <a:rPr lang="en-US" altLang="zh-CN" sz="2800" dirty="0"/>
              <a:t>:</a:t>
            </a:r>
            <a:r>
              <a:rPr lang="zh-CN" altLang="en-US" sz="2500" dirty="0">
                <a:latin typeface="+mj-lt"/>
              </a:rPr>
              <a:t>场内场外区分、基准试算、</a:t>
            </a:r>
            <a:r>
              <a:rPr lang="zh-CN" altLang="en-US" sz="2400" dirty="0">
                <a:latin typeface="+mj-lt"/>
              </a:rPr>
              <a:t>权限引擎</a:t>
            </a:r>
            <a:endParaRPr lang="en-US" altLang="zh-CN" sz="2400" dirty="0">
              <a:latin typeface="+mj-lt"/>
            </a:endParaRP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3">
            <a:extLst>
              <a:ext uri="{FF2B5EF4-FFF2-40B4-BE49-F238E27FC236}">
                <a16:creationId xmlns:a16="http://schemas.microsoft.com/office/drawing/2014/main" id="{5E4E213A-DBCC-4CAD-AD9A-A2CE9016ED6C}"/>
              </a:ext>
            </a:extLst>
          </p:cNvPr>
          <p:cNvSpPr/>
          <p:nvPr/>
        </p:nvSpPr>
        <p:spPr>
          <a:xfrm>
            <a:off x="215757" y="246582"/>
            <a:ext cx="4674742" cy="1654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ea typeface="+mn-lt"/>
            </a:endParaRPr>
          </a:p>
        </p:txBody>
      </p:sp>
      <p:sp>
        <p:nvSpPr>
          <p:cNvPr id="6" name="矩形 29">
            <a:extLst>
              <a:ext uri="{FF2B5EF4-FFF2-40B4-BE49-F238E27FC236}">
                <a16:creationId xmlns:a16="http://schemas.microsoft.com/office/drawing/2014/main" id="{BDF854A9-D0C0-4518-ADA6-F73CABBD910E}"/>
              </a:ext>
            </a:extLst>
          </p:cNvPr>
          <p:cNvSpPr/>
          <p:nvPr/>
        </p:nvSpPr>
        <p:spPr>
          <a:xfrm>
            <a:off x="9719354" y="884534"/>
            <a:ext cx="2038942" cy="477664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LPR</a:t>
            </a:r>
            <a:r>
              <a:rPr lang="zh-CN" altLang="en-US" dirty="0">
                <a:solidFill>
                  <a:schemeClr val="tx1"/>
                </a:solidFill>
              </a:rPr>
              <a:t>二期实现</a:t>
            </a:r>
          </a:p>
        </p:txBody>
      </p:sp>
      <p:sp>
        <p:nvSpPr>
          <p:cNvPr id="7" name="矩形 27">
            <a:extLst>
              <a:ext uri="{FF2B5EF4-FFF2-40B4-BE49-F238E27FC236}">
                <a16:creationId xmlns:a16="http://schemas.microsoft.com/office/drawing/2014/main" id="{90861B01-7E95-4F2C-AEE1-BFD01C41A760}"/>
              </a:ext>
            </a:extLst>
          </p:cNvPr>
          <p:cNvSpPr/>
          <p:nvPr/>
        </p:nvSpPr>
        <p:spPr>
          <a:xfrm>
            <a:off x="9719354" y="246581"/>
            <a:ext cx="2038942" cy="47440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Shibor</a:t>
            </a:r>
            <a:r>
              <a:rPr lang="zh-CN" altLang="en-US" dirty="0">
                <a:solidFill>
                  <a:schemeClr val="tx1"/>
                </a:solidFill>
              </a:rPr>
              <a:t>一期实现</a:t>
            </a:r>
          </a:p>
        </p:txBody>
      </p:sp>
      <p:sp>
        <p:nvSpPr>
          <p:cNvPr id="8" name="矩形 183">
            <a:extLst>
              <a:ext uri="{FF2B5EF4-FFF2-40B4-BE49-F238E27FC236}">
                <a16:creationId xmlns:a16="http://schemas.microsoft.com/office/drawing/2014/main" id="{F95C768B-1C8F-45BC-A9DC-F1AEB15398F8}"/>
              </a:ext>
            </a:extLst>
          </p:cNvPr>
          <p:cNvSpPr/>
          <p:nvPr/>
        </p:nvSpPr>
        <p:spPr>
          <a:xfrm>
            <a:off x="11050683" y="5139783"/>
            <a:ext cx="981710" cy="346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共享</a:t>
            </a:r>
          </a:p>
        </p:txBody>
      </p:sp>
      <p:sp>
        <p:nvSpPr>
          <p:cNvPr id="9" name="矩形 183">
            <a:extLst>
              <a:ext uri="{FF2B5EF4-FFF2-40B4-BE49-F238E27FC236}">
                <a16:creationId xmlns:a16="http://schemas.microsoft.com/office/drawing/2014/main" id="{67DEA668-54EE-46FE-8F6A-E6DA84ADDC47}"/>
              </a:ext>
            </a:extLst>
          </p:cNvPr>
          <p:cNvSpPr/>
          <p:nvPr/>
        </p:nvSpPr>
        <p:spPr>
          <a:xfrm>
            <a:off x="11039475" y="4608830"/>
            <a:ext cx="981710" cy="346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数据组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73CA281B-12DE-427D-83FA-4EE13DE18708}"/>
              </a:ext>
            </a:extLst>
          </p:cNvPr>
          <p:cNvSpPr txBox="1"/>
          <p:nvPr/>
        </p:nvSpPr>
        <p:spPr>
          <a:xfrm>
            <a:off x="1821335" y="286363"/>
            <a:ext cx="188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ea typeface="+mn-lt"/>
                <a:cs typeface="+mn-lt"/>
              </a:rPr>
              <a:t>          </a:t>
            </a:r>
            <a:r>
              <a:rPr lang="zh-CN" altLang="en-US" sz="1200" dirty="0">
                <a:ea typeface="+mn-lt"/>
                <a:cs typeface="+mn-lt"/>
              </a:rPr>
              <a:t>共享</a:t>
            </a:r>
            <a:r>
              <a:rPr lang="en-US" altLang="zh-CN" sz="1200" dirty="0">
                <a:ea typeface="+mn-lt"/>
                <a:cs typeface="+mn-lt"/>
              </a:rPr>
              <a:t>—</a:t>
            </a:r>
            <a:r>
              <a:rPr lang="zh-CN" altLang="en-US" sz="1200" dirty="0">
                <a:ea typeface="+mn-lt"/>
                <a:cs typeface="+mn-lt"/>
              </a:rPr>
              <a:t>产品中心</a:t>
            </a:r>
            <a:endParaRPr lang="zh-CN" altLang="en-US" sz="1400" dirty="0">
              <a:ea typeface="+mn-lt"/>
              <a:cs typeface="+mn-lt"/>
            </a:endParaRPr>
          </a:p>
        </p:txBody>
      </p:sp>
      <p:sp>
        <p:nvSpPr>
          <p:cNvPr id="11" name="矩形 21">
            <a:extLst>
              <a:ext uri="{FF2B5EF4-FFF2-40B4-BE49-F238E27FC236}">
                <a16:creationId xmlns:a16="http://schemas.microsoft.com/office/drawing/2014/main" id="{393B01C8-96BB-496D-888C-F346E5E3AB1D}"/>
              </a:ext>
            </a:extLst>
          </p:cNvPr>
          <p:cNvSpPr/>
          <p:nvPr/>
        </p:nvSpPr>
        <p:spPr>
          <a:xfrm>
            <a:off x="458928" y="600232"/>
            <a:ext cx="890270" cy="379489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报价日期</a:t>
            </a:r>
          </a:p>
        </p:txBody>
      </p:sp>
      <p:sp>
        <p:nvSpPr>
          <p:cNvPr id="12" name="矩形 21">
            <a:extLst>
              <a:ext uri="{FF2B5EF4-FFF2-40B4-BE49-F238E27FC236}">
                <a16:creationId xmlns:a16="http://schemas.microsoft.com/office/drawing/2014/main" id="{A33810E0-D1E5-41B5-A5BB-7E1D993ED72B}"/>
              </a:ext>
            </a:extLst>
          </p:cNvPr>
          <p:cNvSpPr/>
          <p:nvPr/>
        </p:nvSpPr>
        <p:spPr>
          <a:xfrm>
            <a:off x="1612633" y="612473"/>
            <a:ext cx="890270" cy="358427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报价时间</a:t>
            </a: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AAE94B45-D04D-4130-A397-7F5AE6C35AD5}"/>
              </a:ext>
            </a:extLst>
          </p:cNvPr>
          <p:cNvSpPr/>
          <p:nvPr/>
        </p:nvSpPr>
        <p:spPr>
          <a:xfrm>
            <a:off x="2753192" y="613775"/>
            <a:ext cx="890270" cy="381740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交易品种</a:t>
            </a:r>
          </a:p>
        </p:txBody>
      </p:sp>
      <p:sp>
        <p:nvSpPr>
          <p:cNvPr id="14" name="矩形 21">
            <a:extLst>
              <a:ext uri="{FF2B5EF4-FFF2-40B4-BE49-F238E27FC236}">
                <a16:creationId xmlns:a16="http://schemas.microsoft.com/office/drawing/2014/main" id="{328A48BA-7D33-4CBA-85CA-00397A77C506}"/>
              </a:ext>
            </a:extLst>
          </p:cNvPr>
          <p:cNvSpPr/>
          <p:nvPr/>
        </p:nvSpPr>
        <p:spPr>
          <a:xfrm>
            <a:off x="3961524" y="618397"/>
            <a:ext cx="890270" cy="379488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交易参数</a:t>
            </a: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1B72B529-80B8-46B5-9167-16D87E95BFE3}"/>
              </a:ext>
            </a:extLst>
          </p:cNvPr>
          <p:cNvSpPr/>
          <p:nvPr/>
        </p:nvSpPr>
        <p:spPr>
          <a:xfrm>
            <a:off x="458928" y="1247515"/>
            <a:ext cx="890270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报价行管理</a:t>
            </a:r>
          </a:p>
        </p:txBody>
      </p:sp>
      <p:sp>
        <p:nvSpPr>
          <p:cNvPr id="20" name="矩形 21">
            <a:extLst>
              <a:ext uri="{FF2B5EF4-FFF2-40B4-BE49-F238E27FC236}">
                <a16:creationId xmlns:a16="http://schemas.microsoft.com/office/drawing/2014/main" id="{46D6F204-86DE-4C73-9627-EA8F48C67261}"/>
              </a:ext>
            </a:extLst>
          </p:cNvPr>
          <p:cNvSpPr/>
          <p:nvPr/>
        </p:nvSpPr>
        <p:spPr>
          <a:xfrm>
            <a:off x="1621008" y="1233179"/>
            <a:ext cx="890270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用户管理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FC0736E-CA01-438A-A49C-B2048AABE545}"/>
              </a:ext>
            </a:extLst>
          </p:cNvPr>
          <p:cNvSpPr/>
          <p:nvPr/>
        </p:nvSpPr>
        <p:spPr>
          <a:xfrm>
            <a:off x="1915377" y="1933707"/>
            <a:ext cx="595901" cy="144578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43B6BF-1D77-4DB8-8D1C-6268E1D8837D}"/>
              </a:ext>
            </a:extLst>
          </p:cNvPr>
          <p:cNvSpPr/>
          <p:nvPr/>
        </p:nvSpPr>
        <p:spPr>
          <a:xfrm>
            <a:off x="363609" y="3375316"/>
            <a:ext cx="4295339" cy="2522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1">
            <a:extLst>
              <a:ext uri="{FF2B5EF4-FFF2-40B4-BE49-F238E27FC236}">
                <a16:creationId xmlns:a16="http://schemas.microsoft.com/office/drawing/2014/main" id="{0033CB7A-6F03-4B3B-98D1-C6F76AC0BBF2}"/>
              </a:ext>
            </a:extLst>
          </p:cNvPr>
          <p:cNvSpPr/>
          <p:nvPr/>
        </p:nvSpPr>
        <p:spPr>
          <a:xfrm>
            <a:off x="666129" y="3802059"/>
            <a:ext cx="890270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ea typeface="+mn-lt"/>
              </a:rPr>
              <a:t>Shibor</a:t>
            </a:r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</a:t>
            </a:r>
          </a:p>
        </p:txBody>
      </p:sp>
      <p:sp>
        <p:nvSpPr>
          <p:cNvPr id="29" name="矩形 21">
            <a:extLst>
              <a:ext uri="{FF2B5EF4-FFF2-40B4-BE49-F238E27FC236}">
                <a16:creationId xmlns:a16="http://schemas.microsoft.com/office/drawing/2014/main" id="{0CE98B56-265E-4CBF-9344-158F3BEE54C1}"/>
              </a:ext>
            </a:extLst>
          </p:cNvPr>
          <p:cNvSpPr/>
          <p:nvPr/>
        </p:nvSpPr>
        <p:spPr>
          <a:xfrm>
            <a:off x="1745818" y="3802059"/>
            <a:ext cx="1120672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ea typeface="+mn-lt"/>
              </a:rPr>
              <a:t>Shibor</a:t>
            </a:r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场外报价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4B71B2-6424-4670-9606-F8238E04B6C9}"/>
              </a:ext>
            </a:extLst>
          </p:cNvPr>
          <p:cNvSpPr/>
          <p:nvPr/>
        </p:nvSpPr>
        <p:spPr>
          <a:xfrm>
            <a:off x="5776273" y="3375316"/>
            <a:ext cx="2685979" cy="1823473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183">
            <a:extLst>
              <a:ext uri="{FF2B5EF4-FFF2-40B4-BE49-F238E27FC236}">
                <a16:creationId xmlns:a16="http://schemas.microsoft.com/office/drawing/2014/main" id="{145C4B81-30A4-4A36-B0B6-84AC928618B0}"/>
              </a:ext>
            </a:extLst>
          </p:cNvPr>
          <p:cNvSpPr/>
          <p:nvPr/>
        </p:nvSpPr>
        <p:spPr>
          <a:xfrm>
            <a:off x="11050683" y="5719407"/>
            <a:ext cx="981710" cy="346075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</a:t>
            </a:r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86A8D4E-EEAD-4012-9C61-F96961CF6210}"/>
              </a:ext>
            </a:extLst>
          </p:cNvPr>
          <p:cNvSpPr/>
          <p:nvPr/>
        </p:nvSpPr>
        <p:spPr>
          <a:xfrm>
            <a:off x="6077102" y="3735046"/>
            <a:ext cx="2084320" cy="4460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内部管理</a:t>
            </a:r>
            <a:r>
              <a:rPr lang="en-US" altLang="zh-CN" sz="1000" dirty="0">
                <a:solidFill>
                  <a:schemeClr val="tx1"/>
                </a:solidFill>
                <a:ea typeface="+mn-lt"/>
              </a:rPr>
              <a:t>-</a:t>
            </a:r>
            <a:r>
              <a:rPr lang="zh-CN" altLang="en-US" sz="1000" dirty="0">
                <a:solidFill>
                  <a:schemeClr val="tx1"/>
                </a:solidFill>
                <a:ea typeface="+mn-lt"/>
              </a:rPr>
              <a:t>个人设置</a:t>
            </a:r>
          </a:p>
        </p:txBody>
      </p:sp>
      <p:sp>
        <p:nvSpPr>
          <p:cNvPr id="33" name="矩形 21">
            <a:extLst>
              <a:ext uri="{FF2B5EF4-FFF2-40B4-BE49-F238E27FC236}">
                <a16:creationId xmlns:a16="http://schemas.microsoft.com/office/drawing/2014/main" id="{4F5595D1-EE3C-4660-AC92-2DFB6D3E4E53}"/>
              </a:ext>
            </a:extLst>
          </p:cNvPr>
          <p:cNvSpPr/>
          <p:nvPr/>
        </p:nvSpPr>
        <p:spPr>
          <a:xfrm>
            <a:off x="6078814" y="4438512"/>
            <a:ext cx="2084320" cy="485557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消息盒子</a:t>
            </a:r>
            <a:r>
              <a:rPr lang="en-US" altLang="zh-CN" sz="1000" dirty="0">
                <a:solidFill>
                  <a:schemeClr val="tx1"/>
                </a:solidFill>
                <a:ea typeface="+mn-lt"/>
              </a:rPr>
              <a:t>-</a:t>
            </a:r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实时预警</a:t>
            </a:r>
          </a:p>
        </p:txBody>
      </p:sp>
      <p:sp>
        <p:nvSpPr>
          <p:cNvPr id="34" name="矩形 21">
            <a:extLst>
              <a:ext uri="{FF2B5EF4-FFF2-40B4-BE49-F238E27FC236}">
                <a16:creationId xmlns:a16="http://schemas.microsoft.com/office/drawing/2014/main" id="{6EA6117D-6073-4E29-B34A-E4527E356C4A}"/>
              </a:ext>
            </a:extLst>
          </p:cNvPr>
          <p:cNvSpPr/>
          <p:nvPr/>
        </p:nvSpPr>
        <p:spPr>
          <a:xfrm>
            <a:off x="676403" y="4433337"/>
            <a:ext cx="890270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ea typeface="+mn-lt"/>
              </a:rPr>
              <a:t>LPR</a:t>
            </a:r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</a:t>
            </a:r>
          </a:p>
        </p:txBody>
      </p:sp>
      <p:sp>
        <p:nvSpPr>
          <p:cNvPr id="35" name="矩形 21">
            <a:extLst>
              <a:ext uri="{FF2B5EF4-FFF2-40B4-BE49-F238E27FC236}">
                <a16:creationId xmlns:a16="http://schemas.microsoft.com/office/drawing/2014/main" id="{BE4F6AD7-28D7-4781-8EBA-16BA155BA7F6}"/>
              </a:ext>
            </a:extLst>
          </p:cNvPr>
          <p:cNvSpPr/>
          <p:nvPr/>
        </p:nvSpPr>
        <p:spPr>
          <a:xfrm>
            <a:off x="1745817" y="4433337"/>
            <a:ext cx="1120671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ea typeface="+mn-lt"/>
              </a:rPr>
              <a:t>LPR</a:t>
            </a:r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场外报价</a:t>
            </a:r>
          </a:p>
        </p:txBody>
      </p:sp>
      <p:sp>
        <p:nvSpPr>
          <p:cNvPr id="36" name="矩形 21">
            <a:extLst>
              <a:ext uri="{FF2B5EF4-FFF2-40B4-BE49-F238E27FC236}">
                <a16:creationId xmlns:a16="http://schemas.microsoft.com/office/drawing/2014/main" id="{F4180FFF-2BF3-4265-8E92-49366282719E}"/>
              </a:ext>
            </a:extLst>
          </p:cNvPr>
          <p:cNvSpPr/>
          <p:nvPr/>
        </p:nvSpPr>
        <p:spPr>
          <a:xfrm>
            <a:off x="3145679" y="3791824"/>
            <a:ext cx="1120672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应急录入报价</a:t>
            </a:r>
          </a:p>
        </p:txBody>
      </p:sp>
      <p:sp>
        <p:nvSpPr>
          <p:cNvPr id="37" name="矩形 21">
            <a:extLst>
              <a:ext uri="{FF2B5EF4-FFF2-40B4-BE49-F238E27FC236}">
                <a16:creationId xmlns:a16="http://schemas.microsoft.com/office/drawing/2014/main" id="{FC4B3AC6-101C-45FD-A911-AA3F7A586CDC}"/>
              </a:ext>
            </a:extLst>
          </p:cNvPr>
          <p:cNvSpPr/>
          <p:nvPr/>
        </p:nvSpPr>
        <p:spPr>
          <a:xfrm>
            <a:off x="3145679" y="4402959"/>
            <a:ext cx="1120672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应急发布利率</a:t>
            </a:r>
          </a:p>
        </p:txBody>
      </p:sp>
      <p:sp>
        <p:nvSpPr>
          <p:cNvPr id="38" name="文本框 14">
            <a:extLst>
              <a:ext uri="{FF2B5EF4-FFF2-40B4-BE49-F238E27FC236}">
                <a16:creationId xmlns:a16="http://schemas.microsoft.com/office/drawing/2014/main" id="{4DC62776-5874-4629-94F2-134460BE7D79}"/>
              </a:ext>
            </a:extLst>
          </p:cNvPr>
          <p:cNvSpPr txBox="1"/>
          <p:nvPr/>
        </p:nvSpPr>
        <p:spPr>
          <a:xfrm>
            <a:off x="1312038" y="3427269"/>
            <a:ext cx="20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ea typeface="+mn-lt"/>
                <a:cs typeface="+mn-lt"/>
              </a:rPr>
              <a:t>          </a:t>
            </a:r>
            <a:r>
              <a:rPr lang="zh-CN" altLang="en-US" sz="1200" dirty="0">
                <a:ea typeface="+mn-lt"/>
                <a:cs typeface="+mn-lt"/>
              </a:rPr>
              <a:t>数据</a:t>
            </a:r>
            <a:r>
              <a:rPr lang="en-US" altLang="zh-CN" sz="1200" dirty="0">
                <a:ea typeface="+mn-lt"/>
                <a:cs typeface="+mn-lt"/>
              </a:rPr>
              <a:t>—</a:t>
            </a:r>
            <a:r>
              <a:rPr lang="en-US" altLang="zh-CN" sz="1200" dirty="0" err="1">
                <a:ea typeface="+mn-lt"/>
                <a:cs typeface="+mn-lt"/>
              </a:rPr>
              <a:t>Shibor</a:t>
            </a:r>
            <a:r>
              <a:rPr lang="en-US" altLang="zh-CN" sz="1200" dirty="0">
                <a:ea typeface="+mn-lt"/>
                <a:cs typeface="+mn-lt"/>
              </a:rPr>
              <a:t>/LPR</a:t>
            </a:r>
            <a:r>
              <a:rPr lang="zh-CN" altLang="en-US" sz="1200" dirty="0">
                <a:ea typeface="+mn-lt"/>
                <a:cs typeface="+mn-lt"/>
              </a:rPr>
              <a:t>报价</a:t>
            </a:r>
            <a:r>
              <a:rPr lang="en-US" altLang="zh-CN" sz="1400" dirty="0">
                <a:ea typeface="+mn-lt"/>
                <a:cs typeface="+mn-lt"/>
              </a:rPr>
              <a:t> </a:t>
            </a:r>
            <a:endParaRPr lang="zh-CN" altLang="en-US" sz="1400" dirty="0">
              <a:ea typeface="+mn-lt"/>
              <a:cs typeface="+mn-lt"/>
            </a:endParaRPr>
          </a:p>
        </p:txBody>
      </p:sp>
      <p:sp>
        <p:nvSpPr>
          <p:cNvPr id="39" name="文本框 14">
            <a:extLst>
              <a:ext uri="{FF2B5EF4-FFF2-40B4-BE49-F238E27FC236}">
                <a16:creationId xmlns:a16="http://schemas.microsoft.com/office/drawing/2014/main" id="{246A465F-3F39-4B31-BA20-FA9399AD5398}"/>
              </a:ext>
            </a:extLst>
          </p:cNvPr>
          <p:cNvSpPr txBox="1"/>
          <p:nvPr/>
        </p:nvSpPr>
        <p:spPr>
          <a:xfrm>
            <a:off x="6708023" y="3427269"/>
            <a:ext cx="200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ea typeface="+mn-lt"/>
                <a:cs typeface="+mn-lt"/>
              </a:rPr>
              <a:t>通用</a:t>
            </a:r>
            <a:endParaRPr lang="zh-CN" altLang="en-US" sz="1400" dirty="0">
              <a:ea typeface="+mn-lt"/>
              <a:cs typeface="+mn-lt"/>
            </a:endParaRPr>
          </a:p>
        </p:txBody>
      </p:sp>
      <p:sp>
        <p:nvSpPr>
          <p:cNvPr id="40" name="矩形 21">
            <a:extLst>
              <a:ext uri="{FF2B5EF4-FFF2-40B4-BE49-F238E27FC236}">
                <a16:creationId xmlns:a16="http://schemas.microsoft.com/office/drawing/2014/main" id="{178C1D09-BDE1-4D86-AF3C-A270158CE51F}"/>
              </a:ext>
            </a:extLst>
          </p:cNvPr>
          <p:cNvSpPr/>
          <p:nvPr/>
        </p:nvSpPr>
        <p:spPr>
          <a:xfrm>
            <a:off x="676403" y="5064615"/>
            <a:ext cx="890270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报价查询</a:t>
            </a:r>
          </a:p>
        </p:txBody>
      </p:sp>
      <p:sp>
        <p:nvSpPr>
          <p:cNvPr id="41" name="矩形 21">
            <a:extLst>
              <a:ext uri="{FF2B5EF4-FFF2-40B4-BE49-F238E27FC236}">
                <a16:creationId xmlns:a16="http://schemas.microsoft.com/office/drawing/2014/main" id="{33D84EDA-9BF0-4AAB-A1DD-A7746960E384}"/>
              </a:ext>
            </a:extLst>
          </p:cNvPr>
          <p:cNvSpPr/>
          <p:nvPr/>
        </p:nvSpPr>
        <p:spPr>
          <a:xfrm>
            <a:off x="3145680" y="5064615"/>
            <a:ext cx="1120671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基准利率查询</a:t>
            </a:r>
          </a:p>
        </p:txBody>
      </p:sp>
      <p:sp>
        <p:nvSpPr>
          <p:cNvPr id="42" name="矩形 21">
            <a:extLst>
              <a:ext uri="{FF2B5EF4-FFF2-40B4-BE49-F238E27FC236}">
                <a16:creationId xmlns:a16="http://schemas.microsoft.com/office/drawing/2014/main" id="{6E335DA5-789D-495E-BF32-31783EC8F9FA}"/>
              </a:ext>
            </a:extLst>
          </p:cNvPr>
          <p:cNvSpPr/>
          <p:nvPr/>
        </p:nvSpPr>
        <p:spPr>
          <a:xfrm>
            <a:off x="1745816" y="5077163"/>
            <a:ext cx="1120671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基准试算</a:t>
            </a:r>
          </a:p>
        </p:txBody>
      </p:sp>
      <p:sp>
        <p:nvSpPr>
          <p:cNvPr id="43" name="矩形 21">
            <a:extLst>
              <a:ext uri="{FF2B5EF4-FFF2-40B4-BE49-F238E27FC236}">
                <a16:creationId xmlns:a16="http://schemas.microsoft.com/office/drawing/2014/main" id="{274921D7-216D-4811-81D9-AF25C6AE6D7B}"/>
              </a:ext>
            </a:extLst>
          </p:cNvPr>
          <p:cNvSpPr/>
          <p:nvPr/>
        </p:nvSpPr>
        <p:spPr>
          <a:xfrm>
            <a:off x="2756657" y="1217395"/>
            <a:ext cx="890270" cy="38925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报价查询</a:t>
            </a:r>
          </a:p>
        </p:txBody>
      </p:sp>
      <p:sp>
        <p:nvSpPr>
          <p:cNvPr id="44" name="矩形 21">
            <a:extLst>
              <a:ext uri="{FF2B5EF4-FFF2-40B4-BE49-F238E27FC236}">
                <a16:creationId xmlns:a16="http://schemas.microsoft.com/office/drawing/2014/main" id="{502CEFA8-82CA-48E6-A394-A850B3645697}"/>
              </a:ext>
            </a:extLst>
          </p:cNvPr>
          <p:cNvSpPr/>
          <p:nvPr/>
        </p:nvSpPr>
        <p:spPr>
          <a:xfrm>
            <a:off x="3889645" y="1199627"/>
            <a:ext cx="955771" cy="379488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基准利率查询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6B7D7E9-88B6-4741-96D0-7C48D6E4A67B}"/>
              </a:ext>
            </a:extLst>
          </p:cNvPr>
          <p:cNvSpPr/>
          <p:nvPr/>
        </p:nvSpPr>
        <p:spPr>
          <a:xfrm>
            <a:off x="4726051" y="3941128"/>
            <a:ext cx="922507" cy="58029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A24EE03-378A-4582-89D1-7738D16583BA}"/>
              </a:ext>
            </a:extLst>
          </p:cNvPr>
          <p:cNvSpPr/>
          <p:nvPr/>
        </p:nvSpPr>
        <p:spPr>
          <a:xfrm>
            <a:off x="5010826" y="967105"/>
            <a:ext cx="1403950" cy="44647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4C5DC7-B62B-4AAA-8ADA-18E5C80205AF}"/>
              </a:ext>
            </a:extLst>
          </p:cNvPr>
          <p:cNvSpPr/>
          <p:nvPr/>
        </p:nvSpPr>
        <p:spPr>
          <a:xfrm>
            <a:off x="6489614" y="659371"/>
            <a:ext cx="1972638" cy="99567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外围系统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70A3B-E269-4BBC-A7B5-0254B0192187}"/>
              </a:ext>
            </a:extLst>
          </p:cNvPr>
          <p:cNvSpPr txBox="1"/>
          <p:nvPr/>
        </p:nvSpPr>
        <p:spPr>
          <a:xfrm>
            <a:off x="1394190" y="2095314"/>
            <a:ext cx="703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提供基础数据</a:t>
            </a:r>
            <a:endParaRPr lang="en-US" sz="1600" dirty="0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CD8CB132-80AB-4CFA-AE6A-8A42FA9B86F5}"/>
              </a:ext>
            </a:extLst>
          </p:cNvPr>
          <p:cNvSpPr/>
          <p:nvPr/>
        </p:nvSpPr>
        <p:spPr>
          <a:xfrm>
            <a:off x="2856181" y="1920008"/>
            <a:ext cx="529871" cy="145948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BB647-9976-42BD-8F28-3AF378E5A0F2}"/>
              </a:ext>
            </a:extLst>
          </p:cNvPr>
          <p:cNvSpPr txBox="1"/>
          <p:nvPr/>
        </p:nvSpPr>
        <p:spPr>
          <a:xfrm>
            <a:off x="3522694" y="2095314"/>
            <a:ext cx="703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提供报价信息</a:t>
            </a:r>
            <a:endParaRPr lang="en-US" sz="1600" dirty="0"/>
          </a:p>
        </p:txBody>
      </p:sp>
      <p:sp>
        <p:nvSpPr>
          <p:cNvPr id="45" name="矩形 21">
            <a:extLst>
              <a:ext uri="{FF2B5EF4-FFF2-40B4-BE49-F238E27FC236}">
                <a16:creationId xmlns:a16="http://schemas.microsoft.com/office/drawing/2014/main" id="{90F3DA8F-05F5-4C74-842F-43DA842EE703}"/>
              </a:ext>
            </a:extLst>
          </p:cNvPr>
          <p:cNvSpPr/>
          <p:nvPr/>
        </p:nvSpPr>
        <p:spPr>
          <a:xfrm>
            <a:off x="332136" y="708668"/>
            <a:ext cx="890270" cy="37948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报价日期</a:t>
            </a:r>
          </a:p>
        </p:txBody>
      </p:sp>
      <p:sp>
        <p:nvSpPr>
          <p:cNvPr id="54" name="矩形 21">
            <a:extLst>
              <a:ext uri="{FF2B5EF4-FFF2-40B4-BE49-F238E27FC236}">
                <a16:creationId xmlns:a16="http://schemas.microsoft.com/office/drawing/2014/main" id="{A245BA49-6E78-4055-9B0F-DF71ABE1C3DA}"/>
              </a:ext>
            </a:extLst>
          </p:cNvPr>
          <p:cNvSpPr/>
          <p:nvPr/>
        </p:nvSpPr>
        <p:spPr>
          <a:xfrm>
            <a:off x="331095" y="1381757"/>
            <a:ext cx="890270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报价行管理</a:t>
            </a:r>
          </a:p>
        </p:txBody>
      </p:sp>
      <p:sp>
        <p:nvSpPr>
          <p:cNvPr id="55" name="矩形 21">
            <a:extLst>
              <a:ext uri="{FF2B5EF4-FFF2-40B4-BE49-F238E27FC236}">
                <a16:creationId xmlns:a16="http://schemas.microsoft.com/office/drawing/2014/main" id="{B8354B9D-8FE7-42A0-BCE0-9EFFE000742D}"/>
              </a:ext>
            </a:extLst>
          </p:cNvPr>
          <p:cNvSpPr/>
          <p:nvPr/>
        </p:nvSpPr>
        <p:spPr>
          <a:xfrm>
            <a:off x="1487417" y="740057"/>
            <a:ext cx="890270" cy="371974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报价时间</a:t>
            </a:r>
          </a:p>
        </p:txBody>
      </p:sp>
      <p:sp>
        <p:nvSpPr>
          <p:cNvPr id="56" name="矩形 21">
            <a:extLst>
              <a:ext uri="{FF2B5EF4-FFF2-40B4-BE49-F238E27FC236}">
                <a16:creationId xmlns:a16="http://schemas.microsoft.com/office/drawing/2014/main" id="{2F5B631D-55DA-4E0A-BDFF-550D4FBDAA3F}"/>
              </a:ext>
            </a:extLst>
          </p:cNvPr>
          <p:cNvSpPr/>
          <p:nvPr/>
        </p:nvSpPr>
        <p:spPr>
          <a:xfrm>
            <a:off x="2651788" y="736135"/>
            <a:ext cx="890270" cy="38174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交易品种</a:t>
            </a:r>
          </a:p>
        </p:txBody>
      </p:sp>
      <p:sp>
        <p:nvSpPr>
          <p:cNvPr id="58" name="矩形 21">
            <a:extLst>
              <a:ext uri="{FF2B5EF4-FFF2-40B4-BE49-F238E27FC236}">
                <a16:creationId xmlns:a16="http://schemas.microsoft.com/office/drawing/2014/main" id="{71FCA45E-DA92-4FB5-A154-C4E3B43A6AC3}"/>
              </a:ext>
            </a:extLst>
          </p:cNvPr>
          <p:cNvSpPr/>
          <p:nvPr/>
        </p:nvSpPr>
        <p:spPr>
          <a:xfrm>
            <a:off x="3797314" y="720983"/>
            <a:ext cx="890270" cy="379488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交易参数</a:t>
            </a:r>
          </a:p>
        </p:txBody>
      </p:sp>
      <p:sp>
        <p:nvSpPr>
          <p:cNvPr id="59" name="矩形 21">
            <a:extLst>
              <a:ext uri="{FF2B5EF4-FFF2-40B4-BE49-F238E27FC236}">
                <a16:creationId xmlns:a16="http://schemas.microsoft.com/office/drawing/2014/main" id="{65231385-6D13-462C-A755-EFE05AB7977A}"/>
              </a:ext>
            </a:extLst>
          </p:cNvPr>
          <p:cNvSpPr/>
          <p:nvPr/>
        </p:nvSpPr>
        <p:spPr>
          <a:xfrm>
            <a:off x="1489600" y="1362198"/>
            <a:ext cx="890270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用户管理</a:t>
            </a:r>
          </a:p>
        </p:txBody>
      </p:sp>
      <p:sp>
        <p:nvSpPr>
          <p:cNvPr id="60" name="矩形 21">
            <a:extLst>
              <a:ext uri="{FF2B5EF4-FFF2-40B4-BE49-F238E27FC236}">
                <a16:creationId xmlns:a16="http://schemas.microsoft.com/office/drawing/2014/main" id="{77842FEA-D5C1-42B7-BE16-A0FA2AE423A1}"/>
              </a:ext>
            </a:extLst>
          </p:cNvPr>
          <p:cNvSpPr/>
          <p:nvPr/>
        </p:nvSpPr>
        <p:spPr>
          <a:xfrm>
            <a:off x="2651788" y="1350169"/>
            <a:ext cx="890270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报价查询</a:t>
            </a:r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C760956B-CAAF-4857-8E07-AF0B6BE977E3}"/>
              </a:ext>
            </a:extLst>
          </p:cNvPr>
          <p:cNvSpPr/>
          <p:nvPr/>
        </p:nvSpPr>
        <p:spPr>
          <a:xfrm>
            <a:off x="3770280" y="1310851"/>
            <a:ext cx="955771" cy="379488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基准利率查询</a:t>
            </a:r>
          </a:p>
        </p:txBody>
      </p:sp>
      <p:sp>
        <p:nvSpPr>
          <p:cNvPr id="62" name="矩形 21">
            <a:extLst>
              <a:ext uri="{FF2B5EF4-FFF2-40B4-BE49-F238E27FC236}">
                <a16:creationId xmlns:a16="http://schemas.microsoft.com/office/drawing/2014/main" id="{88A172E7-DE21-4CAC-943F-00803443BB4A}"/>
              </a:ext>
            </a:extLst>
          </p:cNvPr>
          <p:cNvSpPr/>
          <p:nvPr/>
        </p:nvSpPr>
        <p:spPr>
          <a:xfrm>
            <a:off x="511178" y="5187435"/>
            <a:ext cx="890270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报价查询</a:t>
            </a:r>
          </a:p>
        </p:txBody>
      </p:sp>
      <p:sp>
        <p:nvSpPr>
          <p:cNvPr id="63" name="矩形 21">
            <a:extLst>
              <a:ext uri="{FF2B5EF4-FFF2-40B4-BE49-F238E27FC236}">
                <a16:creationId xmlns:a16="http://schemas.microsoft.com/office/drawing/2014/main" id="{7B6290C3-B350-4A7A-9306-67451D5AA136}"/>
              </a:ext>
            </a:extLst>
          </p:cNvPr>
          <p:cNvSpPr/>
          <p:nvPr/>
        </p:nvSpPr>
        <p:spPr>
          <a:xfrm>
            <a:off x="1643004" y="5198790"/>
            <a:ext cx="1120671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基准试算</a:t>
            </a:r>
          </a:p>
        </p:txBody>
      </p:sp>
      <p:sp>
        <p:nvSpPr>
          <p:cNvPr id="64" name="矩形 21">
            <a:extLst>
              <a:ext uri="{FF2B5EF4-FFF2-40B4-BE49-F238E27FC236}">
                <a16:creationId xmlns:a16="http://schemas.microsoft.com/office/drawing/2014/main" id="{0BF4B204-6E39-43C7-AB64-E11CAFE9A682}"/>
              </a:ext>
            </a:extLst>
          </p:cNvPr>
          <p:cNvSpPr/>
          <p:nvPr/>
        </p:nvSpPr>
        <p:spPr>
          <a:xfrm>
            <a:off x="3011493" y="5198789"/>
            <a:ext cx="1120671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基准利率查询</a:t>
            </a:r>
          </a:p>
        </p:txBody>
      </p:sp>
      <p:sp>
        <p:nvSpPr>
          <p:cNvPr id="65" name="矩形 21">
            <a:extLst>
              <a:ext uri="{FF2B5EF4-FFF2-40B4-BE49-F238E27FC236}">
                <a16:creationId xmlns:a16="http://schemas.microsoft.com/office/drawing/2014/main" id="{7544BBE5-7F9A-4FDD-8BF0-CEC75911F7B1}"/>
              </a:ext>
            </a:extLst>
          </p:cNvPr>
          <p:cNvSpPr/>
          <p:nvPr/>
        </p:nvSpPr>
        <p:spPr>
          <a:xfrm>
            <a:off x="3020698" y="4516833"/>
            <a:ext cx="1120672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应急发布利率</a:t>
            </a:r>
          </a:p>
        </p:txBody>
      </p:sp>
      <p:sp>
        <p:nvSpPr>
          <p:cNvPr id="66" name="矩形 21">
            <a:extLst>
              <a:ext uri="{FF2B5EF4-FFF2-40B4-BE49-F238E27FC236}">
                <a16:creationId xmlns:a16="http://schemas.microsoft.com/office/drawing/2014/main" id="{C84062BF-82A8-4315-A98E-DF4FFA6918E1}"/>
              </a:ext>
            </a:extLst>
          </p:cNvPr>
          <p:cNvSpPr/>
          <p:nvPr/>
        </p:nvSpPr>
        <p:spPr>
          <a:xfrm>
            <a:off x="3020698" y="3915630"/>
            <a:ext cx="1120672" cy="38925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应急录入报价</a:t>
            </a:r>
          </a:p>
        </p:txBody>
      </p:sp>
      <p:sp>
        <p:nvSpPr>
          <p:cNvPr id="67" name="矩形 21">
            <a:extLst>
              <a:ext uri="{FF2B5EF4-FFF2-40B4-BE49-F238E27FC236}">
                <a16:creationId xmlns:a16="http://schemas.microsoft.com/office/drawing/2014/main" id="{670DC487-E816-44A6-BC08-A022E3E79151}"/>
              </a:ext>
            </a:extLst>
          </p:cNvPr>
          <p:cNvSpPr/>
          <p:nvPr/>
        </p:nvSpPr>
        <p:spPr>
          <a:xfrm>
            <a:off x="5032371" y="723196"/>
            <a:ext cx="1084665" cy="25652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下发</a:t>
            </a:r>
            <a:r>
              <a:rPr lang="en-US" altLang="zh-CN" sz="1000" dirty="0" err="1">
                <a:solidFill>
                  <a:schemeClr val="tx1"/>
                </a:solidFill>
              </a:rPr>
              <a:t>Shibor</a:t>
            </a:r>
            <a:r>
              <a:rPr lang="zh-CN" altLang="en-US" sz="1000" dirty="0">
                <a:solidFill>
                  <a:schemeClr val="tx1"/>
                </a:solidFill>
              </a:rPr>
              <a:t>报价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矩形 21">
            <a:extLst>
              <a:ext uri="{FF2B5EF4-FFF2-40B4-BE49-F238E27FC236}">
                <a16:creationId xmlns:a16="http://schemas.microsoft.com/office/drawing/2014/main" id="{CDDB5FF5-30D0-47EC-A334-9BC4EF574B52}"/>
              </a:ext>
            </a:extLst>
          </p:cNvPr>
          <p:cNvSpPr/>
          <p:nvPr/>
        </p:nvSpPr>
        <p:spPr>
          <a:xfrm>
            <a:off x="5030901" y="1422092"/>
            <a:ext cx="1084665" cy="256525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下发</a:t>
            </a:r>
            <a:r>
              <a:rPr lang="en-US" altLang="zh-CN" sz="1000" dirty="0">
                <a:solidFill>
                  <a:schemeClr val="tx1"/>
                </a:solidFill>
              </a:rPr>
              <a:t>LPR</a:t>
            </a:r>
            <a:r>
              <a:rPr lang="zh-CN" altLang="en-US" sz="1000" dirty="0">
                <a:solidFill>
                  <a:schemeClr val="tx1"/>
                </a:solidFill>
              </a:rPr>
              <a:t>报价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矩形 21">
            <a:extLst>
              <a:ext uri="{FF2B5EF4-FFF2-40B4-BE49-F238E27FC236}">
                <a16:creationId xmlns:a16="http://schemas.microsoft.com/office/drawing/2014/main" id="{5C8FADEE-2743-4886-A8F0-E7CB3AE3E914}"/>
              </a:ext>
            </a:extLst>
          </p:cNvPr>
          <p:cNvSpPr/>
          <p:nvPr/>
        </p:nvSpPr>
        <p:spPr>
          <a:xfrm>
            <a:off x="5881280" y="4572659"/>
            <a:ext cx="2084320" cy="485557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消息盒子</a:t>
            </a:r>
            <a:r>
              <a:rPr lang="en-US" altLang="zh-CN" sz="1000" dirty="0">
                <a:solidFill>
                  <a:schemeClr val="tx1"/>
                </a:solidFill>
                <a:ea typeface="+mn-lt"/>
              </a:rPr>
              <a:t>-</a:t>
            </a:r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实时预警</a:t>
            </a:r>
          </a:p>
        </p:txBody>
      </p:sp>
      <p:sp>
        <p:nvSpPr>
          <p:cNvPr id="70" name="矩形 21">
            <a:extLst>
              <a:ext uri="{FF2B5EF4-FFF2-40B4-BE49-F238E27FC236}">
                <a16:creationId xmlns:a16="http://schemas.microsoft.com/office/drawing/2014/main" id="{A790971C-2D0A-47C2-981E-A86118E7F503}"/>
              </a:ext>
            </a:extLst>
          </p:cNvPr>
          <p:cNvSpPr/>
          <p:nvPr/>
        </p:nvSpPr>
        <p:spPr>
          <a:xfrm>
            <a:off x="5900496" y="3887240"/>
            <a:ext cx="2084320" cy="446033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ea typeface="+mn-lt"/>
              </a:rPr>
              <a:t>内部管理</a:t>
            </a:r>
            <a:r>
              <a:rPr lang="en-US" altLang="zh-CN" sz="1000" dirty="0">
                <a:solidFill>
                  <a:schemeClr val="tx1"/>
                </a:solidFill>
                <a:ea typeface="+mn-lt"/>
              </a:rPr>
              <a:t>-</a:t>
            </a:r>
            <a:r>
              <a:rPr lang="zh-CN" altLang="en-US" sz="1000" dirty="0">
                <a:solidFill>
                  <a:schemeClr val="tx1"/>
                </a:solidFill>
                <a:ea typeface="+mn-lt"/>
              </a:rPr>
              <a:t>个人设置</a:t>
            </a:r>
          </a:p>
        </p:txBody>
      </p:sp>
    </p:spTree>
    <p:extLst>
      <p:ext uri="{BB962C8B-B14F-4D97-AF65-F5344CB8AC3E}">
        <p14:creationId xmlns:p14="http://schemas.microsoft.com/office/powerpoint/2010/main" val="32607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EE23A699-8CFA-4459-A1D8-0687240BC205}"/>
              </a:ext>
            </a:extLst>
          </p:cNvPr>
          <p:cNvSpPr>
            <a:spLocks/>
          </p:cNvSpPr>
          <p:nvPr/>
        </p:nvSpPr>
        <p:spPr>
          <a:xfrm>
            <a:off x="1105869" y="1323601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82E969E-45FB-4A81-8620-2D7BE863F706}"/>
              </a:ext>
            </a:extLst>
          </p:cNvPr>
          <p:cNvSpPr>
            <a:spLocks/>
          </p:cNvSpPr>
          <p:nvPr/>
        </p:nvSpPr>
        <p:spPr>
          <a:xfrm>
            <a:off x="2812902" y="1323601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9755B0F-014B-4E66-9189-1FF902786097}"/>
              </a:ext>
            </a:extLst>
          </p:cNvPr>
          <p:cNvSpPr>
            <a:spLocks/>
          </p:cNvSpPr>
          <p:nvPr/>
        </p:nvSpPr>
        <p:spPr>
          <a:xfrm>
            <a:off x="1166583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ACD4B3C-5972-422D-8D64-C025853550C8}"/>
              </a:ext>
            </a:extLst>
          </p:cNvPr>
          <p:cNvSpPr>
            <a:spLocks/>
          </p:cNvSpPr>
          <p:nvPr/>
        </p:nvSpPr>
        <p:spPr>
          <a:xfrm>
            <a:off x="4563938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676C8E2-6D78-40F0-B701-25F7FCB5B31D}"/>
              </a:ext>
            </a:extLst>
          </p:cNvPr>
          <p:cNvSpPr>
            <a:spLocks/>
          </p:cNvSpPr>
          <p:nvPr/>
        </p:nvSpPr>
        <p:spPr>
          <a:xfrm>
            <a:off x="6265569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B031EC1-64B9-4AF8-B3D9-199369DA46CB}"/>
              </a:ext>
            </a:extLst>
          </p:cNvPr>
          <p:cNvSpPr>
            <a:spLocks/>
          </p:cNvSpPr>
          <p:nvPr/>
        </p:nvSpPr>
        <p:spPr>
          <a:xfrm>
            <a:off x="7955471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D21B1F-F949-4E89-B7E3-0F59F2CF7955}"/>
              </a:ext>
            </a:extLst>
          </p:cNvPr>
          <p:cNvSpPr>
            <a:spLocks/>
          </p:cNvSpPr>
          <p:nvPr/>
        </p:nvSpPr>
        <p:spPr>
          <a:xfrm>
            <a:off x="9646938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639AA9-9EDE-4D4D-B5D1-DD73D689FD68}"/>
              </a:ext>
            </a:extLst>
          </p:cNvPr>
          <p:cNvSpPr/>
          <p:nvPr/>
        </p:nvSpPr>
        <p:spPr>
          <a:xfrm>
            <a:off x="6098320" y="6044027"/>
            <a:ext cx="1294228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场内和场外报价行、衍生品报价行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4BE77-7034-48B3-9220-27BF0205B9E7}"/>
              </a:ext>
            </a:extLst>
          </p:cNvPr>
          <p:cNvSpPr txBox="1"/>
          <p:nvPr/>
        </p:nvSpPr>
        <p:spPr>
          <a:xfrm>
            <a:off x="993428" y="1069931"/>
            <a:ext cx="95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检查必填项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B7E5BD-CC78-4C26-9EDA-96DC791CD46E}"/>
              </a:ext>
            </a:extLst>
          </p:cNvPr>
          <p:cNvSpPr txBox="1"/>
          <p:nvPr/>
        </p:nvSpPr>
        <p:spPr>
          <a:xfrm>
            <a:off x="159339" y="6313050"/>
            <a:ext cx="27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系统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场内和场外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97337D-CA1B-4D9F-8F55-E4473CADC97B}"/>
              </a:ext>
            </a:extLst>
          </p:cNvPr>
          <p:cNvSpPr>
            <a:spLocks/>
          </p:cNvSpPr>
          <p:nvPr/>
        </p:nvSpPr>
        <p:spPr>
          <a:xfrm>
            <a:off x="993427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报价提交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79ED2E-48D7-4375-A136-49ADB78E22D3}"/>
              </a:ext>
            </a:extLst>
          </p:cNvPr>
          <p:cNvSpPr>
            <a:spLocks/>
          </p:cNvSpPr>
          <p:nvPr/>
        </p:nvSpPr>
        <p:spPr>
          <a:xfrm>
            <a:off x="993427" y="206396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个人信息设置</a:t>
            </a:r>
          </a:p>
        </p:txBody>
      </p:sp>
      <p:cxnSp>
        <p:nvCxnSpPr>
          <p:cNvPr id="11" name="直接箭头连接符 26">
            <a:extLst>
              <a:ext uri="{FF2B5EF4-FFF2-40B4-BE49-F238E27FC236}">
                <a16:creationId xmlns:a16="http://schemas.microsoft.com/office/drawing/2014/main" id="{5278ACF4-00E7-4A6A-8849-40C7C7F27CD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640541" y="937916"/>
            <a:ext cx="0" cy="524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5E315B7-0C51-484B-A55D-F1D205011BF7}"/>
              </a:ext>
            </a:extLst>
          </p:cNvPr>
          <p:cNvSpPr>
            <a:spLocks/>
          </p:cNvSpPr>
          <p:nvPr/>
        </p:nvSpPr>
        <p:spPr>
          <a:xfrm>
            <a:off x="2684263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报价查询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EA7850-4B57-4609-A2C6-6DE328EDB65D}"/>
              </a:ext>
            </a:extLst>
          </p:cNvPr>
          <p:cNvSpPr>
            <a:spLocks/>
          </p:cNvSpPr>
          <p:nvPr/>
        </p:nvSpPr>
        <p:spPr>
          <a:xfrm>
            <a:off x="2564641" y="2175046"/>
            <a:ext cx="143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本行当日、所有行历史报价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74E32C-7CC5-4C8D-9731-707D227BAB97}"/>
              </a:ext>
            </a:extLst>
          </p:cNvPr>
          <p:cNvSpPr>
            <a:spLocks/>
          </p:cNvSpPr>
          <p:nvPr/>
        </p:nvSpPr>
        <p:spPr>
          <a:xfrm>
            <a:off x="1053451" y="2180435"/>
            <a:ext cx="117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提交修改报价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62D7A4-D75E-42C2-8C7E-BCD477880B5B}"/>
              </a:ext>
            </a:extLst>
          </p:cNvPr>
          <p:cNvSpPr>
            <a:spLocks/>
          </p:cNvSpPr>
          <p:nvPr/>
        </p:nvSpPr>
        <p:spPr>
          <a:xfrm>
            <a:off x="993427" y="2718208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批处理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和发布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4B6FD0-BE33-419E-8E9E-F08948EF917F}"/>
              </a:ext>
            </a:extLst>
          </p:cNvPr>
          <p:cNvSpPr>
            <a:spLocks/>
          </p:cNvSpPr>
          <p:nvPr/>
        </p:nvSpPr>
        <p:spPr>
          <a:xfrm>
            <a:off x="4375098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基准利率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32DBEB-E3D6-46DB-BC13-2784553DE2B6}"/>
              </a:ext>
            </a:extLst>
          </p:cNvPr>
          <p:cNvSpPr>
            <a:spLocks/>
          </p:cNvSpPr>
          <p:nvPr/>
        </p:nvSpPr>
        <p:spPr>
          <a:xfrm>
            <a:off x="4343837" y="2167551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查看下载当日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和历史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利率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69B55C-7067-4344-9A50-F9B8A946AD3C}"/>
              </a:ext>
            </a:extLst>
          </p:cNvPr>
          <p:cNvSpPr>
            <a:spLocks/>
          </p:cNvSpPr>
          <p:nvPr/>
        </p:nvSpPr>
        <p:spPr>
          <a:xfrm>
            <a:off x="7799951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监控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AFA7D7-B9D1-4ADF-A7CE-F24B20D493A4}"/>
              </a:ext>
            </a:extLst>
          </p:cNvPr>
          <p:cNvSpPr>
            <a:spLocks/>
          </p:cNvSpPr>
          <p:nvPr/>
        </p:nvSpPr>
        <p:spPr>
          <a:xfrm>
            <a:off x="7788031" y="5268050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所有报价行的报价和用户信息，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刷新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0C2DA5-BFDC-4EDC-9F0E-93DD7E22E549}"/>
              </a:ext>
            </a:extLst>
          </p:cNvPr>
          <p:cNvSpPr>
            <a:spLocks/>
          </p:cNvSpPr>
          <p:nvPr/>
        </p:nvSpPr>
        <p:spPr>
          <a:xfrm>
            <a:off x="6065934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消息盒子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实时预警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CB5DD7-1EF6-4966-8D7D-FC817AC90DE3}"/>
              </a:ext>
            </a:extLst>
          </p:cNvPr>
          <p:cNvSpPr>
            <a:spLocks/>
          </p:cNvSpPr>
          <p:nvPr/>
        </p:nvSpPr>
        <p:spPr>
          <a:xfrm>
            <a:off x="5914312" y="2184517"/>
            <a:ext cx="159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未报价的到点提示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B59477-8811-4588-82D7-9DEE75A1103C}"/>
              </a:ext>
            </a:extLst>
          </p:cNvPr>
          <p:cNvSpPr>
            <a:spLocks/>
          </p:cNvSpPr>
          <p:nvPr/>
        </p:nvSpPr>
        <p:spPr>
          <a:xfrm>
            <a:off x="9501580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应急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EC2CF1F-70BF-4E47-A162-D07A0C44F62B}"/>
              </a:ext>
            </a:extLst>
          </p:cNvPr>
          <p:cNvSpPr>
            <a:spLocks/>
          </p:cNvSpPr>
          <p:nvPr/>
        </p:nvSpPr>
        <p:spPr>
          <a:xfrm>
            <a:off x="9574448" y="5268050"/>
            <a:ext cx="114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应急输入修改报价，应急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输入发布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B1D454-0EAA-42F9-855F-119B20F8DA17}"/>
              </a:ext>
            </a:extLst>
          </p:cNvPr>
          <p:cNvSpPr>
            <a:spLocks/>
          </p:cNvSpPr>
          <p:nvPr/>
        </p:nvSpPr>
        <p:spPr>
          <a:xfrm>
            <a:off x="4396689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CB70C9-C222-4772-B2C9-4BDB845B4BA7}"/>
              </a:ext>
            </a:extLst>
          </p:cNvPr>
          <p:cNvSpPr>
            <a:spLocks/>
          </p:cNvSpPr>
          <p:nvPr/>
        </p:nvSpPr>
        <p:spPr>
          <a:xfrm>
            <a:off x="4343837" y="5268050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查看下载报价行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报价和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1BCE6A9-6F0D-4E1E-BD89-EB053AC9FB92}"/>
              </a:ext>
            </a:extLst>
          </p:cNvPr>
          <p:cNvSpPr>
            <a:spLocks/>
          </p:cNvSpPr>
          <p:nvPr/>
        </p:nvSpPr>
        <p:spPr>
          <a:xfrm>
            <a:off x="6098320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管理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报价行和用户管理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F1C939-D059-40DB-AFF5-D86AA23318E1}"/>
              </a:ext>
            </a:extLst>
          </p:cNvPr>
          <p:cNvSpPr>
            <a:spLocks/>
          </p:cNvSpPr>
          <p:nvPr/>
        </p:nvSpPr>
        <p:spPr>
          <a:xfrm>
            <a:off x="6059819" y="5268050"/>
            <a:ext cx="1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维护场内场外报价行、衍生品报价行、报价用户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C09EA5-3DC4-417B-841D-54D7EB9199A0}"/>
              </a:ext>
            </a:extLst>
          </p:cNvPr>
          <p:cNvSpPr>
            <a:spLocks/>
          </p:cNvSpPr>
          <p:nvPr/>
        </p:nvSpPr>
        <p:spPr>
          <a:xfrm>
            <a:off x="2695058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管理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交易品种维护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C3CF4A-F796-4AB4-91BB-A3AC325668B0}"/>
              </a:ext>
            </a:extLst>
          </p:cNvPr>
          <p:cNvSpPr>
            <a:spLocks/>
          </p:cNvSpPr>
          <p:nvPr/>
        </p:nvSpPr>
        <p:spPr>
          <a:xfrm>
            <a:off x="993427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管理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交易参数维护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F2DFAA-8CA7-4F96-B4B9-079DC809237C}"/>
              </a:ext>
            </a:extLst>
          </p:cNvPr>
          <p:cNvSpPr>
            <a:spLocks/>
          </p:cNvSpPr>
          <p:nvPr/>
        </p:nvSpPr>
        <p:spPr>
          <a:xfrm>
            <a:off x="2460811" y="5268050"/>
            <a:ext cx="164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维护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品种、均值品种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1CBA85-03B6-4D4F-883B-D69EE503FBA3}"/>
              </a:ext>
            </a:extLst>
          </p:cNvPr>
          <p:cNvSpPr>
            <a:spLocks/>
          </p:cNvSpPr>
          <p:nvPr/>
        </p:nvSpPr>
        <p:spPr>
          <a:xfrm>
            <a:off x="820270" y="5268050"/>
            <a:ext cx="164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场内场外交易参数</a:t>
            </a:r>
          </a:p>
        </p:txBody>
      </p:sp>
      <p:cxnSp>
        <p:nvCxnSpPr>
          <p:cNvPr id="43" name="直接箭头连接符 26">
            <a:extLst>
              <a:ext uri="{FF2B5EF4-FFF2-40B4-BE49-F238E27FC236}">
                <a16:creationId xmlns:a16="http://schemas.microsoft.com/office/drawing/2014/main" id="{50A3B64A-DEE5-42D9-80B7-9AC1BE86DA41}"/>
              </a:ext>
            </a:extLst>
          </p:cNvPr>
          <p:cNvCxnSpPr>
            <a:cxnSpLocks/>
            <a:stCxn id="37" idx="0"/>
            <a:endCxn id="20" idx="2"/>
          </p:cNvCxnSpPr>
          <p:nvPr/>
        </p:nvCxnSpPr>
        <p:spPr>
          <a:xfrm flipV="1">
            <a:off x="1640541" y="3449728"/>
            <a:ext cx="0" cy="111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1867690-8BFD-4588-BFEE-B1F0EE92E9C7}"/>
              </a:ext>
            </a:extLst>
          </p:cNvPr>
          <p:cNvSpPr txBox="1"/>
          <p:nvPr/>
        </p:nvSpPr>
        <p:spPr>
          <a:xfrm>
            <a:off x="1053451" y="3935865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计算和发布时间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计算参数</a:t>
            </a:r>
          </a:p>
        </p:txBody>
      </p:sp>
      <p:cxnSp>
        <p:nvCxnSpPr>
          <p:cNvPr id="47" name="直接箭头连接符 26">
            <a:extLst>
              <a:ext uri="{FF2B5EF4-FFF2-40B4-BE49-F238E27FC236}">
                <a16:creationId xmlns:a16="http://schemas.microsoft.com/office/drawing/2014/main" id="{F38E0D7A-4655-4975-A00B-74412A98756F}"/>
              </a:ext>
            </a:extLst>
          </p:cNvPr>
          <p:cNvCxnSpPr>
            <a:cxnSpLocks/>
            <a:stCxn id="37" idx="1"/>
            <a:endCxn id="9" idx="1"/>
          </p:cNvCxnSpPr>
          <p:nvPr/>
        </p:nvCxnSpPr>
        <p:spPr>
          <a:xfrm rot="10800000">
            <a:off x="993427" y="1828063"/>
            <a:ext cx="12700" cy="3103481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565FFDF-FFC4-4EB1-8D98-C20ACE548121}"/>
              </a:ext>
            </a:extLst>
          </p:cNvPr>
          <p:cNvSpPr txBox="1"/>
          <p:nvPr/>
        </p:nvSpPr>
        <p:spPr>
          <a:xfrm>
            <a:off x="51770" y="2949511"/>
            <a:ext cx="95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报价开始和结束时间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报价预警值</a:t>
            </a:r>
          </a:p>
        </p:txBody>
      </p:sp>
      <p:cxnSp>
        <p:nvCxnSpPr>
          <p:cNvPr id="51" name="直接箭头连接符 26">
            <a:extLst>
              <a:ext uri="{FF2B5EF4-FFF2-40B4-BE49-F238E27FC236}">
                <a16:creationId xmlns:a16="http://schemas.microsoft.com/office/drawing/2014/main" id="{71242A18-F52A-4333-8681-C534DC39C362}"/>
              </a:ext>
            </a:extLst>
          </p:cNvPr>
          <p:cNvCxnSpPr>
            <a:cxnSpLocks/>
            <a:stCxn id="37" idx="0"/>
            <a:endCxn id="29" idx="0"/>
          </p:cNvCxnSpPr>
          <p:nvPr/>
        </p:nvCxnSpPr>
        <p:spPr>
          <a:xfrm flipV="1">
            <a:off x="1640541" y="2184517"/>
            <a:ext cx="5072507" cy="2381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12BFCB-3910-4A49-9538-A5B84D7A94E2}"/>
              </a:ext>
            </a:extLst>
          </p:cNvPr>
          <p:cNvSpPr txBox="1"/>
          <p:nvPr/>
        </p:nvSpPr>
        <p:spPr>
          <a:xfrm>
            <a:off x="3724835" y="2810540"/>
            <a:ext cx="129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提示报价时间</a:t>
            </a:r>
          </a:p>
        </p:txBody>
      </p:sp>
      <p:cxnSp>
        <p:nvCxnSpPr>
          <p:cNvPr id="55" name="直接箭头连接符 26">
            <a:extLst>
              <a:ext uri="{FF2B5EF4-FFF2-40B4-BE49-F238E27FC236}">
                <a16:creationId xmlns:a16="http://schemas.microsoft.com/office/drawing/2014/main" id="{C5C85D23-2DB3-45BA-A475-7338A94039D5}"/>
              </a:ext>
            </a:extLst>
          </p:cNvPr>
          <p:cNvCxnSpPr>
            <a:cxnSpLocks/>
            <a:stCxn id="37" idx="0"/>
            <a:endCxn id="17" idx="0"/>
          </p:cNvCxnSpPr>
          <p:nvPr/>
        </p:nvCxnSpPr>
        <p:spPr>
          <a:xfrm flipV="1">
            <a:off x="1640541" y="2175046"/>
            <a:ext cx="1640542" cy="2390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FC6B264-295A-4DAF-B3C7-05A5D601DFB2}"/>
              </a:ext>
            </a:extLst>
          </p:cNvPr>
          <p:cNvSpPr txBox="1"/>
          <p:nvPr/>
        </p:nvSpPr>
        <p:spPr>
          <a:xfrm>
            <a:off x="2442777" y="2718208"/>
            <a:ext cx="9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提示明细延迟发布天数</a:t>
            </a:r>
          </a:p>
        </p:txBody>
      </p:sp>
      <p:cxnSp>
        <p:nvCxnSpPr>
          <p:cNvPr id="59" name="直接箭头连接符 26">
            <a:extLst>
              <a:ext uri="{FF2B5EF4-FFF2-40B4-BE49-F238E27FC236}">
                <a16:creationId xmlns:a16="http://schemas.microsoft.com/office/drawing/2014/main" id="{D6F45A4F-D803-4A01-87A0-70CBCBB41863}"/>
              </a:ext>
            </a:extLst>
          </p:cNvPr>
          <p:cNvCxnSpPr>
            <a:cxnSpLocks/>
            <a:stCxn id="37" idx="0"/>
            <a:endCxn id="26" idx="0"/>
          </p:cNvCxnSpPr>
          <p:nvPr/>
        </p:nvCxnSpPr>
        <p:spPr>
          <a:xfrm rot="5400000" flipH="1" flipV="1">
            <a:off x="5043803" y="1162521"/>
            <a:ext cx="12700" cy="6806524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DAF4427-F494-4C56-960E-0127E8211759}"/>
              </a:ext>
            </a:extLst>
          </p:cNvPr>
          <p:cNvSpPr txBox="1"/>
          <p:nvPr/>
        </p:nvSpPr>
        <p:spPr>
          <a:xfrm>
            <a:off x="4371949" y="4066176"/>
            <a:ext cx="129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监控预警值</a:t>
            </a:r>
          </a:p>
        </p:txBody>
      </p:sp>
      <p:cxnSp>
        <p:nvCxnSpPr>
          <p:cNvPr id="75" name="直接箭头连接符 26">
            <a:extLst>
              <a:ext uri="{FF2B5EF4-FFF2-40B4-BE49-F238E27FC236}">
                <a16:creationId xmlns:a16="http://schemas.microsoft.com/office/drawing/2014/main" id="{7E2183BB-F91C-4629-9AF3-824125A2685F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6745434" y="5297303"/>
            <a:ext cx="0" cy="746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BF705DB-1911-41DA-9045-73506BDDB60C}"/>
              </a:ext>
            </a:extLst>
          </p:cNvPr>
          <p:cNvSpPr/>
          <p:nvPr/>
        </p:nvSpPr>
        <p:spPr>
          <a:xfrm>
            <a:off x="2684263" y="3220416"/>
            <a:ext cx="1294228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DEP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下发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利率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、报价信息、移动均值</a:t>
            </a:r>
          </a:p>
        </p:txBody>
      </p:sp>
      <p:cxnSp>
        <p:nvCxnSpPr>
          <p:cNvPr id="80" name="直接箭头连接符 26">
            <a:extLst>
              <a:ext uri="{FF2B5EF4-FFF2-40B4-BE49-F238E27FC236}">
                <a16:creationId xmlns:a16="http://schemas.microsoft.com/office/drawing/2014/main" id="{07BDD0D1-F366-4C04-895A-D97C1097916C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>
            <a:off x="2287655" y="3083968"/>
            <a:ext cx="396608" cy="502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F7DF421-8150-4759-AFD1-E8BB139DE92D}"/>
              </a:ext>
            </a:extLst>
          </p:cNvPr>
          <p:cNvSpPr>
            <a:spLocks/>
          </p:cNvSpPr>
          <p:nvPr/>
        </p:nvSpPr>
        <p:spPr>
          <a:xfrm>
            <a:off x="9501580" y="1436031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迁移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-Shibor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信息和利率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4C0AD22-8F02-4D36-BC10-B444F95ED589}"/>
              </a:ext>
            </a:extLst>
          </p:cNvPr>
          <p:cNvSpPr>
            <a:spLocks/>
          </p:cNvSpPr>
          <p:nvPr/>
        </p:nvSpPr>
        <p:spPr>
          <a:xfrm>
            <a:off x="10716013" y="204678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场外报价行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AF209F3-9CB0-4BC1-A873-373FBC9CC9D7}"/>
              </a:ext>
            </a:extLst>
          </p:cNvPr>
          <p:cNvSpPr>
            <a:spLocks/>
          </p:cNvSpPr>
          <p:nvPr/>
        </p:nvSpPr>
        <p:spPr>
          <a:xfrm>
            <a:off x="1309723" y="3436258"/>
            <a:ext cx="64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</a:t>
            </a:r>
          </a:p>
        </p:txBody>
      </p:sp>
    </p:spTree>
    <p:extLst>
      <p:ext uri="{BB962C8B-B14F-4D97-AF65-F5344CB8AC3E}">
        <p14:creationId xmlns:p14="http://schemas.microsoft.com/office/powerpoint/2010/main" val="20611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屏幕的照片&#10;&#10;描述已自动生成">
            <a:extLst>
              <a:ext uri="{FF2B5EF4-FFF2-40B4-BE49-F238E27FC236}">
                <a16:creationId xmlns:a16="http://schemas.microsoft.com/office/drawing/2014/main" id="{FC4F6298-2438-40D5-BC10-E19D0DC51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49" y="0"/>
            <a:ext cx="385762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CC75DD6-4B5A-441F-A46B-0A0EA2ABDD09}"/>
              </a:ext>
            </a:extLst>
          </p:cNvPr>
          <p:cNvSpPr/>
          <p:nvPr/>
        </p:nvSpPr>
        <p:spPr>
          <a:xfrm rot="177995">
            <a:off x="5241171" y="1279252"/>
            <a:ext cx="1300566" cy="4646930"/>
          </a:xfrm>
          <a:prstGeom prst="rect">
            <a:avLst/>
          </a:prstGeom>
          <a:solidFill>
            <a:srgbClr val="CBC6AE"/>
          </a:solidFill>
          <a:ln>
            <a:solidFill>
              <a:srgbClr val="A6A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44A41D-E757-4F7A-9EA2-345E324287FC}"/>
              </a:ext>
            </a:extLst>
          </p:cNvPr>
          <p:cNvSpPr txBox="1"/>
          <p:nvPr/>
        </p:nvSpPr>
        <p:spPr>
          <a:xfrm rot="306222">
            <a:off x="4423409" y="436520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关联系统管理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D3FACC-E802-4C30-9EEE-ABD871C8240F}"/>
              </a:ext>
            </a:extLst>
          </p:cNvPr>
          <p:cNvSpPr txBox="1"/>
          <p:nvPr/>
        </p:nvSpPr>
        <p:spPr>
          <a:xfrm rot="306222">
            <a:off x="5477891" y="1553426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Shibor</a:t>
            </a:r>
            <a:r>
              <a: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场务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CC3EA-1E6F-4077-8E77-E53C09DE6469}"/>
              </a:ext>
            </a:extLst>
          </p:cNvPr>
          <p:cNvSpPr txBox="1"/>
          <p:nvPr/>
        </p:nvSpPr>
        <p:spPr>
          <a:xfrm rot="306222">
            <a:off x="5465719" y="1750720"/>
            <a:ext cx="6286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LPR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场务管理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48E9A8-5643-4EFA-AD3A-D77DF29BEA57}"/>
              </a:ext>
            </a:extLst>
          </p:cNvPr>
          <p:cNvSpPr txBox="1"/>
          <p:nvPr/>
        </p:nvSpPr>
        <p:spPr>
          <a:xfrm rot="306222">
            <a:off x="5466348" y="1944890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SLF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srgbClr val="7471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28F38E-1AD2-4154-B8B3-750B28DE5829}"/>
              </a:ext>
            </a:extLst>
          </p:cNvPr>
          <p:cNvSpPr txBox="1"/>
          <p:nvPr/>
        </p:nvSpPr>
        <p:spPr>
          <a:xfrm rot="306222">
            <a:off x="5435530" y="2144616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货币及债务工具发行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EA470F-3E73-4F9C-AD7C-BFB4C1F0180B}"/>
              </a:ext>
            </a:extLst>
          </p:cNvPr>
          <p:cNvSpPr txBox="1"/>
          <p:nvPr/>
        </p:nvSpPr>
        <p:spPr>
          <a:xfrm rot="306222">
            <a:off x="5496970" y="134236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322E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关联系统</a:t>
            </a:r>
          </a:p>
        </p:txBody>
      </p:sp>
      <p:pic>
        <p:nvPicPr>
          <p:cNvPr id="12" name="图片 11" descr="电脑屏幕的照片&#10;&#10;描述已自动生成">
            <a:extLst>
              <a:ext uri="{FF2B5EF4-FFF2-40B4-BE49-F238E27FC236}">
                <a16:creationId xmlns:a16="http://schemas.microsoft.com/office/drawing/2014/main" id="{55BAC089-7AE3-4A24-A0D3-A00309DB1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46" y="0"/>
            <a:ext cx="3860047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918A849-1398-47DD-AB58-0C92EAB78077}"/>
              </a:ext>
            </a:extLst>
          </p:cNvPr>
          <p:cNvSpPr txBox="1"/>
          <p:nvPr/>
        </p:nvSpPr>
        <p:spPr>
          <a:xfrm rot="306222">
            <a:off x="8517146" y="3187296"/>
            <a:ext cx="8114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Shibor</a:t>
            </a:r>
            <a:r>
              <a: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报价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行维护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9FEAD6-C56C-4AB6-A252-E2193E97FDB2}"/>
              </a:ext>
            </a:extLst>
          </p:cNvPr>
          <p:cNvSpPr txBox="1"/>
          <p:nvPr/>
        </p:nvSpPr>
        <p:spPr>
          <a:xfrm rot="306222">
            <a:off x="8541191" y="3404711"/>
            <a:ext cx="7633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Shibor</a:t>
            </a:r>
            <a:r>
              <a: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报价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B1D35E-6414-44EA-A64C-086F636AFF24}"/>
              </a:ext>
            </a:extLst>
          </p:cNvPr>
          <p:cNvSpPr txBox="1"/>
          <p:nvPr/>
        </p:nvSpPr>
        <p:spPr>
          <a:xfrm rot="306222">
            <a:off x="8555618" y="3622126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Shibor</a:t>
            </a:r>
            <a:r>
              <a: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报价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015998-FA08-4B9B-ABC9-FD221613A704}"/>
              </a:ext>
            </a:extLst>
          </p:cNvPr>
          <p:cNvSpPr txBox="1"/>
          <p:nvPr/>
        </p:nvSpPr>
        <p:spPr>
          <a:xfrm rot="306222">
            <a:off x="8632562" y="3839540"/>
            <a:ext cx="580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Shibor</a:t>
            </a:r>
            <a:r>
              <a: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srgbClr val="7471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A99403-B14A-4472-A48D-3ABF597135DC}"/>
              </a:ext>
            </a:extLst>
          </p:cNvPr>
          <p:cNvSpPr txBox="1"/>
          <p:nvPr/>
        </p:nvSpPr>
        <p:spPr>
          <a:xfrm rot="306222">
            <a:off x="8599701" y="275246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交易品种维护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F97DFE-FA98-48D1-8127-1489A016B2AF}"/>
              </a:ext>
            </a:extLst>
          </p:cNvPr>
          <p:cNvSpPr txBox="1"/>
          <p:nvPr/>
        </p:nvSpPr>
        <p:spPr>
          <a:xfrm rot="306222">
            <a:off x="8599701" y="296988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471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交易参数维护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A78056-EC5E-46CA-B756-2A10A6A58859}"/>
              </a:ext>
            </a:extLst>
          </p:cNvPr>
          <p:cNvSpPr txBox="1"/>
          <p:nvPr/>
        </p:nvSpPr>
        <p:spPr>
          <a:xfrm>
            <a:off x="159339" y="309281"/>
            <a:ext cx="27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系统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场务菜单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AB6E2D-C5CB-4E8E-B470-E06C52C42305}"/>
              </a:ext>
            </a:extLst>
          </p:cNvPr>
          <p:cNvSpPr txBox="1"/>
          <p:nvPr/>
        </p:nvSpPr>
        <p:spPr>
          <a:xfrm>
            <a:off x="4368148" y="4859611"/>
            <a:ext cx="2745226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新增关联系统管理入口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146B2D-C592-4E0D-8933-2E33B6235AD9}"/>
              </a:ext>
            </a:extLst>
          </p:cNvPr>
          <p:cNvSpPr txBox="1"/>
          <p:nvPr/>
        </p:nvSpPr>
        <p:spPr>
          <a:xfrm>
            <a:off x="8744056" y="4859611"/>
            <a:ext cx="2745226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菜单入口跳转，类似本币市场监测系统</a:t>
            </a:r>
          </a:p>
        </p:txBody>
      </p:sp>
    </p:spTree>
    <p:extLst>
      <p:ext uri="{BB962C8B-B14F-4D97-AF65-F5344CB8AC3E}">
        <p14:creationId xmlns:p14="http://schemas.microsoft.com/office/powerpoint/2010/main" val="44794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A47C8EC-A2A7-4FDA-B5A9-3D331F8C8E9A}"/>
              </a:ext>
            </a:extLst>
          </p:cNvPr>
          <p:cNvSpPr/>
          <p:nvPr/>
        </p:nvSpPr>
        <p:spPr>
          <a:xfrm>
            <a:off x="4303432" y="1996326"/>
            <a:ext cx="2091765" cy="267727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DA0DB3-23AF-4DEE-82A4-5F7696CB4614}"/>
              </a:ext>
            </a:extLst>
          </p:cNvPr>
          <p:cNvSpPr/>
          <p:nvPr/>
        </p:nvSpPr>
        <p:spPr>
          <a:xfrm>
            <a:off x="6703732" y="1996326"/>
            <a:ext cx="2091765" cy="267727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F7D8DE-7451-4350-BFE1-976453BBD20F}"/>
              </a:ext>
            </a:extLst>
          </p:cNvPr>
          <p:cNvSpPr/>
          <p:nvPr/>
        </p:nvSpPr>
        <p:spPr>
          <a:xfrm>
            <a:off x="2396565" y="1481977"/>
            <a:ext cx="6743700" cy="409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C1802B-EC3E-4425-9EB9-CDADD18E0B36}"/>
              </a:ext>
            </a:extLst>
          </p:cNvPr>
          <p:cNvSpPr txBox="1"/>
          <p:nvPr/>
        </p:nvSpPr>
        <p:spPr>
          <a:xfrm>
            <a:off x="2396565" y="1502098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内报价行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EE242-5A6C-4335-90FE-A65837E1F02D}"/>
              </a:ext>
            </a:extLst>
          </p:cNvPr>
          <p:cNvSpPr txBox="1"/>
          <p:nvPr/>
        </p:nvSpPr>
        <p:spPr>
          <a:xfrm>
            <a:off x="4539690" y="1502098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场内报价用户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5A313-AA33-4448-ABA1-F2C2ACBA7A26}"/>
              </a:ext>
            </a:extLst>
          </p:cNvPr>
          <p:cNvSpPr txBox="1"/>
          <p:nvPr/>
        </p:nvSpPr>
        <p:spPr>
          <a:xfrm>
            <a:off x="6358965" y="148197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客户端权限设置屏蔽用户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5D16C7-9AB0-450A-A695-37A3D9BC1B1F}"/>
              </a:ext>
            </a:extLst>
          </p:cNvPr>
          <p:cNvSpPr txBox="1"/>
          <p:nvPr/>
        </p:nvSpPr>
        <p:spPr>
          <a:xfrm>
            <a:off x="2396565" y="1997398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工商银行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1722C6-48EF-4C4C-B78E-AC85A5B60293}"/>
              </a:ext>
            </a:extLst>
          </p:cNvPr>
          <p:cNvSpPr txBox="1"/>
          <p:nvPr/>
        </p:nvSpPr>
        <p:spPr>
          <a:xfrm>
            <a:off x="4539690" y="1996326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75D1FE-9A40-4D2C-AFAC-43508462F620}"/>
              </a:ext>
            </a:extLst>
          </p:cNvPr>
          <p:cNvSpPr txBox="1"/>
          <p:nvPr/>
        </p:nvSpPr>
        <p:spPr>
          <a:xfrm>
            <a:off x="6717740" y="1996326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69E212-2E8F-4CF1-9E64-A1361FC1EBEA}"/>
              </a:ext>
            </a:extLst>
          </p:cNvPr>
          <p:cNvSpPr txBox="1"/>
          <p:nvPr/>
        </p:nvSpPr>
        <p:spPr>
          <a:xfrm>
            <a:off x="159338" y="309281"/>
            <a:ext cx="352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系统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报价行和用户管理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1E29B-FB82-4916-BB39-EBAA8CF0C0AE}"/>
              </a:ext>
            </a:extLst>
          </p:cNvPr>
          <p:cNvSpPr txBox="1"/>
          <p:nvPr/>
        </p:nvSpPr>
        <p:spPr>
          <a:xfrm>
            <a:off x="2396565" y="2471504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建设银行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C0F007-627A-4D46-AF8C-DB7EE04D96F6}"/>
              </a:ext>
            </a:extLst>
          </p:cNvPr>
          <p:cNvSpPr txBox="1"/>
          <p:nvPr/>
        </p:nvSpPr>
        <p:spPr>
          <a:xfrm>
            <a:off x="4539690" y="2470432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2FDA82-E7BA-484E-9850-7F7D60061826}"/>
              </a:ext>
            </a:extLst>
          </p:cNvPr>
          <p:cNvSpPr txBox="1"/>
          <p:nvPr/>
        </p:nvSpPr>
        <p:spPr>
          <a:xfrm>
            <a:off x="6717740" y="2470432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A20391-CAA8-4E53-A24F-CC2E9B9D5333}"/>
              </a:ext>
            </a:extLst>
          </p:cNvPr>
          <p:cNvSpPr/>
          <p:nvPr/>
        </p:nvSpPr>
        <p:spPr>
          <a:xfrm>
            <a:off x="4399989" y="3429000"/>
            <a:ext cx="1898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可查看Shibor/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LPR 场内/场外报价界面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F36C97-FCD8-4815-B153-0A8CA2B0DB01}"/>
              </a:ext>
            </a:extLst>
          </p:cNvPr>
          <p:cNvSpPr/>
          <p:nvPr/>
        </p:nvSpPr>
        <p:spPr>
          <a:xfrm>
            <a:off x="6800289" y="3429000"/>
            <a:ext cx="1898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客户端权限设置界面不展示该用户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机构无法设置该用户权限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85231E-2619-4D08-889F-2A642BA0B61A}"/>
              </a:ext>
            </a:extLst>
          </p:cNvPr>
          <p:cNvSpPr txBox="1"/>
          <p:nvPr/>
        </p:nvSpPr>
        <p:spPr>
          <a:xfrm>
            <a:off x="9104032" y="1996326"/>
            <a:ext cx="29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user01-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场务新建用户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user02-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机构已有交易员</a:t>
            </a:r>
          </a:p>
        </p:txBody>
      </p:sp>
    </p:spTree>
    <p:extLst>
      <p:ext uri="{BB962C8B-B14F-4D97-AF65-F5344CB8AC3E}">
        <p14:creationId xmlns:p14="http://schemas.microsoft.com/office/powerpoint/2010/main" val="13097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EE23A699-8CFA-4459-A1D8-0687240BC205}"/>
              </a:ext>
            </a:extLst>
          </p:cNvPr>
          <p:cNvSpPr>
            <a:spLocks/>
          </p:cNvSpPr>
          <p:nvPr/>
        </p:nvSpPr>
        <p:spPr>
          <a:xfrm>
            <a:off x="1105869" y="1323601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82E969E-45FB-4A81-8620-2D7BE863F706}"/>
              </a:ext>
            </a:extLst>
          </p:cNvPr>
          <p:cNvSpPr>
            <a:spLocks/>
          </p:cNvSpPr>
          <p:nvPr/>
        </p:nvSpPr>
        <p:spPr>
          <a:xfrm>
            <a:off x="2812902" y="1323601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9755B0F-014B-4E66-9189-1FF902786097}"/>
              </a:ext>
            </a:extLst>
          </p:cNvPr>
          <p:cNvSpPr>
            <a:spLocks/>
          </p:cNvSpPr>
          <p:nvPr/>
        </p:nvSpPr>
        <p:spPr>
          <a:xfrm>
            <a:off x="1166583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ACD4B3C-5972-422D-8D64-C025853550C8}"/>
              </a:ext>
            </a:extLst>
          </p:cNvPr>
          <p:cNvSpPr>
            <a:spLocks/>
          </p:cNvSpPr>
          <p:nvPr/>
        </p:nvSpPr>
        <p:spPr>
          <a:xfrm>
            <a:off x="4563938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676C8E2-6D78-40F0-B701-25F7FCB5B31D}"/>
              </a:ext>
            </a:extLst>
          </p:cNvPr>
          <p:cNvSpPr>
            <a:spLocks/>
          </p:cNvSpPr>
          <p:nvPr/>
        </p:nvSpPr>
        <p:spPr>
          <a:xfrm>
            <a:off x="6265569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B031EC1-64B9-4AF8-B3D9-199369DA46CB}"/>
              </a:ext>
            </a:extLst>
          </p:cNvPr>
          <p:cNvSpPr>
            <a:spLocks/>
          </p:cNvSpPr>
          <p:nvPr/>
        </p:nvSpPr>
        <p:spPr>
          <a:xfrm>
            <a:off x="7955471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D21B1F-F949-4E89-B7E3-0F59F2CF7955}"/>
              </a:ext>
            </a:extLst>
          </p:cNvPr>
          <p:cNvSpPr>
            <a:spLocks/>
          </p:cNvSpPr>
          <p:nvPr/>
        </p:nvSpPr>
        <p:spPr>
          <a:xfrm>
            <a:off x="9646938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639AA9-9EDE-4D4D-B5D1-DD73D689FD68}"/>
              </a:ext>
            </a:extLst>
          </p:cNvPr>
          <p:cNvSpPr/>
          <p:nvPr/>
        </p:nvSpPr>
        <p:spPr>
          <a:xfrm>
            <a:off x="6098320" y="6044027"/>
            <a:ext cx="1294228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场内和场外报价行、衍生品报价行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4BE77-7034-48B3-9220-27BF0205B9E7}"/>
              </a:ext>
            </a:extLst>
          </p:cNvPr>
          <p:cNvSpPr txBox="1"/>
          <p:nvPr/>
        </p:nvSpPr>
        <p:spPr>
          <a:xfrm>
            <a:off x="993428" y="1069931"/>
            <a:ext cx="95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检查必填项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B7E5BD-CC78-4C26-9EDA-96DC791CD46E}"/>
              </a:ext>
            </a:extLst>
          </p:cNvPr>
          <p:cNvSpPr txBox="1"/>
          <p:nvPr/>
        </p:nvSpPr>
        <p:spPr>
          <a:xfrm>
            <a:off x="159339" y="6313050"/>
            <a:ext cx="27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LPR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报价系统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场内和场外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97337D-CA1B-4D9F-8F55-E4473CADC97B}"/>
              </a:ext>
            </a:extLst>
          </p:cNvPr>
          <p:cNvSpPr>
            <a:spLocks/>
          </p:cNvSpPr>
          <p:nvPr/>
        </p:nvSpPr>
        <p:spPr>
          <a:xfrm>
            <a:off x="993427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报价提交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79ED2E-48D7-4375-A136-49ADB78E22D3}"/>
              </a:ext>
            </a:extLst>
          </p:cNvPr>
          <p:cNvSpPr>
            <a:spLocks/>
          </p:cNvSpPr>
          <p:nvPr/>
        </p:nvSpPr>
        <p:spPr>
          <a:xfrm>
            <a:off x="993427" y="206396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个人信息设置</a:t>
            </a:r>
          </a:p>
        </p:txBody>
      </p:sp>
      <p:cxnSp>
        <p:nvCxnSpPr>
          <p:cNvPr id="11" name="直接箭头连接符 26">
            <a:extLst>
              <a:ext uri="{FF2B5EF4-FFF2-40B4-BE49-F238E27FC236}">
                <a16:creationId xmlns:a16="http://schemas.microsoft.com/office/drawing/2014/main" id="{5278ACF4-00E7-4A6A-8849-40C7C7F27CD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640541" y="937916"/>
            <a:ext cx="0" cy="524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5E315B7-0C51-484B-A55D-F1D205011BF7}"/>
              </a:ext>
            </a:extLst>
          </p:cNvPr>
          <p:cNvSpPr>
            <a:spLocks/>
          </p:cNvSpPr>
          <p:nvPr/>
        </p:nvSpPr>
        <p:spPr>
          <a:xfrm>
            <a:off x="2684263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报价查询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EA7850-4B57-4609-A2C6-6DE328EDB65D}"/>
              </a:ext>
            </a:extLst>
          </p:cNvPr>
          <p:cNvSpPr>
            <a:spLocks/>
          </p:cNvSpPr>
          <p:nvPr/>
        </p:nvSpPr>
        <p:spPr>
          <a:xfrm>
            <a:off x="2564641" y="2175046"/>
            <a:ext cx="143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本行当日和历史报价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74E32C-7CC5-4C8D-9731-707D227BAB97}"/>
              </a:ext>
            </a:extLst>
          </p:cNvPr>
          <p:cNvSpPr>
            <a:spLocks/>
          </p:cNvSpPr>
          <p:nvPr/>
        </p:nvSpPr>
        <p:spPr>
          <a:xfrm>
            <a:off x="1053451" y="2180435"/>
            <a:ext cx="117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提交修改报价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62D7A4-D75E-42C2-8C7E-BCD477880B5B}"/>
              </a:ext>
            </a:extLst>
          </p:cNvPr>
          <p:cNvSpPr>
            <a:spLocks/>
          </p:cNvSpPr>
          <p:nvPr/>
        </p:nvSpPr>
        <p:spPr>
          <a:xfrm>
            <a:off x="993427" y="2718208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批处理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计算和发布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4B6FD0-BE33-419E-8E9E-F08948EF917F}"/>
              </a:ext>
            </a:extLst>
          </p:cNvPr>
          <p:cNvSpPr>
            <a:spLocks/>
          </p:cNvSpPr>
          <p:nvPr/>
        </p:nvSpPr>
        <p:spPr>
          <a:xfrm>
            <a:off x="4375098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基准利率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32DBEB-E3D6-46DB-BC13-2784553DE2B6}"/>
              </a:ext>
            </a:extLst>
          </p:cNvPr>
          <p:cNvSpPr>
            <a:spLocks/>
          </p:cNvSpPr>
          <p:nvPr/>
        </p:nvSpPr>
        <p:spPr>
          <a:xfrm>
            <a:off x="4343837" y="2167551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查看下载当日和历史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LPR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利率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69B55C-7067-4344-9A50-F9B8A946AD3C}"/>
              </a:ext>
            </a:extLst>
          </p:cNvPr>
          <p:cNvSpPr>
            <a:spLocks/>
          </p:cNvSpPr>
          <p:nvPr/>
        </p:nvSpPr>
        <p:spPr>
          <a:xfrm>
            <a:off x="7799951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报价监控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AFA7D7-B9D1-4ADF-A7CE-F24B20D493A4}"/>
              </a:ext>
            </a:extLst>
          </p:cNvPr>
          <p:cNvSpPr>
            <a:spLocks/>
          </p:cNvSpPr>
          <p:nvPr/>
        </p:nvSpPr>
        <p:spPr>
          <a:xfrm>
            <a:off x="7788031" y="5268050"/>
            <a:ext cx="1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所有报价行的报价和用户信息，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刷新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(*)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B59477-8811-4588-82D7-9DEE75A1103C}"/>
              </a:ext>
            </a:extLst>
          </p:cNvPr>
          <p:cNvSpPr>
            <a:spLocks/>
          </p:cNvSpPr>
          <p:nvPr/>
        </p:nvSpPr>
        <p:spPr>
          <a:xfrm>
            <a:off x="9501580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报价应急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EC2CF1F-70BF-4E47-A162-D07A0C44F62B}"/>
              </a:ext>
            </a:extLst>
          </p:cNvPr>
          <p:cNvSpPr>
            <a:spLocks/>
          </p:cNvSpPr>
          <p:nvPr/>
        </p:nvSpPr>
        <p:spPr>
          <a:xfrm>
            <a:off x="9574448" y="5268050"/>
            <a:ext cx="114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应急输入修改报价，应急输入发布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LPR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B1D454-0EAA-42F9-855F-119B20F8DA17}"/>
              </a:ext>
            </a:extLst>
          </p:cNvPr>
          <p:cNvSpPr>
            <a:spLocks/>
          </p:cNvSpPr>
          <p:nvPr/>
        </p:nvSpPr>
        <p:spPr>
          <a:xfrm>
            <a:off x="4396689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查询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CB70C9-C222-4772-B2C9-4BDB845B4BA7}"/>
              </a:ext>
            </a:extLst>
          </p:cNvPr>
          <p:cNvSpPr>
            <a:spLocks/>
          </p:cNvSpPr>
          <p:nvPr/>
        </p:nvSpPr>
        <p:spPr>
          <a:xfrm>
            <a:off x="4343837" y="5268050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查看下载报价行报价和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LPR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1BCE6A9-6F0D-4E1E-BD89-EB053AC9FB92}"/>
              </a:ext>
            </a:extLst>
          </p:cNvPr>
          <p:cNvSpPr>
            <a:spLocks/>
          </p:cNvSpPr>
          <p:nvPr/>
        </p:nvSpPr>
        <p:spPr>
          <a:xfrm>
            <a:off x="6098320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报价行和用户管理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F1C939-D059-40DB-AFF5-D86AA23318E1}"/>
              </a:ext>
            </a:extLst>
          </p:cNvPr>
          <p:cNvSpPr>
            <a:spLocks/>
          </p:cNvSpPr>
          <p:nvPr/>
        </p:nvSpPr>
        <p:spPr>
          <a:xfrm>
            <a:off x="6059819" y="5268050"/>
            <a:ext cx="1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维护场内场外报价行、衍生品报价行、报价用户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C09EA5-3DC4-417B-841D-54D7EB9199A0}"/>
              </a:ext>
            </a:extLst>
          </p:cNvPr>
          <p:cNvSpPr>
            <a:spLocks/>
          </p:cNvSpPr>
          <p:nvPr/>
        </p:nvSpPr>
        <p:spPr>
          <a:xfrm>
            <a:off x="2695058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交易品种维护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C3CF4A-F796-4AB4-91BB-A3AC325668B0}"/>
              </a:ext>
            </a:extLst>
          </p:cNvPr>
          <p:cNvSpPr>
            <a:spLocks/>
          </p:cNvSpPr>
          <p:nvPr/>
        </p:nvSpPr>
        <p:spPr>
          <a:xfrm>
            <a:off x="993427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场务管理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交易参数维护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F2DFAA-8CA7-4F96-B4B9-079DC809237C}"/>
              </a:ext>
            </a:extLst>
          </p:cNvPr>
          <p:cNvSpPr>
            <a:spLocks/>
          </p:cNvSpPr>
          <p:nvPr/>
        </p:nvSpPr>
        <p:spPr>
          <a:xfrm>
            <a:off x="2460811" y="5268050"/>
            <a:ext cx="164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LPR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报价品种、均值品种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1CBA85-03B6-4D4F-883B-D69EE503FBA3}"/>
              </a:ext>
            </a:extLst>
          </p:cNvPr>
          <p:cNvSpPr>
            <a:spLocks/>
          </p:cNvSpPr>
          <p:nvPr/>
        </p:nvSpPr>
        <p:spPr>
          <a:xfrm>
            <a:off x="820270" y="5268050"/>
            <a:ext cx="164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场内场外交易参数</a:t>
            </a:r>
          </a:p>
        </p:txBody>
      </p:sp>
      <p:cxnSp>
        <p:nvCxnSpPr>
          <p:cNvPr id="43" name="直接箭头连接符 26">
            <a:extLst>
              <a:ext uri="{FF2B5EF4-FFF2-40B4-BE49-F238E27FC236}">
                <a16:creationId xmlns:a16="http://schemas.microsoft.com/office/drawing/2014/main" id="{50A3B64A-DEE5-42D9-80B7-9AC1BE86DA41}"/>
              </a:ext>
            </a:extLst>
          </p:cNvPr>
          <p:cNvCxnSpPr>
            <a:cxnSpLocks/>
            <a:stCxn id="37" idx="0"/>
            <a:endCxn id="20" idx="2"/>
          </p:cNvCxnSpPr>
          <p:nvPr/>
        </p:nvCxnSpPr>
        <p:spPr>
          <a:xfrm flipV="1">
            <a:off x="1640541" y="3449728"/>
            <a:ext cx="0" cy="111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6">
            <a:extLst>
              <a:ext uri="{FF2B5EF4-FFF2-40B4-BE49-F238E27FC236}">
                <a16:creationId xmlns:a16="http://schemas.microsoft.com/office/drawing/2014/main" id="{F38E0D7A-4655-4975-A00B-74412A98756F}"/>
              </a:ext>
            </a:extLst>
          </p:cNvPr>
          <p:cNvCxnSpPr>
            <a:cxnSpLocks/>
            <a:stCxn id="37" idx="1"/>
            <a:endCxn id="9" idx="1"/>
          </p:cNvCxnSpPr>
          <p:nvPr/>
        </p:nvCxnSpPr>
        <p:spPr>
          <a:xfrm rot="10800000">
            <a:off x="993427" y="1828063"/>
            <a:ext cx="12700" cy="3103481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565FFDF-FFC4-4EB1-8D98-C20ACE548121}"/>
              </a:ext>
            </a:extLst>
          </p:cNvPr>
          <p:cNvSpPr txBox="1"/>
          <p:nvPr/>
        </p:nvSpPr>
        <p:spPr>
          <a:xfrm>
            <a:off x="51770" y="2949511"/>
            <a:ext cx="954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报价日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报价开始和结束时间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报价精度、步长、范围</a:t>
            </a:r>
          </a:p>
        </p:txBody>
      </p:sp>
      <p:cxnSp>
        <p:nvCxnSpPr>
          <p:cNvPr id="55" name="直接箭头连接符 26">
            <a:extLst>
              <a:ext uri="{FF2B5EF4-FFF2-40B4-BE49-F238E27FC236}">
                <a16:creationId xmlns:a16="http://schemas.microsoft.com/office/drawing/2014/main" id="{C5C85D23-2DB3-45BA-A475-7338A94039D5}"/>
              </a:ext>
            </a:extLst>
          </p:cNvPr>
          <p:cNvCxnSpPr>
            <a:cxnSpLocks/>
            <a:stCxn id="37" idx="0"/>
            <a:endCxn id="17" idx="0"/>
          </p:cNvCxnSpPr>
          <p:nvPr/>
        </p:nvCxnSpPr>
        <p:spPr>
          <a:xfrm flipV="1">
            <a:off x="1640541" y="2175046"/>
            <a:ext cx="1640542" cy="2390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26">
            <a:extLst>
              <a:ext uri="{FF2B5EF4-FFF2-40B4-BE49-F238E27FC236}">
                <a16:creationId xmlns:a16="http://schemas.microsoft.com/office/drawing/2014/main" id="{7E2183BB-F91C-4629-9AF3-824125A2685F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6745434" y="5297303"/>
            <a:ext cx="0" cy="746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BF705DB-1911-41DA-9045-73506BDDB60C}"/>
              </a:ext>
            </a:extLst>
          </p:cNvPr>
          <p:cNvSpPr/>
          <p:nvPr/>
        </p:nvSpPr>
        <p:spPr>
          <a:xfrm>
            <a:off x="2684263" y="3220416"/>
            <a:ext cx="1294228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利率、报价信息</a:t>
            </a:r>
          </a:p>
        </p:txBody>
      </p:sp>
      <p:cxnSp>
        <p:nvCxnSpPr>
          <p:cNvPr id="80" name="直接箭头连接符 26">
            <a:extLst>
              <a:ext uri="{FF2B5EF4-FFF2-40B4-BE49-F238E27FC236}">
                <a16:creationId xmlns:a16="http://schemas.microsoft.com/office/drawing/2014/main" id="{07BDD0D1-F366-4C04-895A-D97C1097916C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>
            <a:off x="2287655" y="3083968"/>
            <a:ext cx="396608" cy="502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F7DF421-8150-4759-AFD1-E8BB139DE92D}"/>
              </a:ext>
            </a:extLst>
          </p:cNvPr>
          <p:cNvSpPr>
            <a:spLocks/>
          </p:cNvSpPr>
          <p:nvPr/>
        </p:nvSpPr>
        <p:spPr>
          <a:xfrm>
            <a:off x="9501580" y="1436031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数据迁移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-LPR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报价信息和利率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4C0AD22-8F02-4D36-BC10-B444F95ED589}"/>
              </a:ext>
            </a:extLst>
          </p:cNvPr>
          <p:cNvSpPr>
            <a:spLocks/>
          </p:cNvSpPr>
          <p:nvPr/>
        </p:nvSpPr>
        <p:spPr>
          <a:xfrm>
            <a:off x="10716013" y="204678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场外报价行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58A61ED-1C5B-487C-B267-7BF986D97933}"/>
              </a:ext>
            </a:extLst>
          </p:cNvPr>
          <p:cNvSpPr>
            <a:spLocks/>
          </p:cNvSpPr>
          <p:nvPr/>
        </p:nvSpPr>
        <p:spPr>
          <a:xfrm>
            <a:off x="10646685" y="936198"/>
            <a:ext cx="143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与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Shibor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不同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09BB994-93FC-4F9C-A151-EF2DAD099AAA}"/>
              </a:ext>
            </a:extLst>
          </p:cNvPr>
          <p:cNvSpPr>
            <a:spLocks/>
          </p:cNvSpPr>
          <p:nvPr/>
        </p:nvSpPr>
        <p:spPr>
          <a:xfrm>
            <a:off x="1309723" y="3436258"/>
            <a:ext cx="64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场内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D775BF0-48C1-4293-9094-91B87B50D58C}"/>
              </a:ext>
            </a:extLst>
          </p:cNvPr>
          <p:cNvSpPr txBox="1"/>
          <p:nvPr/>
        </p:nvSpPr>
        <p:spPr>
          <a:xfrm>
            <a:off x="1053451" y="3935865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计算和发布时间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计算参数</a:t>
            </a:r>
          </a:p>
        </p:txBody>
      </p:sp>
    </p:spTree>
    <p:extLst>
      <p:ext uri="{BB962C8B-B14F-4D97-AF65-F5344CB8AC3E}">
        <p14:creationId xmlns:p14="http://schemas.microsoft.com/office/powerpoint/2010/main" val="247729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zh-CN" altLang="en-US" dirty="0"/>
              <a:t>项目负责人：</a:t>
            </a:r>
            <a:endParaRPr lang="en-US" altLang="zh-CN" dirty="0"/>
          </a:p>
          <a:p>
            <a:pPr lvl="1"/>
            <a:r>
              <a:rPr lang="zh-CN" altLang="en-US" dirty="0"/>
              <a:t>前端</a:t>
            </a:r>
            <a:endParaRPr lang="en-US" altLang="zh-CN" dirty="0"/>
          </a:p>
          <a:p>
            <a:pPr lvl="1"/>
            <a:r>
              <a:rPr lang="zh-CN" altLang="en-US" dirty="0"/>
              <a:t>后端：</a:t>
            </a:r>
            <a:endParaRPr lang="en-US" altLang="zh-CN" dirty="0"/>
          </a:p>
          <a:p>
            <a:pPr lvl="1"/>
            <a:r>
              <a:rPr lang="en-US" altLang="zh-CN" dirty="0"/>
              <a:t>BA</a:t>
            </a:r>
            <a:r>
              <a:rPr dirty="0"/>
              <a:t>：</a:t>
            </a:r>
            <a:r>
              <a:rPr lang="zh-CN" altLang="en-US" dirty="0"/>
              <a:t>王诗凡</a:t>
            </a:r>
            <a:endParaRPr dirty="0"/>
          </a:p>
          <a:p>
            <a:pPr lvl="1"/>
            <a:r>
              <a:rPr dirty="0"/>
              <a:t>测试：</a:t>
            </a:r>
          </a:p>
          <a:p>
            <a:pPr marL="457200" lvl="1" indent="0">
              <a:buNone/>
            </a:pPr>
            <a:endParaRPr dirty="0"/>
          </a:p>
          <a:p>
            <a:pPr lvl="1"/>
            <a:endParaRPr dirty="0"/>
          </a:p>
          <a:p>
            <a:pPr lvl="1"/>
            <a:r>
              <a:rPr dirty="0">
                <a:sym typeface="+mn-ea"/>
              </a:rPr>
              <a:t>时间：</a:t>
            </a:r>
            <a:endParaRPr lang="en-US" dirty="0">
              <a:sym typeface="+mn-ea"/>
            </a:endParaRPr>
          </a:p>
          <a:p>
            <a:pPr lvl="1"/>
            <a:r>
              <a:rPr dirty="0">
                <a:sym typeface="+mn-ea"/>
              </a:rPr>
              <a:t>项目权重：</a:t>
            </a:r>
            <a:r>
              <a:rPr lang="en-US" altLang="zh-CN" dirty="0">
                <a:sym typeface="+mn-ea"/>
              </a:rPr>
              <a:t>0.5+0.5</a:t>
            </a:r>
            <a:r>
              <a:rPr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共计</a:t>
            </a:r>
            <a:r>
              <a:rPr lang="en-US" altLang="zh-CN" dirty="0">
                <a:sym typeface="+mn-ea"/>
              </a:rPr>
              <a:t>15</a:t>
            </a:r>
            <a:r>
              <a:rPr dirty="0">
                <a:sym typeface="+mn-ea"/>
              </a:rPr>
              <a:t>人周</a:t>
            </a: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lvl="1"/>
            <a:r>
              <a:rPr dirty="0">
                <a:sym typeface="+mn-ea"/>
              </a:rPr>
              <a:t>验收标准：</a:t>
            </a:r>
            <a:r>
              <a:rPr lang="zh-CN" altLang="en-US" dirty="0"/>
              <a:t>在新本币客户端可进行</a:t>
            </a:r>
            <a:r>
              <a:rPr lang="en-US" altLang="zh-CN" dirty="0" err="1"/>
              <a:t>Shibor</a:t>
            </a:r>
            <a:r>
              <a:rPr lang="en-US" altLang="zh-CN" dirty="0"/>
              <a:t>/LPR</a:t>
            </a:r>
            <a:r>
              <a:rPr lang="zh-CN" altLang="en-US" dirty="0"/>
              <a:t>报价，客户端及场务能查询基准利率和报价数据，系统定时计算并发布</a:t>
            </a:r>
            <a:r>
              <a:rPr lang="en-US" altLang="zh-CN" dirty="0" err="1"/>
              <a:t>Shibor</a:t>
            </a:r>
            <a:r>
              <a:rPr lang="en-US" altLang="zh-CN" dirty="0"/>
              <a:t>/LPR</a:t>
            </a:r>
            <a:r>
              <a:rPr lang="zh-CN" altLang="en-US" dirty="0"/>
              <a:t>利率</a:t>
            </a:r>
            <a:r>
              <a:rPr lang="en-US" altLang="zh-CN" dirty="0"/>
              <a:t>DEP</a:t>
            </a:r>
            <a:r>
              <a:rPr lang="zh-CN" altLang="en-US" dirty="0"/>
              <a:t>服务</a:t>
            </a: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接口人：</a:t>
            </a:r>
            <a:r>
              <a:rPr lang="zh-CN" altLang="en-US" dirty="0">
                <a:sym typeface="+mn-ea"/>
              </a:rPr>
              <a:t>李晶雯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需求</a:t>
            </a:r>
            <a:r>
              <a:rPr dirty="0">
                <a:sym typeface="+mn-ea"/>
              </a:rPr>
              <a:t>守门员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/>
              <a:t>李晶雯、徐</a:t>
            </a:r>
            <a:r>
              <a:rPr lang="zh-CN" altLang="en-US" dirty="0">
                <a:sym typeface="+mn-ea"/>
              </a:rPr>
              <a:t>慧鹏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技术守门员</a:t>
            </a:r>
            <a:r>
              <a:rPr lang="zh-CN" altLang="en-US" dirty="0"/>
              <a:t>：李戬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978</Words>
  <Application>Microsoft Office PowerPoint</Application>
  <PresentationFormat>宽屏</PresentationFormat>
  <Paragraphs>170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1_Office 主题​​</vt:lpstr>
      <vt:lpstr>Shibor&amp;LPR深度整合</vt:lpstr>
      <vt:lpstr>Shibor&amp;LPR深度整合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Sun, Yawen A.</dc:creator>
  <cp:lastModifiedBy>李晶雯</cp:lastModifiedBy>
  <cp:revision>255</cp:revision>
  <dcterms:created xsi:type="dcterms:W3CDTF">2019-06-19T02:08:00Z</dcterms:created>
  <dcterms:modified xsi:type="dcterms:W3CDTF">2021-02-22T01:37:30Z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