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B6C94-B6D5-489D-A12F-650A5FDC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7A7F4-4EB1-4600-8298-71EA3942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4D09F-4F0A-4A67-B34A-98343A0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75A40-B649-450F-BEF5-4410C68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0AF-D717-4A66-B4E2-1D53C683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E3874-0C95-4CC4-A840-0708D575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894DD-25A7-4E2C-B1E0-FE9488BF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27F5-B2CB-44A4-8DBC-A5C2F094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E62C1-885A-4E62-84E1-022C249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FAC1-1F01-4341-A6C7-5106001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BEAF7-C1F4-4595-9B4E-BA14B2B06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D6FF5-0F72-46E1-84CE-462162C4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FBDBD-D87E-4D02-8E11-DEE66013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7D1A-BB4A-47C9-9339-CA2AC2F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48BBC-08E7-477D-AAE8-23342CB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BF73-7D3E-4F03-A17F-3DAD8590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632AF-0481-4330-8200-915FC80A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A425-258B-4011-8DCB-6E66577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6681E-45E8-476F-8DB6-B006B6D8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6CE00-37F0-421E-B261-711E2D7A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C163-2CC6-43FD-B163-482BFEFB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721DB-FB7C-44EC-B1C8-F9923E5A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30CD8-001D-4638-9025-B635F21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C572D-D1C9-40AF-BFA9-3F1B5A9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A8C1C-D50F-49EC-8A12-BF65F3F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4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A563-1BC1-487B-A10F-72E1E454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96BAB-3FD4-438E-8C42-090FE26A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00DAE-3AE7-4BEC-B987-1987D188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3D821-2A85-41AC-9237-D07FA303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32465-EF35-4860-8698-68ADE55C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E786B-E6BF-40D8-AE45-02832A52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CF226-FB90-4D2F-9DE6-FB66247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B56FF-7936-4EBB-9280-8CFB4B23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3722-82F7-49AC-908C-160D9D72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82C4C5-69AB-4356-89C0-6A7E8DA1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367046-2963-4E14-8CF7-537ECCBF1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6EFC16-F6E0-44AE-99F0-ADB87B75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ABD248-0D1E-4A3C-BBE6-C575CC29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34F1E-6A42-4AD8-AF94-A7B8253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01E1-5C82-46FD-B1E5-8F872A3C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A49CC-0201-49E0-B35D-C9D8508F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E4781-5DCD-4044-9A73-3C7C4FA4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511F1B-046B-47B9-9303-77F8ED4F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998DD-F852-4FB7-A513-C733E4F4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016FA-40FA-4120-AC88-DBE4A3E7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EBB42-70B9-4AF8-9562-8A8CF60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B988-A310-423D-8FC1-191A8CE0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4D729-023D-4C3B-A8B9-CD66432B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E92C8-E2ED-418E-80F2-E9732EDC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7673A-516E-4271-ABF0-416AC5D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096BA-F80C-4D5A-A767-195DFBB6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59AC9-9A64-4669-82BD-75A8DA6B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A56A-B01C-44C1-B80B-905D51B7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818AE-6F8E-48F3-AEDF-9E19EA57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F37BF-0B7E-4C36-88FF-A60488C5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214B8-7A42-4910-958D-DA886FE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B34D-CA5D-4EE1-8694-413D2FC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7F0A-7928-44EA-B11D-3A1E084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BC969-FEDF-482E-A1F6-D70B08EF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7C651-09E2-4ADB-8EDD-1C7AE34E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C55D-BF52-48F7-9F5B-9AC9532FB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CFF6-5443-428A-8CCA-FF72FD6202D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2A02-C0A6-4AFF-8765-DCE027744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F7861-1E49-406D-93C0-7DEE1D4B3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E1E8-DA76-46A1-B859-3379A49BE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07703" cy="2387600"/>
          </a:xfrm>
        </p:spPr>
        <p:txBody>
          <a:bodyPr/>
          <a:lstStyle/>
          <a:p>
            <a:r>
              <a:rPr lang="zh-CN" altLang="en-US" b="1" dirty="0"/>
              <a:t>利率互换和上下限期权项目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0D867-D36A-4005-AC66-F593DEE9E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（一期）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01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（一期）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883575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883576" y="4808306"/>
            <a:ext cx="10233918" cy="1685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883690" y="1695239"/>
            <a:ext cx="4233804" cy="245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883575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883689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883574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903539" y="3059995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512013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333087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306C75-B8A2-49FB-99AF-A69641477233}"/>
              </a:ext>
            </a:extLst>
          </p:cNvPr>
          <p:cNvSpPr/>
          <p:nvPr/>
        </p:nvSpPr>
        <p:spPr>
          <a:xfrm>
            <a:off x="3154159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975233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4796307" y="185693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1509429" y="2265095"/>
            <a:ext cx="676381" cy="306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512013" y="266612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333086" y="2666125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2C538B-DEB8-4BC1-96A0-9D9269420316}"/>
              </a:ext>
            </a:extLst>
          </p:cNvPr>
          <p:cNvSpPr/>
          <p:nvPr/>
        </p:nvSpPr>
        <p:spPr>
          <a:xfrm>
            <a:off x="3154159" y="266612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861281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852718" y="26661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CF7F08-9435-47E2-940A-500DFEAA4447}"/>
              </a:ext>
            </a:extLst>
          </p:cNvPr>
          <p:cNvSpPr txBox="1"/>
          <p:nvPr/>
        </p:nvSpPr>
        <p:spPr>
          <a:xfrm>
            <a:off x="1758121" y="4787213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95233A-A96D-4F05-B633-16883C0D8093}"/>
              </a:ext>
            </a:extLst>
          </p:cNvPr>
          <p:cNvSpPr/>
          <p:nvPr/>
        </p:nvSpPr>
        <p:spPr>
          <a:xfrm>
            <a:off x="883574" y="5177639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9F1A94-50D2-40B4-B7AE-924528F0D0B6}"/>
              </a:ext>
            </a:extLst>
          </p:cNvPr>
          <p:cNvSpPr/>
          <p:nvPr/>
        </p:nvSpPr>
        <p:spPr>
          <a:xfrm>
            <a:off x="2074774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交易时段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49A787-D71F-423F-80D9-405CB6D0B399}"/>
              </a:ext>
            </a:extLst>
          </p:cNvPr>
          <p:cNvSpPr/>
          <p:nvPr/>
        </p:nvSpPr>
        <p:spPr>
          <a:xfrm>
            <a:off x="883574" y="5568340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A46E92-333B-4C85-8517-92D072B4C296}"/>
              </a:ext>
            </a:extLst>
          </p:cNvPr>
          <p:cNvSpPr/>
          <p:nvPr/>
        </p:nvSpPr>
        <p:spPr>
          <a:xfrm>
            <a:off x="2074774" y="5566482"/>
            <a:ext cx="1130159" cy="313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产品期限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22B641-A5F4-4A85-A2A1-0E5BFAA6E54B}"/>
              </a:ext>
            </a:extLst>
          </p:cNvPr>
          <p:cNvSpPr/>
          <p:nvPr/>
        </p:nvSpPr>
        <p:spPr>
          <a:xfrm>
            <a:off x="878610" y="5953609"/>
            <a:ext cx="1130159" cy="420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标准执行利率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90A63F-FE41-4E65-AFCE-735BF6230F3D}"/>
              </a:ext>
            </a:extLst>
          </p:cNvPr>
          <p:cNvSpPr/>
          <p:nvPr/>
        </p:nvSpPr>
        <p:spPr>
          <a:xfrm>
            <a:off x="3257155" y="5184005"/>
            <a:ext cx="1130159" cy="317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互换产品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8115F1-A990-4DC1-952F-F43311338DAF}"/>
              </a:ext>
            </a:extLst>
          </p:cNvPr>
          <p:cNvSpPr txBox="1"/>
          <p:nvPr/>
        </p:nvSpPr>
        <p:spPr>
          <a:xfrm>
            <a:off x="4736488" y="482116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83FCB9-635C-4A05-BC09-A7CC29FF2352}"/>
              </a:ext>
            </a:extLst>
          </p:cNvPr>
          <p:cNvSpPr txBox="1"/>
          <p:nvPr/>
        </p:nvSpPr>
        <p:spPr>
          <a:xfrm>
            <a:off x="6062736" y="480086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7898669" y="477003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9870017" y="480086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3FD8E6-F49B-40A1-B06A-738B42D8D862}"/>
              </a:ext>
            </a:extLst>
          </p:cNvPr>
          <p:cNvSpPr/>
          <p:nvPr/>
        </p:nvSpPr>
        <p:spPr>
          <a:xfrm>
            <a:off x="3265973" y="556648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上下产品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FB0D0F-B304-435B-AE2A-48897B37193E}"/>
              </a:ext>
            </a:extLst>
          </p:cNvPr>
          <p:cNvSpPr/>
          <p:nvPr/>
        </p:nvSpPr>
        <p:spPr>
          <a:xfrm>
            <a:off x="4523198" y="517790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74D7BE-2D71-481F-85C6-017D58A35CE8}"/>
              </a:ext>
            </a:extLst>
          </p:cNvPr>
          <p:cNvSpPr/>
          <p:nvPr/>
        </p:nvSpPr>
        <p:spPr>
          <a:xfrm>
            <a:off x="5833865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7165080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7165080" y="557062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9690386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7175354" y="5970302"/>
            <a:ext cx="1130159" cy="298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AD0147-B73A-4C01-B5FA-3A9DE81254E9}"/>
              </a:ext>
            </a:extLst>
          </p:cNvPr>
          <p:cNvSpPr/>
          <p:nvPr/>
        </p:nvSpPr>
        <p:spPr>
          <a:xfrm>
            <a:off x="9690384" y="557310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汇总成交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9690384" y="596392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接口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3AEC12-128F-4F8F-B6B9-118D259CB170}"/>
              </a:ext>
            </a:extLst>
          </p:cNvPr>
          <p:cNvSpPr/>
          <p:nvPr/>
        </p:nvSpPr>
        <p:spPr>
          <a:xfrm>
            <a:off x="5833864" y="555814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078D20-A2AF-4C2A-9FBB-622D0DB25116}"/>
              </a:ext>
            </a:extLst>
          </p:cNvPr>
          <p:cNvSpPr txBox="1"/>
          <p:nvPr/>
        </p:nvSpPr>
        <p:spPr>
          <a:xfrm>
            <a:off x="6831558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曲线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9A3064-E67F-43DF-84F2-0E3C2FD290D1}"/>
              </a:ext>
            </a:extLst>
          </p:cNvPr>
          <p:cNvSpPr/>
          <p:nvPr/>
        </p:nvSpPr>
        <p:spPr>
          <a:xfrm>
            <a:off x="7506987" y="1839086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41F20D-12F3-4FDD-862B-DB74F0B98558}"/>
              </a:ext>
            </a:extLst>
          </p:cNvPr>
          <p:cNvSpPr/>
          <p:nvPr/>
        </p:nvSpPr>
        <p:spPr>
          <a:xfrm>
            <a:off x="8287170" y="1847963"/>
            <a:ext cx="161134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波动率收盘价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1CB679-1642-4E83-A6C6-6CFA81252FBE}"/>
              </a:ext>
            </a:extLst>
          </p:cNvPr>
          <p:cNvSpPr/>
          <p:nvPr/>
        </p:nvSpPr>
        <p:spPr>
          <a:xfrm>
            <a:off x="4525807" y="555095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2BE332-EA98-4E5F-82F6-03E2F186501C}"/>
              </a:ext>
            </a:extLst>
          </p:cNvPr>
          <p:cNvSpPr/>
          <p:nvPr/>
        </p:nvSpPr>
        <p:spPr>
          <a:xfrm>
            <a:off x="7506986" y="2298722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837841" y="230194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074B7D7-0759-4572-8A3E-55E42B3BA662}"/>
              </a:ext>
            </a:extLst>
          </p:cNvPr>
          <p:cNvCxnSpPr>
            <a:cxnSpLocks/>
          </p:cNvCxnSpPr>
          <p:nvPr/>
        </p:nvCxnSpPr>
        <p:spPr>
          <a:xfrm>
            <a:off x="6893361" y="2833094"/>
            <a:ext cx="3589806" cy="0"/>
          </a:xfrm>
          <a:prstGeom prst="line">
            <a:avLst/>
          </a:prstGeom>
          <a:ln w="12700"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66C8A63-66BE-4942-AC95-D0AF4D405DF3}"/>
              </a:ext>
            </a:extLst>
          </p:cNvPr>
          <p:cNvSpPr txBox="1"/>
          <p:nvPr/>
        </p:nvSpPr>
        <p:spPr>
          <a:xfrm>
            <a:off x="6851280" y="2950489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曲线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126331-5854-416E-9967-6B4D53C7519C}"/>
              </a:ext>
            </a:extLst>
          </p:cNvPr>
          <p:cNvSpPr/>
          <p:nvPr/>
        </p:nvSpPr>
        <p:spPr>
          <a:xfrm>
            <a:off x="7510980" y="2958351"/>
            <a:ext cx="1118623" cy="299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应急报价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BC3DCD3-AD43-4D6A-8F7D-73678E812E44}"/>
              </a:ext>
            </a:extLst>
          </p:cNvPr>
          <p:cNvSpPr/>
          <p:nvPr/>
        </p:nvSpPr>
        <p:spPr>
          <a:xfrm>
            <a:off x="8782836" y="2950730"/>
            <a:ext cx="2037707" cy="32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应急波动率收盘价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520577" y="325006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1CE1-8AD9-4960-8E9E-0AB0ADA2B39C}"/>
              </a:ext>
            </a:extLst>
          </p:cNvPr>
          <p:cNvSpPr/>
          <p:nvPr/>
        </p:nvSpPr>
        <p:spPr>
          <a:xfrm>
            <a:off x="2351067" y="325777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861282" y="323978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861281" y="363936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509429" y="367971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EBE352-AB7E-475D-911B-1D161755255C}"/>
              </a:ext>
            </a:extLst>
          </p:cNvPr>
          <p:cNvSpPr/>
          <p:nvPr/>
        </p:nvSpPr>
        <p:spPr>
          <a:xfrm>
            <a:off x="2351067" y="367629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应修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3192705" y="3686542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应撤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DF043D-1541-4B60-81E5-A3D9A74F5E9F}"/>
              </a:ext>
            </a:extLst>
          </p:cNvPr>
          <p:cNvSpPr/>
          <p:nvPr/>
        </p:nvSpPr>
        <p:spPr>
          <a:xfrm>
            <a:off x="5600657" y="185693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批导</a:t>
            </a:r>
          </a:p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897C0A-10BA-433F-97B6-1A48C6DD1B1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6595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4B0A80F-92B0-4D94-BBAC-38EEAC6F2984}"/>
              </a:ext>
            </a:extLst>
          </p:cNvPr>
          <p:cNvCxnSpPr>
            <a:cxnSpLocks/>
          </p:cNvCxnSpPr>
          <p:nvPr/>
        </p:nvCxnSpPr>
        <p:spPr>
          <a:xfrm flipV="1">
            <a:off x="7870260" y="4150761"/>
            <a:ext cx="0" cy="67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DD4AA76-1648-4625-84E0-1F1AFEB3FBBB}"/>
              </a:ext>
            </a:extLst>
          </p:cNvPr>
          <p:cNvCxnSpPr>
            <a:cxnSpLocks/>
          </p:cNvCxnSpPr>
          <p:nvPr/>
        </p:nvCxnSpPr>
        <p:spPr>
          <a:xfrm>
            <a:off x="4738952" y="4150761"/>
            <a:ext cx="0" cy="650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194648E-124A-44BB-828B-DC3F47D3CF2A}"/>
              </a:ext>
            </a:extLst>
          </p:cNvPr>
          <p:cNvSpPr txBox="1"/>
          <p:nvPr/>
        </p:nvSpPr>
        <p:spPr>
          <a:xfrm>
            <a:off x="1758121" y="1233171"/>
            <a:ext cx="24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利率互换（</a:t>
            </a:r>
            <a:r>
              <a:rPr lang="en-US" altLang="zh-CN" b="1" dirty="0"/>
              <a:t>Swaption</a:t>
            </a:r>
            <a:r>
              <a:rPr lang="zh-CN" altLang="en-US" b="1" dirty="0"/>
              <a:t>）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969943C-8E95-4B95-A983-1DB90D873174}"/>
              </a:ext>
            </a:extLst>
          </p:cNvPr>
          <p:cNvSpPr txBox="1"/>
          <p:nvPr/>
        </p:nvSpPr>
        <p:spPr>
          <a:xfrm>
            <a:off x="7705622" y="1220571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利率互换期权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1BD096C-9DA8-4A43-8CEB-66E9F4E3CFE2}"/>
              </a:ext>
            </a:extLst>
          </p:cNvPr>
          <p:cNvSpPr txBox="1"/>
          <p:nvPr/>
        </p:nvSpPr>
        <p:spPr>
          <a:xfrm>
            <a:off x="1727947" y="4196926"/>
            <a:ext cx="146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利率互换和上下限期权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93B8EFB-8436-4A22-B0E2-819CF6D64A59}"/>
              </a:ext>
            </a:extLst>
          </p:cNvPr>
          <p:cNvSpPr/>
          <p:nvPr/>
        </p:nvSpPr>
        <p:spPr>
          <a:xfrm>
            <a:off x="837857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B943797-0676-4772-8229-BDB86F283549}"/>
              </a:ext>
            </a:extLst>
          </p:cNvPr>
          <p:cNvSpPr/>
          <p:nvPr/>
        </p:nvSpPr>
        <p:spPr>
          <a:xfrm>
            <a:off x="8378574" y="557062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接口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079EEA1-8444-49FD-8777-F58753D593D4}"/>
              </a:ext>
            </a:extLst>
          </p:cNvPr>
          <p:cNvCxnSpPr/>
          <p:nvPr/>
        </p:nvCxnSpPr>
        <p:spPr>
          <a:xfrm>
            <a:off x="4446297" y="4843257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082DED6-ECB5-40BE-BCC3-9AA421B9875C}"/>
              </a:ext>
            </a:extLst>
          </p:cNvPr>
          <p:cNvCxnSpPr/>
          <p:nvPr/>
        </p:nvCxnSpPr>
        <p:spPr>
          <a:xfrm>
            <a:off x="5749404" y="4864065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A01E832C-F4E5-4B2D-8B4E-D2D13912DC82}"/>
              </a:ext>
            </a:extLst>
          </p:cNvPr>
          <p:cNvSpPr/>
          <p:nvPr/>
        </p:nvSpPr>
        <p:spPr>
          <a:xfrm>
            <a:off x="5842843" y="593493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场务设置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08443C1-A786-4CFE-9159-E03952BBB6F6}"/>
              </a:ext>
            </a:extLst>
          </p:cNvPr>
          <p:cNvCxnSpPr/>
          <p:nvPr/>
        </p:nvCxnSpPr>
        <p:spPr>
          <a:xfrm>
            <a:off x="7062783" y="4808306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D47304A-F90D-485F-A9F3-4A19BF161931}"/>
              </a:ext>
            </a:extLst>
          </p:cNvPr>
          <p:cNvCxnSpPr/>
          <p:nvPr/>
        </p:nvCxnSpPr>
        <p:spPr>
          <a:xfrm>
            <a:off x="9588509" y="4868240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A619A9-C345-4F72-84E6-3320052E1D8D}"/>
              </a:ext>
            </a:extLst>
          </p:cNvPr>
          <p:cNvSpPr/>
          <p:nvPr/>
        </p:nvSpPr>
        <p:spPr>
          <a:xfrm>
            <a:off x="9977396" y="1836782"/>
            <a:ext cx="1098786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接口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7AA8AB-D17F-4E39-BDA6-8E24235A8F51}"/>
              </a:ext>
            </a:extLst>
          </p:cNvPr>
          <p:cNvSpPr/>
          <p:nvPr/>
        </p:nvSpPr>
        <p:spPr>
          <a:xfrm>
            <a:off x="2333085" y="22615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B004773-8146-478D-BC68-2061E40E0BE6}"/>
              </a:ext>
            </a:extLst>
          </p:cNvPr>
          <p:cNvSpPr/>
          <p:nvPr/>
        </p:nvSpPr>
        <p:spPr>
          <a:xfrm>
            <a:off x="8287170" y="2286886"/>
            <a:ext cx="648148" cy="32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15446B7-B85A-4F08-9817-8E694F9A16E4}"/>
              </a:ext>
            </a:extLst>
          </p:cNvPr>
          <p:cNvSpPr/>
          <p:nvPr/>
        </p:nvSpPr>
        <p:spPr>
          <a:xfrm>
            <a:off x="2080118" y="5955889"/>
            <a:ext cx="1130159" cy="418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执行区间设置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3AFB8A6-0195-40B9-BEB6-362E9BDEBE44}"/>
              </a:ext>
            </a:extLst>
          </p:cNvPr>
          <p:cNvSpPr/>
          <p:nvPr/>
        </p:nvSpPr>
        <p:spPr>
          <a:xfrm>
            <a:off x="903539" y="3639362"/>
            <a:ext cx="3071973" cy="4922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（二期）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1" y="4808306"/>
            <a:ext cx="6602414" cy="166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6" y="1695239"/>
            <a:ext cx="3595496" cy="98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70560" y="3070270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398999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220073" y="18724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306C75-B8A2-49FB-99AF-A69641477233}"/>
              </a:ext>
            </a:extLst>
          </p:cNvPr>
          <p:cNvSpPr/>
          <p:nvPr/>
        </p:nvSpPr>
        <p:spPr>
          <a:xfrm>
            <a:off x="3041145" y="18724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860772" y="1880763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4684430" y="188398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1396415" y="2283455"/>
            <a:ext cx="672679" cy="309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98999" y="267641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220072" y="2684135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2C538B-DEB8-4BC1-96A0-9D9269420316}"/>
              </a:ext>
            </a:extLst>
          </p:cNvPr>
          <p:cNvSpPr/>
          <p:nvPr/>
        </p:nvSpPr>
        <p:spPr>
          <a:xfrm>
            <a:off x="3041145" y="268413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39704" y="26661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2717070" y="479087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5987348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93893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5930036" y="51777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6001358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AD0147-B73A-4C01-B5FA-3A9DE81254E9}"/>
              </a:ext>
            </a:extLst>
          </p:cNvPr>
          <p:cNvSpPr/>
          <p:nvPr/>
        </p:nvSpPr>
        <p:spPr>
          <a:xfrm>
            <a:off x="5930034" y="5593574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汇总成交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5930034" y="598577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2139401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2B8BAB-434A-4695-9900-F788E1D981F8}"/>
              </a:ext>
            </a:extLst>
          </p:cNvPr>
          <p:cNvSpPr/>
          <p:nvPr/>
        </p:nvSpPr>
        <p:spPr>
          <a:xfrm>
            <a:off x="3350141" y="557766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场务行权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7423304" y="1837445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407563" y="325006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1CE1-8AD9-4960-8E9E-0AB0ADA2B39C}"/>
              </a:ext>
            </a:extLst>
          </p:cNvPr>
          <p:cNvSpPr/>
          <p:nvPr/>
        </p:nvSpPr>
        <p:spPr>
          <a:xfrm>
            <a:off x="2238053" y="325777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48268" y="323978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748267" y="363936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396415" y="367971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EBE352-AB7E-475D-911B-1D161755255C}"/>
              </a:ext>
            </a:extLst>
          </p:cNvPr>
          <p:cNvSpPr/>
          <p:nvPr/>
        </p:nvSpPr>
        <p:spPr>
          <a:xfrm>
            <a:off x="2238053" y="3684714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应修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3079691" y="3684714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DF043D-1541-4B60-81E5-A3D9A74F5E9F}"/>
              </a:ext>
            </a:extLst>
          </p:cNvPr>
          <p:cNvSpPr/>
          <p:nvPr/>
        </p:nvSpPr>
        <p:spPr>
          <a:xfrm>
            <a:off x="5498906" y="187570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批导</a:t>
            </a: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778895" y="4204421"/>
            <a:ext cx="135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上下限和利</a:t>
            </a:r>
            <a:endParaRPr lang="en-US" altLang="zh-CN" b="1" dirty="0"/>
          </a:p>
          <a:p>
            <a:r>
              <a:rPr lang="zh-CN" altLang="en-US" b="1" dirty="0"/>
              <a:t>率互换期权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8235711" y="1824244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424397" y="2227204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6171DCB-3866-4871-8EB1-934B227AD184}"/>
              </a:ext>
            </a:extLst>
          </p:cNvPr>
          <p:cNvSpPr/>
          <p:nvPr/>
        </p:nvSpPr>
        <p:spPr>
          <a:xfrm>
            <a:off x="2139401" y="558255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C35AF6-AF81-4069-96C5-47E46B521ABA}"/>
              </a:ext>
            </a:extLst>
          </p:cNvPr>
          <p:cNvSpPr/>
          <p:nvPr/>
        </p:nvSpPr>
        <p:spPr>
          <a:xfrm>
            <a:off x="3350141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行权单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AF147F2-479E-495C-99C6-33FB4F8255A0}"/>
              </a:ext>
            </a:extLst>
          </p:cNvPr>
          <p:cNvSpPr/>
          <p:nvPr/>
        </p:nvSpPr>
        <p:spPr>
          <a:xfrm>
            <a:off x="2139401" y="600512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行权提醒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3350141" y="59946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1957491-C1CB-426B-9DFF-E762970226E3}"/>
              </a:ext>
            </a:extLst>
          </p:cNvPr>
          <p:cNvSpPr/>
          <p:nvPr/>
        </p:nvSpPr>
        <p:spPr>
          <a:xfrm>
            <a:off x="7424397" y="2896214"/>
            <a:ext cx="4437989" cy="357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90212E3-EB99-4E15-B547-53B5D6406A24}"/>
              </a:ext>
            </a:extLst>
          </p:cNvPr>
          <p:cNvSpPr/>
          <p:nvPr/>
        </p:nvSpPr>
        <p:spPr>
          <a:xfrm>
            <a:off x="7609280" y="3226418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786371D-7B79-4552-A300-609D1D15A8D2}"/>
              </a:ext>
            </a:extLst>
          </p:cNvPr>
          <p:cNvSpPr/>
          <p:nvPr/>
        </p:nvSpPr>
        <p:spPr>
          <a:xfrm>
            <a:off x="8844338" y="3224124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5AA5822-F053-4290-B8E4-6F0D8246E4F5}"/>
              </a:ext>
            </a:extLst>
          </p:cNvPr>
          <p:cNvSpPr txBox="1"/>
          <p:nvPr/>
        </p:nvSpPr>
        <p:spPr>
          <a:xfrm>
            <a:off x="8434959" y="286630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C524A3-CE9A-45EA-A4A7-513B63839CA6}"/>
              </a:ext>
            </a:extLst>
          </p:cNvPr>
          <p:cNvSpPr txBox="1"/>
          <p:nvPr/>
        </p:nvSpPr>
        <p:spPr>
          <a:xfrm>
            <a:off x="7889172" y="415386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F4B53F-5714-49BE-8B0E-CE8B6F9B2B6F}"/>
              </a:ext>
            </a:extLst>
          </p:cNvPr>
          <p:cNvSpPr/>
          <p:nvPr/>
        </p:nvSpPr>
        <p:spPr>
          <a:xfrm>
            <a:off x="10162008" y="323438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92FB562-8950-47DA-A9D9-E51FAD6DEFE7}"/>
              </a:ext>
            </a:extLst>
          </p:cNvPr>
          <p:cNvSpPr/>
          <p:nvPr/>
        </p:nvSpPr>
        <p:spPr>
          <a:xfrm>
            <a:off x="7609280" y="4530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D29CD-E390-4B88-BF0D-102A7A4F8BC2}"/>
              </a:ext>
            </a:extLst>
          </p:cNvPr>
          <p:cNvSpPr/>
          <p:nvPr/>
        </p:nvSpPr>
        <p:spPr>
          <a:xfrm>
            <a:off x="7609280" y="494931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9E965AD-7E28-4E75-BA05-ED58D12F6738}"/>
              </a:ext>
            </a:extLst>
          </p:cNvPr>
          <p:cNvSpPr/>
          <p:nvPr/>
        </p:nvSpPr>
        <p:spPr>
          <a:xfrm>
            <a:off x="10164617" y="364967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37574FA-8AF8-4EED-9901-D9EBC434F31D}"/>
              </a:ext>
            </a:extLst>
          </p:cNvPr>
          <p:cNvSpPr/>
          <p:nvPr/>
        </p:nvSpPr>
        <p:spPr>
          <a:xfrm>
            <a:off x="4552924" y="5167442"/>
            <a:ext cx="1130159" cy="5627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上清所接口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9663A1F-1A3E-4C61-800A-63B1E05D06AD}"/>
              </a:ext>
            </a:extLst>
          </p:cNvPr>
          <p:cNvCxnSpPr/>
          <p:nvPr/>
        </p:nvCxnSpPr>
        <p:spPr>
          <a:xfrm>
            <a:off x="5812760" y="4850752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F657421-71A9-45AD-BEF9-1376ADE53235}"/>
              </a:ext>
            </a:extLst>
          </p:cNvPr>
          <p:cNvSpPr/>
          <p:nvPr/>
        </p:nvSpPr>
        <p:spPr>
          <a:xfrm>
            <a:off x="7609280" y="3666944"/>
            <a:ext cx="1130159" cy="336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</a:t>
            </a:r>
            <a:r>
              <a:rPr lang="zh-CN" altLang="en-US" dirty="0"/>
              <a:t>期限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F5E3E55-96D8-402F-8244-0E40F8CCA177}"/>
              </a:ext>
            </a:extLst>
          </p:cNvPr>
          <p:cNvCxnSpPr/>
          <p:nvPr/>
        </p:nvCxnSpPr>
        <p:spPr>
          <a:xfrm>
            <a:off x="10022500" y="2931165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7B87F24-5742-4AA6-A992-BB1F37FA60E7}"/>
              </a:ext>
            </a:extLst>
          </p:cNvPr>
          <p:cNvSpPr txBox="1"/>
          <p:nvPr/>
        </p:nvSpPr>
        <p:spPr>
          <a:xfrm>
            <a:off x="6776249" y="297858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D0C218B-A182-4BCA-9DA5-97124937312E}"/>
              </a:ext>
            </a:extLst>
          </p:cNvPr>
          <p:cNvSpPr txBox="1"/>
          <p:nvPr/>
        </p:nvSpPr>
        <p:spPr>
          <a:xfrm>
            <a:off x="10432600" y="287806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87213A-A6A6-41B4-9D26-C05F126281B5}"/>
              </a:ext>
            </a:extLst>
          </p:cNvPr>
          <p:cNvSpPr/>
          <p:nvPr/>
        </p:nvSpPr>
        <p:spPr>
          <a:xfrm>
            <a:off x="821347" y="3629088"/>
            <a:ext cx="3071973" cy="4922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EACD45-F27F-40B7-AC5C-C9B78E85BEAB}"/>
              </a:ext>
            </a:extLst>
          </p:cNvPr>
          <p:cNvSpPr/>
          <p:nvPr/>
        </p:nvSpPr>
        <p:spPr>
          <a:xfrm>
            <a:off x="8846343" y="3666271"/>
            <a:ext cx="1130159" cy="336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</a:t>
            </a:r>
            <a:r>
              <a:rPr lang="zh-CN" altLang="en-US" dirty="0"/>
              <a:t>产品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2FDE10D-7CBC-445F-8E87-EE2668683169}"/>
              </a:ext>
            </a:extLst>
          </p:cNvPr>
          <p:cNvCxnSpPr>
            <a:cxnSpLocks/>
          </p:cNvCxnSpPr>
          <p:nvPr/>
        </p:nvCxnSpPr>
        <p:spPr>
          <a:xfrm flipV="1">
            <a:off x="36595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CBDA664-A716-45BB-AB9A-0A3EB82B5560}"/>
              </a:ext>
            </a:extLst>
          </p:cNvPr>
          <p:cNvCxnSpPr>
            <a:cxnSpLocks/>
          </p:cNvCxnSpPr>
          <p:nvPr/>
        </p:nvCxnSpPr>
        <p:spPr>
          <a:xfrm>
            <a:off x="4738952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利率互换和上下限期权项目</a:t>
            </a:r>
            <a:r>
              <a:rPr lang="zh-CN" altLang="en-US" sz="3200" b="1" dirty="0"/>
              <a:t>（三期）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2" y="4808306"/>
            <a:ext cx="2710662" cy="166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6" y="1695239"/>
            <a:ext cx="3595496" cy="98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70560" y="2741502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1387852" y="190414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2146361" y="18989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2925128" y="1904146"/>
            <a:ext cx="1112192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对话成交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87852" y="233738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19156" y="230654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1832314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18670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5593574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938935" y="600512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2BE332-EA98-4E5F-82F6-03E2F186501C}"/>
              </a:ext>
            </a:extLst>
          </p:cNvPr>
          <p:cNvSpPr/>
          <p:nvPr/>
        </p:nvSpPr>
        <p:spPr>
          <a:xfrm>
            <a:off x="7413364" y="1826116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8191905" y="1826116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397289" y="2900743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37994" y="289046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远期利率协议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735479" y="4337700"/>
            <a:ext cx="13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FRA</a:t>
            </a:r>
            <a:endParaRPr lang="zh-CN" altLang="en-US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8970446" y="1826101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424397" y="2227204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2190260" y="519171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F5E3E55-96D8-402F-8244-0E40F8CCA177}"/>
              </a:ext>
            </a:extLst>
          </p:cNvPr>
          <p:cNvCxnSpPr/>
          <p:nvPr/>
        </p:nvCxnSpPr>
        <p:spPr>
          <a:xfrm>
            <a:off x="12512217" y="3633197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A4B1ADA-DEE4-412F-A9CD-33AEC4DEBDA1}"/>
              </a:ext>
            </a:extLst>
          </p:cNvPr>
          <p:cNvSpPr txBox="1"/>
          <p:nvPr/>
        </p:nvSpPr>
        <p:spPr>
          <a:xfrm>
            <a:off x="727719" y="3320865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7524A-ED9E-49CD-85E7-10466199C11D}"/>
              </a:ext>
            </a:extLst>
          </p:cNvPr>
          <p:cNvSpPr/>
          <p:nvPr/>
        </p:nvSpPr>
        <p:spPr>
          <a:xfrm>
            <a:off x="1375867" y="3361218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51AB09-6904-43EB-A824-672AD5796B55}"/>
              </a:ext>
            </a:extLst>
          </p:cNvPr>
          <p:cNvSpPr/>
          <p:nvPr/>
        </p:nvSpPr>
        <p:spPr>
          <a:xfrm>
            <a:off x="2217505" y="3357797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2038E9-6925-4907-80A0-F98FBCDAC0B7}"/>
              </a:ext>
            </a:extLst>
          </p:cNvPr>
          <p:cNvSpPr/>
          <p:nvPr/>
        </p:nvSpPr>
        <p:spPr>
          <a:xfrm>
            <a:off x="3059143" y="3368045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应撤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3FAB81-5D64-4F1B-9056-9C20C5017BFF}"/>
              </a:ext>
            </a:extLst>
          </p:cNvPr>
          <p:cNvSpPr txBox="1"/>
          <p:nvPr/>
        </p:nvSpPr>
        <p:spPr>
          <a:xfrm>
            <a:off x="727719" y="375237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778E217-2D24-4CFA-AF95-D472FAD98BC1}"/>
              </a:ext>
            </a:extLst>
          </p:cNvPr>
          <p:cNvSpPr/>
          <p:nvPr/>
        </p:nvSpPr>
        <p:spPr>
          <a:xfrm>
            <a:off x="1375867" y="3792729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AC8AB6-DE37-4E58-831C-38F4C9F50D50}"/>
              </a:ext>
            </a:extLst>
          </p:cNvPr>
          <p:cNvSpPr/>
          <p:nvPr/>
        </p:nvSpPr>
        <p:spPr>
          <a:xfrm>
            <a:off x="2217505" y="3797728"/>
            <a:ext cx="676381" cy="313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应修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99E1A2A-F2C0-4551-B438-8350DC6814FC}"/>
              </a:ext>
            </a:extLst>
          </p:cNvPr>
          <p:cNvSpPr/>
          <p:nvPr/>
        </p:nvSpPr>
        <p:spPr>
          <a:xfrm>
            <a:off x="3059143" y="3797728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2176F5-4581-49DB-B6A4-AEACDD996A2D}"/>
              </a:ext>
            </a:extLst>
          </p:cNvPr>
          <p:cNvSpPr/>
          <p:nvPr/>
        </p:nvSpPr>
        <p:spPr>
          <a:xfrm>
            <a:off x="770561" y="3276273"/>
            <a:ext cx="3122760" cy="8450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E975B-E8D8-4CFC-8267-146F8645268B}"/>
              </a:ext>
            </a:extLst>
          </p:cNvPr>
          <p:cNvSpPr txBox="1"/>
          <p:nvPr/>
        </p:nvSpPr>
        <p:spPr>
          <a:xfrm>
            <a:off x="3827602" y="3214094"/>
            <a:ext cx="125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利率互换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上下限期权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44F36E-9F60-47F0-99B8-06C5325852D5}"/>
              </a:ext>
            </a:extLst>
          </p:cNvPr>
          <p:cNvSpPr/>
          <p:nvPr/>
        </p:nvSpPr>
        <p:spPr>
          <a:xfrm>
            <a:off x="4282403" y="4817475"/>
            <a:ext cx="6100507" cy="1664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0F420D-A860-433E-B0A6-1357DA2F4997}"/>
              </a:ext>
            </a:extLst>
          </p:cNvPr>
          <p:cNvSpPr/>
          <p:nvPr/>
        </p:nvSpPr>
        <p:spPr>
          <a:xfrm>
            <a:off x="4465389" y="5147678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市场参数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C69C4C1-E905-4D1D-B6C1-87D5CA175CF4}"/>
              </a:ext>
            </a:extLst>
          </p:cNvPr>
          <p:cNvSpPr/>
          <p:nvPr/>
        </p:nvSpPr>
        <p:spPr>
          <a:xfrm>
            <a:off x="5698786" y="5558100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CRMW</a:t>
            </a:r>
            <a:r>
              <a:rPr lang="zh-CN" altLang="en-US" sz="1200" dirty="0"/>
              <a:t>交易时段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E9A807-16EF-4DA2-B198-37AEF972B578}"/>
              </a:ext>
            </a:extLst>
          </p:cNvPr>
          <p:cNvSpPr/>
          <p:nvPr/>
        </p:nvSpPr>
        <p:spPr>
          <a:xfrm>
            <a:off x="5700447" y="5145384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节假日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02C187-DF06-4A0B-B1D4-6DD06519D4EA}"/>
              </a:ext>
            </a:extLst>
          </p:cNvPr>
          <p:cNvSpPr/>
          <p:nvPr/>
        </p:nvSpPr>
        <p:spPr>
          <a:xfrm>
            <a:off x="4469270" y="5569497"/>
            <a:ext cx="1130159" cy="3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dirty="0"/>
              <a:t>CRMW</a:t>
            </a:r>
            <a:r>
              <a:rPr lang="zh-CN" altLang="en-US" sz="1200" dirty="0"/>
              <a:t>参数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403D9C7-BA82-4A09-A277-166EEFE35F23}"/>
              </a:ext>
            </a:extLst>
          </p:cNvPr>
          <p:cNvSpPr txBox="1"/>
          <p:nvPr/>
        </p:nvSpPr>
        <p:spPr>
          <a:xfrm>
            <a:off x="5291068" y="478756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B92C676-1806-43EC-AEA9-6D070BB1C861}"/>
              </a:ext>
            </a:extLst>
          </p:cNvPr>
          <p:cNvSpPr txBox="1"/>
          <p:nvPr/>
        </p:nvSpPr>
        <p:spPr>
          <a:xfrm>
            <a:off x="8683621" y="4779615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额度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806D71-907A-45C7-97FA-5D9DC9607970}"/>
              </a:ext>
            </a:extLst>
          </p:cNvPr>
          <p:cNvSpPr/>
          <p:nvPr/>
        </p:nvSpPr>
        <p:spPr>
          <a:xfrm>
            <a:off x="7018117" y="5155641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330AD86-0A6B-4D09-AEDA-5D2567669174}"/>
              </a:ext>
            </a:extLst>
          </p:cNvPr>
          <p:cNvSpPr/>
          <p:nvPr/>
        </p:nvSpPr>
        <p:spPr>
          <a:xfrm>
            <a:off x="8454750" y="515638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授信设置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BF2E90-01FD-4A04-8AE0-E7C127C80ECD}"/>
              </a:ext>
            </a:extLst>
          </p:cNvPr>
          <p:cNvSpPr/>
          <p:nvPr/>
        </p:nvSpPr>
        <p:spPr>
          <a:xfrm>
            <a:off x="8454750" y="557505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授信查询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11ADDA1-81DB-4DFB-BFE6-615345162706}"/>
              </a:ext>
            </a:extLst>
          </p:cNvPr>
          <p:cNvSpPr/>
          <p:nvPr/>
        </p:nvSpPr>
        <p:spPr>
          <a:xfrm>
            <a:off x="7020726" y="5570939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资金账户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7E14B7-76A0-4007-AB89-C7711163C792}"/>
              </a:ext>
            </a:extLst>
          </p:cNvPr>
          <p:cNvSpPr txBox="1"/>
          <p:nvPr/>
        </p:nvSpPr>
        <p:spPr>
          <a:xfrm>
            <a:off x="4332873" y="4317014"/>
            <a:ext cx="9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CRMW</a:t>
            </a:r>
            <a:endParaRPr lang="zh-CN" altLang="en-US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BEFF58-7EB5-48E8-A4AA-CF7B6291132E}"/>
              </a:ext>
            </a:extLst>
          </p:cNvPr>
          <p:cNvSpPr txBox="1"/>
          <p:nvPr/>
        </p:nvSpPr>
        <p:spPr>
          <a:xfrm>
            <a:off x="7288709" y="4799324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76B1EDD-6012-4365-ABD2-324E19897F84}"/>
              </a:ext>
            </a:extLst>
          </p:cNvPr>
          <p:cNvCxnSpPr/>
          <p:nvPr/>
        </p:nvCxnSpPr>
        <p:spPr>
          <a:xfrm>
            <a:off x="6878609" y="4852425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27792A2-8034-45C3-94D7-584A32E22B98}"/>
              </a:ext>
            </a:extLst>
          </p:cNvPr>
          <p:cNvCxnSpPr/>
          <p:nvPr/>
        </p:nvCxnSpPr>
        <p:spPr>
          <a:xfrm>
            <a:off x="8325553" y="4822003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E16B80D-E2EB-4807-A2CA-1084546848AD}"/>
              </a:ext>
            </a:extLst>
          </p:cNvPr>
          <p:cNvCxnSpPr>
            <a:cxnSpLocks/>
          </p:cNvCxnSpPr>
          <p:nvPr/>
        </p:nvCxnSpPr>
        <p:spPr>
          <a:xfrm>
            <a:off x="2937968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6C36-CEBF-4BF3-9F8B-F79A16A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560335"/>
            <a:ext cx="10515600" cy="5801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/>
              <a:t>信用缓释凭证项目</a:t>
            </a:r>
            <a:r>
              <a:rPr lang="zh-CN" altLang="en-US" sz="3200" b="1" dirty="0"/>
              <a:t>（一期）</a:t>
            </a:r>
            <a:br>
              <a:rPr lang="en-US" altLang="zh-CN" dirty="0"/>
            </a:br>
            <a:endParaRPr lang="zh-CN" alt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2A9528-3602-441C-8B9E-F200CA2B3FC9}"/>
              </a:ext>
            </a:extLst>
          </p:cNvPr>
          <p:cNvSpPr/>
          <p:nvPr/>
        </p:nvSpPr>
        <p:spPr>
          <a:xfrm>
            <a:off x="770561" y="1695239"/>
            <a:ext cx="5551986" cy="245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464AB7-801A-44C8-A1FD-975FE711F0D1}"/>
              </a:ext>
            </a:extLst>
          </p:cNvPr>
          <p:cNvSpPr/>
          <p:nvPr/>
        </p:nvSpPr>
        <p:spPr>
          <a:xfrm>
            <a:off x="770561" y="4808306"/>
            <a:ext cx="5551986" cy="184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691BA-4AF5-4607-8E87-BFD8D8B5A93E}"/>
              </a:ext>
            </a:extLst>
          </p:cNvPr>
          <p:cNvSpPr/>
          <p:nvPr/>
        </p:nvSpPr>
        <p:spPr>
          <a:xfrm>
            <a:off x="6770676" y="1695239"/>
            <a:ext cx="3595496" cy="98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6F060-4E6B-4F69-89A9-1F64F89AC21D}"/>
              </a:ext>
            </a:extLst>
          </p:cNvPr>
          <p:cNvSpPr/>
          <p:nvPr/>
        </p:nvSpPr>
        <p:spPr>
          <a:xfrm>
            <a:off x="770561" y="1212354"/>
            <a:ext cx="821933" cy="410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NDM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02649-7955-4677-9977-48E45E09B933}"/>
              </a:ext>
            </a:extLst>
          </p:cNvPr>
          <p:cNvSpPr/>
          <p:nvPr/>
        </p:nvSpPr>
        <p:spPr>
          <a:xfrm>
            <a:off x="6770675" y="1212354"/>
            <a:ext cx="821933" cy="410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通用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4F8DCC-1C24-4E6A-89E1-CEED36C1524D}"/>
              </a:ext>
            </a:extLst>
          </p:cNvPr>
          <p:cNvSpPr/>
          <p:nvPr/>
        </p:nvSpPr>
        <p:spPr>
          <a:xfrm>
            <a:off x="770560" y="4325421"/>
            <a:ext cx="821933" cy="410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521262-07AE-4BE2-B247-02F73BB45309}"/>
              </a:ext>
            </a:extLst>
          </p:cNvPr>
          <p:cNvCxnSpPr>
            <a:cxnSpLocks/>
          </p:cNvCxnSpPr>
          <p:nvPr/>
        </p:nvCxnSpPr>
        <p:spPr>
          <a:xfrm flipV="1">
            <a:off x="770560" y="2833968"/>
            <a:ext cx="5504383" cy="5307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E801AC-62CB-44EB-AD6D-A4B78676D068}"/>
              </a:ext>
            </a:extLst>
          </p:cNvPr>
          <p:cNvSpPr/>
          <p:nvPr/>
        </p:nvSpPr>
        <p:spPr>
          <a:xfrm>
            <a:off x="1396415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F0283-A20D-4EA5-A96A-E04268A03DEA}"/>
              </a:ext>
            </a:extLst>
          </p:cNvPr>
          <p:cNvSpPr/>
          <p:nvPr/>
        </p:nvSpPr>
        <p:spPr>
          <a:xfrm>
            <a:off x="2206780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2137A6-576F-4A64-A72E-94F1738C3995}"/>
              </a:ext>
            </a:extLst>
          </p:cNvPr>
          <p:cNvSpPr/>
          <p:nvPr/>
        </p:nvSpPr>
        <p:spPr>
          <a:xfrm>
            <a:off x="3014561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83B615-0A19-48D8-9A11-60F99714A691}"/>
              </a:ext>
            </a:extLst>
          </p:cNvPr>
          <p:cNvSpPr/>
          <p:nvPr/>
        </p:nvSpPr>
        <p:spPr>
          <a:xfrm>
            <a:off x="3822342" y="18647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4C926-DBFF-4622-B3DF-4D806D0B3869}"/>
              </a:ext>
            </a:extLst>
          </p:cNvPr>
          <p:cNvSpPr/>
          <p:nvPr/>
        </p:nvSpPr>
        <p:spPr>
          <a:xfrm>
            <a:off x="4630122" y="1864766"/>
            <a:ext cx="672679" cy="309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成交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D8E34-3229-423E-A6DE-2B42A692F808}"/>
              </a:ext>
            </a:extLst>
          </p:cNvPr>
          <p:cNvSpPr/>
          <p:nvPr/>
        </p:nvSpPr>
        <p:spPr>
          <a:xfrm>
            <a:off x="1396415" y="2337377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71F84B-4076-472A-A3D5-1748D745C0A9}"/>
              </a:ext>
            </a:extLst>
          </p:cNvPr>
          <p:cNvSpPr/>
          <p:nvPr/>
        </p:nvSpPr>
        <p:spPr>
          <a:xfrm>
            <a:off x="2206780" y="2345093"/>
            <a:ext cx="676381" cy="30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C1606-16BA-482C-BB29-E4917D9AFA03}"/>
              </a:ext>
            </a:extLst>
          </p:cNvPr>
          <p:cNvSpPr txBox="1"/>
          <p:nvPr/>
        </p:nvSpPr>
        <p:spPr>
          <a:xfrm>
            <a:off x="748267" y="1844487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9047DB-15E0-4E6D-8C0B-2D51FDC193D2}"/>
              </a:ext>
            </a:extLst>
          </p:cNvPr>
          <p:cNvSpPr txBox="1"/>
          <p:nvPr/>
        </p:nvSpPr>
        <p:spPr>
          <a:xfrm>
            <a:off x="749978" y="2327096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F5B62B-DEFC-4088-A292-B8CE8818C2CB}"/>
              </a:ext>
            </a:extLst>
          </p:cNvPr>
          <p:cNvSpPr txBox="1"/>
          <p:nvPr/>
        </p:nvSpPr>
        <p:spPr>
          <a:xfrm>
            <a:off x="2717070" y="4790872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5DF8CF-936F-4C58-9525-296677ED4F54}"/>
              </a:ext>
            </a:extLst>
          </p:cNvPr>
          <p:cNvSpPr txBox="1"/>
          <p:nvPr/>
        </p:nvSpPr>
        <p:spPr>
          <a:xfrm>
            <a:off x="4199648" y="4811141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行情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1D25A0-C4BD-411F-ADEC-96678FB9F29A}"/>
              </a:ext>
            </a:extLst>
          </p:cNvPr>
          <p:cNvSpPr/>
          <p:nvPr/>
        </p:nvSpPr>
        <p:spPr>
          <a:xfrm>
            <a:off x="938935" y="5167442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当日成交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B61082-DE87-4408-BD9C-ACBE175D4CBD}"/>
              </a:ext>
            </a:extLst>
          </p:cNvPr>
          <p:cNvSpPr/>
          <p:nvPr/>
        </p:nvSpPr>
        <p:spPr>
          <a:xfrm>
            <a:off x="938935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成交明细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78E4EA-6901-41BF-8BB3-1B3CDF90F16F}"/>
              </a:ext>
            </a:extLst>
          </p:cNvPr>
          <p:cNvSpPr/>
          <p:nvPr/>
        </p:nvSpPr>
        <p:spPr>
          <a:xfrm>
            <a:off x="4142336" y="5177716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逐笔成交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7D1053-6414-4546-A366-F81A7E8733E4}"/>
              </a:ext>
            </a:extLst>
          </p:cNvPr>
          <p:cNvSpPr/>
          <p:nvPr/>
        </p:nvSpPr>
        <p:spPr>
          <a:xfrm>
            <a:off x="938935" y="6001358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成交单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FB839B-9A8D-47BF-9C87-0079B255EFBA}"/>
              </a:ext>
            </a:extLst>
          </p:cNvPr>
          <p:cNvSpPr/>
          <p:nvPr/>
        </p:nvSpPr>
        <p:spPr>
          <a:xfrm>
            <a:off x="4142334" y="5985775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CE86689-6A54-4DDA-B29B-B55E5904451C}"/>
              </a:ext>
            </a:extLst>
          </p:cNvPr>
          <p:cNvSpPr/>
          <p:nvPr/>
        </p:nvSpPr>
        <p:spPr>
          <a:xfrm>
            <a:off x="2152430" y="5177637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场务成交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5B440A-9D41-4241-802D-C4CD1B235BBA}"/>
              </a:ext>
            </a:extLst>
          </p:cNvPr>
          <p:cNvSpPr/>
          <p:nvPr/>
        </p:nvSpPr>
        <p:spPr>
          <a:xfrm>
            <a:off x="8245231" y="1824244"/>
            <a:ext cx="676381" cy="31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全搜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BE246A3-050C-45E6-AB80-A2C67E233A03}"/>
              </a:ext>
            </a:extLst>
          </p:cNvPr>
          <p:cNvSpPr txBox="1"/>
          <p:nvPr/>
        </p:nvSpPr>
        <p:spPr>
          <a:xfrm>
            <a:off x="6724827" y="1829338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便利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C60788-A4CA-4B01-A9EF-92A868860B12}"/>
              </a:ext>
            </a:extLst>
          </p:cNvPr>
          <p:cNvSpPr/>
          <p:nvPr/>
        </p:nvSpPr>
        <p:spPr>
          <a:xfrm>
            <a:off x="1396415" y="3044581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874417-8548-443C-B84B-C91A790A2E58}"/>
              </a:ext>
            </a:extLst>
          </p:cNvPr>
          <p:cNvSpPr txBox="1"/>
          <p:nvPr/>
        </p:nvSpPr>
        <p:spPr>
          <a:xfrm>
            <a:off x="748268" y="303430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79275A-7A42-41DC-BB53-54FC0AFEBCC8}"/>
              </a:ext>
            </a:extLst>
          </p:cNvPr>
          <p:cNvSpPr txBox="1"/>
          <p:nvPr/>
        </p:nvSpPr>
        <p:spPr>
          <a:xfrm>
            <a:off x="748267" y="3505800"/>
            <a:ext cx="6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F64AD6-BF5F-4106-8FD3-D866D16EBE1C}"/>
              </a:ext>
            </a:extLst>
          </p:cNvPr>
          <p:cNvSpPr/>
          <p:nvPr/>
        </p:nvSpPr>
        <p:spPr>
          <a:xfrm>
            <a:off x="1396415" y="3546153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应录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2A2009-3693-488E-8CDE-B1D319CFD8BB}"/>
              </a:ext>
            </a:extLst>
          </p:cNvPr>
          <p:cNvSpPr/>
          <p:nvPr/>
        </p:nvSpPr>
        <p:spPr>
          <a:xfrm>
            <a:off x="2206780" y="3540466"/>
            <a:ext cx="676381" cy="313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应撤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9BC562-49EC-4995-B339-333D217BC3F4}"/>
              </a:ext>
            </a:extLst>
          </p:cNvPr>
          <p:cNvSpPr txBox="1"/>
          <p:nvPr/>
        </p:nvSpPr>
        <p:spPr>
          <a:xfrm>
            <a:off x="1746999" y="1243557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信用缓释凭证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346706-FD40-4C1C-8FFF-46B5535A398A}"/>
              </a:ext>
            </a:extLst>
          </p:cNvPr>
          <p:cNvSpPr txBox="1"/>
          <p:nvPr/>
        </p:nvSpPr>
        <p:spPr>
          <a:xfrm>
            <a:off x="7747473" y="1230422"/>
            <a:ext cx="17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上下限期权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C5D859-30E4-4798-B34C-B9B3E75FF449}"/>
              </a:ext>
            </a:extLst>
          </p:cNvPr>
          <p:cNvSpPr txBox="1"/>
          <p:nvPr/>
        </p:nvSpPr>
        <p:spPr>
          <a:xfrm>
            <a:off x="1698314" y="4339989"/>
            <a:ext cx="15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信用缓释凭证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2D40FF-8FD7-4E9F-B47F-B74B62E28144}"/>
              </a:ext>
            </a:extLst>
          </p:cNvPr>
          <p:cNvSpPr/>
          <p:nvPr/>
        </p:nvSpPr>
        <p:spPr>
          <a:xfrm>
            <a:off x="9057638" y="1824244"/>
            <a:ext cx="915144" cy="32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B571960-6018-4F65-B37C-ABE5DD4A8944}"/>
              </a:ext>
            </a:extLst>
          </p:cNvPr>
          <p:cNvSpPr/>
          <p:nvPr/>
        </p:nvSpPr>
        <p:spPr>
          <a:xfrm>
            <a:off x="7424397" y="2227204"/>
            <a:ext cx="1188351" cy="313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白色主题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BEAABC9-3AAD-42CE-96EA-15D4AB1EFD4F}"/>
              </a:ext>
            </a:extLst>
          </p:cNvPr>
          <p:cNvSpPr/>
          <p:nvPr/>
        </p:nvSpPr>
        <p:spPr>
          <a:xfrm>
            <a:off x="2162469" y="5591173"/>
            <a:ext cx="1130159" cy="33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</a:t>
            </a:r>
            <a:r>
              <a:rPr lang="zh-CN" altLang="en-US" dirty="0"/>
              <a:t>下发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37574FA-8AF8-4EED-9901-D9EBC434F31D}"/>
              </a:ext>
            </a:extLst>
          </p:cNvPr>
          <p:cNvSpPr/>
          <p:nvPr/>
        </p:nvSpPr>
        <p:spPr>
          <a:xfrm>
            <a:off x="2161501" y="6001358"/>
            <a:ext cx="1130159" cy="5627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上清所接口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9663A1F-1A3E-4C61-800A-63B1E05D06AD}"/>
              </a:ext>
            </a:extLst>
          </p:cNvPr>
          <p:cNvCxnSpPr/>
          <p:nvPr/>
        </p:nvCxnSpPr>
        <p:spPr>
          <a:xfrm>
            <a:off x="3778832" y="4975538"/>
            <a:ext cx="0" cy="162946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AACDA74-07BE-4C42-BB90-776B10C382A9}"/>
              </a:ext>
            </a:extLst>
          </p:cNvPr>
          <p:cNvSpPr/>
          <p:nvPr/>
        </p:nvSpPr>
        <p:spPr>
          <a:xfrm>
            <a:off x="7424397" y="1824244"/>
            <a:ext cx="676381" cy="313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消盒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24C79BB-C2DF-4549-A6AA-CEFAF09C2D7C}"/>
              </a:ext>
            </a:extLst>
          </p:cNvPr>
          <p:cNvCxnSpPr>
            <a:cxnSpLocks/>
          </p:cNvCxnSpPr>
          <p:nvPr/>
        </p:nvCxnSpPr>
        <p:spPr>
          <a:xfrm>
            <a:off x="3557424" y="4150761"/>
            <a:ext cx="0" cy="65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5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410</Words>
  <Application>Microsoft Office PowerPoint</Application>
  <PresentationFormat>宽屏</PresentationFormat>
  <Paragraphs>211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利率互换和上下限期权项目 </vt:lpstr>
      <vt:lpstr> 利率互换和上下限期权项目（一期） </vt:lpstr>
      <vt:lpstr> 利率互换和上下限期权项目（二期） </vt:lpstr>
      <vt:lpstr> 利率互换和上下限期权项目（三期） </vt:lpstr>
      <vt:lpstr> 信用缓释凭证项目（一期）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利率和上下限期权项目</dc:title>
  <dc:creator>Windows 用户</dc:creator>
  <cp:lastModifiedBy>Windows 用户</cp:lastModifiedBy>
  <cp:revision>32</cp:revision>
  <dcterms:created xsi:type="dcterms:W3CDTF">2021-03-04T08:14:32Z</dcterms:created>
  <dcterms:modified xsi:type="dcterms:W3CDTF">2021-03-14T02:58:00Z</dcterms:modified>
</cp:coreProperties>
</file>