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7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5FA0-FC4C-4E82-8FE2-01A41F9892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49AB-7519-46B3-A8E2-3DDCCA2A4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5FA0-FC4C-4E82-8FE2-01A41F9892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49AB-7519-46B3-A8E2-3DDCCA2A4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5FA0-FC4C-4E82-8FE2-01A41F9892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49AB-7519-46B3-A8E2-3DDCCA2A4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5FA0-FC4C-4E82-8FE2-01A41F9892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49AB-7519-46B3-A8E2-3DDCCA2A4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5FA0-FC4C-4E82-8FE2-01A41F9892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49AB-7519-46B3-A8E2-3DDCCA2A4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5FA0-FC4C-4E82-8FE2-01A41F9892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49AB-7519-46B3-A8E2-3DDCCA2A4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5FA0-FC4C-4E82-8FE2-01A41F9892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49AB-7519-46B3-A8E2-3DDCCA2A4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5FA0-FC4C-4E82-8FE2-01A41F9892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49AB-7519-46B3-A8E2-3DDCCA2A4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5FA0-FC4C-4E82-8FE2-01A41F9892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49AB-7519-46B3-A8E2-3DDCCA2A4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5FA0-FC4C-4E82-8FE2-01A41F9892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49AB-7519-46B3-A8E2-3DDCCA2A4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5FA0-FC4C-4E82-8FE2-01A41F9892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49AB-7519-46B3-A8E2-3DDCCA2A4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D5FA0-FC4C-4E82-8FE2-01A41F9892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C49AB-7519-46B3-A8E2-3DDCCA2A4E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cs.qq.com/sheet/DZUNOc0JGTUhDRG1V?tab=bb08j2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衍生品成交优化立项材料</a:t>
            </a:r>
            <a:br>
              <a:rPr lang="en-US" altLang="zh-CN" sz="4000" b="1" dirty="0"/>
            </a:br>
            <a:r>
              <a:rPr lang="zh-CN" altLang="en-US" sz="4000" dirty="0"/>
              <a:t>立项材料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 wrap="square" lIns="101600" tIns="38100" rIns="63500" bIns="38100" rtlCol="0">
            <a:normAutofit/>
          </a:bodyPr>
          <a:lstStyle/>
          <a:p>
            <a:r>
              <a:rPr lang="zh-CN" altLang="en-US" sz="36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项目背景</a:t>
            </a:r>
            <a:r>
              <a:rPr lang="en-US" altLang="zh-CN" sz="36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&amp;</a:t>
            </a:r>
            <a:r>
              <a:rPr lang="zh-CN" altLang="en-US" sz="36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范围</a:t>
            </a:r>
            <a:endParaRPr lang="zh-CN" altLang="en-US" sz="3600" b="1" spc="3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400" y="1508824"/>
            <a:ext cx="10515600" cy="53491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背景</a:t>
            </a:r>
            <a:endParaRPr lang="en-US" altLang="zh-CN" sz="2800" b="1" dirty="0"/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针对利率互换市场的优化项目，主要内容为优化成交相关的</a:t>
            </a:r>
            <a:r>
              <a:rPr lang="en-US" altLang="zh-CN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SQL</a:t>
            </a:r>
            <a:r>
              <a:rPr lang="zh-CN" altLang="en-US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执行效率（查询）、解决衍生品市场订单成交存在的性能问题</a:t>
            </a:r>
            <a:endParaRPr lang="en-US" altLang="zh-CN" sz="18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/>
              <a:t>项目范围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1</a:t>
            </a:r>
            <a:r>
              <a:rPr lang="zh-CN" altLang="en-US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、优化范围包括：利率互换市场</a:t>
            </a:r>
            <a:r>
              <a:rPr lang="en-US" altLang="zh-CN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NDM\QDM\ODM</a:t>
            </a:r>
            <a:r>
              <a:rPr lang="zh-CN" altLang="en-US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。</a:t>
            </a:r>
            <a:endParaRPr lang="zh-CN" altLang="en-US" sz="18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2</a:t>
            </a:r>
            <a:r>
              <a:rPr lang="zh-CN" altLang="en-US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、利率互换市场：优化问题</a:t>
            </a:r>
            <a:r>
              <a:rPr lang="en-US" altLang="zh-CN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SQL</a:t>
            </a:r>
            <a:r>
              <a:rPr lang="zh-CN" altLang="en-US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、优化批处理执行效率和执行次数、优化请求响应慢。详见</a:t>
            </a:r>
            <a:r>
              <a:rPr lang="en-US" altLang="zh-CN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《</a:t>
            </a:r>
            <a:r>
              <a:rPr lang="zh-CN" altLang="en-US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成交</a:t>
            </a:r>
            <a:r>
              <a:rPr lang="en-US" altLang="zh-CN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&amp;</a:t>
            </a:r>
            <a:r>
              <a:rPr lang="zh-CN" altLang="en-US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行情生产数据分析汇总表</a:t>
            </a:r>
            <a:r>
              <a:rPr lang="en-US" altLang="zh-CN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》 </a:t>
            </a:r>
            <a:r>
              <a:rPr lang="en-US" altLang="zh-CN" sz="1800" dirty="0">
                <a:latin typeface="仿宋_GB2312" panose="02010609030101010101" pitchFamily="49" charset="-122"/>
                <a:ea typeface="仿宋_GB2312" panose="02010609030101010101" pitchFamily="49" charset="-122"/>
                <a:hlinkClick r:id="rId1"/>
              </a:rPr>
              <a:t>https://docs.qq.com/sheet/DZUNOc0JGTUhDRG1V?tab=bb08j2</a:t>
            </a:r>
            <a:endParaRPr lang="zh-CN" altLang="en-US" sz="18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3</a:t>
            </a:r>
            <a:r>
              <a:rPr lang="zh-CN" altLang="en-US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、优化涉及改动进程日志。</a:t>
            </a:r>
            <a:endParaRPr lang="zh-CN" altLang="en-US" sz="18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4</a:t>
            </a:r>
            <a:r>
              <a:rPr lang="zh-CN" altLang="en-US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、利率互换订单入库性能优化。</a:t>
            </a:r>
            <a:endParaRPr lang="en-US" altLang="zh-CN" sz="18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5</a:t>
            </a:r>
            <a:r>
              <a:rPr lang="zh-CN" altLang="en-US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、利率互换成交数据发送行情模块延迟问题解决。</a:t>
            </a:r>
            <a:endParaRPr lang="zh-CN" altLang="en-US" sz="18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/>
              <a:t>项目目标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1</a:t>
            </a:r>
            <a:r>
              <a:rPr lang="zh-CN" altLang="en-US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、生产级情况目标：生产实际近三月订单最多机构、一年成交最多机构，查询耗时</a:t>
            </a:r>
            <a:r>
              <a:rPr lang="en-US" altLang="zh-CN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&lt;1s</a:t>
            </a:r>
            <a:r>
              <a:rPr lang="zh-CN" altLang="en-US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。</a:t>
            </a:r>
            <a:endParaRPr lang="en-US" altLang="zh-CN" sz="18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2</a:t>
            </a:r>
            <a:r>
              <a:rPr lang="zh-CN" altLang="en-US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、订单入库</a:t>
            </a:r>
            <a:r>
              <a:rPr lang="en-US" altLang="zh-CN" sz="18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xxxTPS</a:t>
            </a:r>
            <a:r>
              <a:rPr lang="zh-CN" altLang="en-US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。成交入库</a:t>
            </a:r>
            <a:r>
              <a:rPr lang="en-US" altLang="zh-CN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-</a:t>
            </a:r>
            <a:r>
              <a:rPr lang="zh-CN" altLang="en-US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行情模块计算延迟</a:t>
            </a:r>
            <a:r>
              <a:rPr lang="en-US" altLang="zh-CN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&lt;</a:t>
            </a:r>
            <a:r>
              <a:rPr lang="en-US" altLang="zh-CN" sz="18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Xms</a:t>
            </a:r>
            <a:r>
              <a:rPr lang="zh-CN" altLang="en-US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。</a:t>
            </a:r>
            <a:endParaRPr lang="en-US" altLang="zh-CN" sz="18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3</a:t>
            </a:r>
            <a:r>
              <a:rPr lang="zh-CN" altLang="en-US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、批处理耗时</a:t>
            </a:r>
            <a:r>
              <a:rPr lang="en-US" altLang="zh-CN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&lt;1min</a:t>
            </a:r>
            <a:r>
              <a:rPr lang="zh-CN" altLang="en-US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，批处理次数</a:t>
            </a:r>
            <a:r>
              <a:rPr lang="en-US" altLang="zh-CN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=1</a:t>
            </a:r>
            <a:r>
              <a:rPr lang="zh-CN" altLang="en-US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次。日志大小单日</a:t>
            </a:r>
            <a:r>
              <a:rPr lang="en-US" altLang="zh-CN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&lt;100M</a:t>
            </a:r>
            <a:r>
              <a:rPr lang="zh-CN" altLang="en-US" sz="18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。</a:t>
            </a:r>
            <a:endParaRPr lang="en-US" altLang="zh-CN" sz="18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>
            <p:custDataLst>
              <p:tags r:id="rId1"/>
            </p:custDataLst>
          </p:nvPr>
        </p:nvSpPr>
        <p:spPr>
          <a:xfrm>
            <a:off x="669925" y="600710"/>
            <a:ext cx="3650615" cy="549275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rmAutofit fontScale="87500" lnSpcReduction="10000"/>
          </a:bodyPr>
          <a:lstStyle/>
          <a:p>
            <a:r>
              <a:rPr lang="zh-CN" altLang="en-US" sz="3600" b="1" spc="3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技术交底</a:t>
            </a:r>
            <a:endParaRPr lang="zh-CN" altLang="en-US" sz="3600" b="1" spc="300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 descr="衍生品优化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585" y="527685"/>
            <a:ext cx="8290560" cy="5965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0370" y="1693545"/>
            <a:ext cx="25603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分别功能</a:t>
            </a:r>
            <a:r>
              <a:rPr lang="zh-CN" altLang="en-US"/>
              <a:t>包括：</a:t>
            </a:r>
            <a:endParaRPr lang="zh-CN" altLang="en-US"/>
          </a:p>
          <a:p>
            <a:r>
              <a:rPr lang="zh-CN" altLang="en-US"/>
              <a:t>成交入库、成交查询、成交行情、批处理</a:t>
            </a:r>
            <a:r>
              <a:rPr lang="en-US" altLang="zh-CN"/>
              <a:t>4</a:t>
            </a:r>
            <a:r>
              <a:rPr lang="zh-CN" altLang="en-US"/>
              <a:t>组进程进行优化。</a:t>
            </a:r>
            <a:endParaRPr lang="zh-CN" altLang="en-US"/>
          </a:p>
          <a:p>
            <a:r>
              <a:rPr lang="zh-CN" altLang="en-US"/>
              <a:t>优化市场包括：</a:t>
            </a:r>
            <a:endParaRPr lang="zh-CN" altLang="en-US"/>
          </a:p>
          <a:p>
            <a:r>
              <a:rPr lang="zh-CN" altLang="en-US"/>
              <a:t>利率互换、标准利率互换、债券远期、标准债券远期</a:t>
            </a:r>
            <a:r>
              <a:rPr lang="en-US" altLang="zh-CN"/>
              <a:t>4</a:t>
            </a:r>
            <a:r>
              <a:rPr lang="zh-CN" altLang="en-US"/>
              <a:t>个</a:t>
            </a:r>
            <a:r>
              <a:rPr lang="zh-CN" altLang="en-US"/>
              <a:t>市场。</a:t>
            </a:r>
            <a:endParaRPr lang="zh-CN" altLang="en-US"/>
          </a:p>
          <a:p>
            <a:r>
              <a:rPr lang="zh-CN" altLang="en-US"/>
              <a:t>结项时提供</a:t>
            </a:r>
            <a:r>
              <a:rPr lang="en-US" altLang="zh-CN"/>
              <a:t>4</a:t>
            </a:r>
            <a:r>
              <a:rPr lang="zh-CN" altLang="en-US"/>
              <a:t>个市场</a:t>
            </a:r>
            <a:r>
              <a:rPr lang="en-US" altLang="zh-CN"/>
              <a:t>4</a:t>
            </a:r>
            <a:r>
              <a:rPr lang="zh-CN" altLang="en-US"/>
              <a:t>个优化内容的性能分析</a:t>
            </a:r>
            <a:r>
              <a:rPr lang="zh-CN" altLang="en-US"/>
              <a:t>报告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TEXT_PART_ID_V2" val="a-3-1"/>
  <p:tag name="KSO_WM_UNIT_ISCONTENTSTITLE" val="0"/>
  <p:tag name="KSO_WM_UNIT_PRESET_TEXT" val="单击此处可添加您的大标题内容"/>
  <p:tag name="KSO_WM_UNIT_NOCLEAR" val="0"/>
  <p:tag name="KSO_WM_UNIT_SHOW_EDIT_AREA_INDICATION" val="0"/>
  <p:tag name="KSO_WM_UNIT_VALUE" val="1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diagram20202574_1*a*1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74"/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WPS 演示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仿宋_GB2312</vt:lpstr>
      <vt:lpstr>等线 Light</vt:lpstr>
      <vt:lpstr>等线</vt:lpstr>
      <vt:lpstr>Calibri</vt:lpstr>
      <vt:lpstr>Arial Unicode MS</vt:lpstr>
      <vt:lpstr>Office 主题​​</vt:lpstr>
      <vt:lpstr>衍生品成交优化立项材料 立项材料</vt:lpstr>
      <vt:lpstr>项目背景&amp;范围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提升聚合行情处理能力&amp;成交查询能力立项材料</dc:title>
  <dc:creator>zhang vic</dc:creator>
  <cp:lastModifiedBy>小猫无痕</cp:lastModifiedBy>
  <cp:revision>10</cp:revision>
  <dcterms:created xsi:type="dcterms:W3CDTF">2021-04-12T02:21:00Z</dcterms:created>
  <dcterms:modified xsi:type="dcterms:W3CDTF">2021-05-10T02:39:54Z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D818C80F0C0A44ACBF1317649BBAD2C3</vt:lpwstr>
  </property>
  <property fmtid="{D5CDD505-2E9C-101B-9397-08002B2CF9AE}" pid="3" name="KSOProductBuildVer">
    <vt:lpwstr>2052-11.1.0.10463</vt:lpwstr>
  </property>
</Properties>
</file>