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16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CBAC"/>
    <a:srgbClr val="46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181"/>
  </p:normalViewPr>
  <p:slideViewPr>
    <p:cSldViewPr snapToGrid="0" snapToObjects="1">
      <p:cViewPr>
        <p:scale>
          <a:sx n="75" d="100"/>
          <a:sy n="75" d="100"/>
        </p:scale>
        <p:origin x="516" y="-1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>
      <p:cViewPr varScale="1">
        <p:scale>
          <a:sx n="93" d="100"/>
          <a:sy n="93" d="100"/>
        </p:scale>
        <p:origin x="3784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B3EC50-CA9A-AF49-8347-5D2E1FAD5A7E}" type="datetimeFigureOut">
              <a:rPr kumimoji="1" lang="zh-CN" altLang="en-US" smtClean="0"/>
              <a:t>2021/3/24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3B2165-9C7B-3343-8144-CB4BA7E142B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18172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3B2165-9C7B-3343-8144-CB4BA7E142B8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722903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61B7AD-8DC2-3B4E-82DD-2C0F3AF842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68DC377-1081-1945-ADD3-B93A509638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FDE4F1-37CA-4C48-9A96-0FEF490F4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EB9A4-B66C-0D41-888D-F26DFB460550}" type="datetimeFigureOut">
              <a:rPr kumimoji="1" lang="zh-CN" altLang="en-US" smtClean="0"/>
              <a:t>2021/3/24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53CA34-2301-B444-8982-48EB0D8E1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DDDAB6-ED0F-0F4B-B772-3BC051206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4B76F-16DE-6E47-BF37-C0FA267C325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40256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7B89E8-048D-0342-927D-D76C563AD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20ED63C-6D64-294A-92DA-90509C9111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6DADD3-12E1-E741-9E51-66571AF06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EB9A4-B66C-0D41-888D-F26DFB460550}" type="datetimeFigureOut">
              <a:rPr kumimoji="1" lang="zh-CN" altLang="en-US" smtClean="0"/>
              <a:t>2021/3/24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558724-51C2-C944-A468-192A0A142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338E24-43C8-8444-B647-C80677B65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4B76F-16DE-6E47-BF37-C0FA267C325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03407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6667F13-4642-8644-9A41-E529235D73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F3602BA-2689-8A44-BA51-BB2BE2B263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3B16F6-FEA5-6F45-8708-0C51EC6CA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EB9A4-B66C-0D41-888D-F26DFB460550}" type="datetimeFigureOut">
              <a:rPr kumimoji="1" lang="zh-CN" altLang="en-US" smtClean="0"/>
              <a:t>2021/3/24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38173C-12B5-8B41-B51A-84E67E1B6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AD0EAD-8338-004C-93BD-827BDC3B1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4B76F-16DE-6E47-BF37-C0FA267C325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22941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D5E95F-5BEB-D743-AC73-7CE6A686F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298456-28C7-6647-8C8B-BE82017351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1A8283-409F-714E-A758-E6D61B9C4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EB9A4-B66C-0D41-888D-F26DFB460550}" type="datetimeFigureOut">
              <a:rPr kumimoji="1" lang="zh-CN" altLang="en-US" smtClean="0"/>
              <a:t>2021/3/24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4BAB16-6AF1-1347-B9EB-07D5523B9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F8DDDA-C6C4-784A-BE73-68EB50289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4B76F-16DE-6E47-BF37-C0FA267C325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3534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9E0B29-C1BE-8549-8FDE-63D6A5D25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31FF8D1-F758-144A-A3CA-AA0738CA4A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BC4017-3ECF-9543-927D-9E6F597B7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EB9A4-B66C-0D41-888D-F26DFB460550}" type="datetimeFigureOut">
              <a:rPr kumimoji="1" lang="zh-CN" altLang="en-US" smtClean="0"/>
              <a:t>2021/3/24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D04AA8-A508-5F44-B9E2-2FA383C0B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3D973E-17C7-EF40-9416-827E3C313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4B76F-16DE-6E47-BF37-C0FA267C325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23436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A5E91C-E7D4-5F43-BF69-F1A441109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6CCA40-15CD-A343-89F0-FCAB181B29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3E0F465-1CB0-7A45-87DB-31B7485FEB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96AC2CA-AFEB-0A4A-B38D-0B57506E5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EB9A4-B66C-0D41-888D-F26DFB460550}" type="datetimeFigureOut">
              <a:rPr kumimoji="1" lang="zh-CN" altLang="en-US" smtClean="0"/>
              <a:t>2021/3/24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09D70FD-66F9-174D-B20E-FDC543C50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231908F-F96B-E74D-A2C9-6ACE8B106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4B76F-16DE-6E47-BF37-C0FA267C325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85465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517AA6-D077-CD4A-A860-888FAD0F1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C5D1BCB-C6AE-7344-A9C5-060C6CD05E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CF5A425-9E03-2743-A972-62C255ABD8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1D96861-523B-0447-8DA7-74FE2C506A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FBEF82D-6CAB-EF4A-812C-B42C1343DD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3CD4451-6049-284F-970D-0EE0488C0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EB9A4-B66C-0D41-888D-F26DFB460550}" type="datetimeFigureOut">
              <a:rPr kumimoji="1" lang="zh-CN" altLang="en-US" smtClean="0"/>
              <a:t>2021/3/24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400804B-5D4A-8D43-B0AB-C774D180C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412DB9E-3014-9343-BFD5-5B32DB06A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4B76F-16DE-6E47-BF37-C0FA267C325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9137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CE3085-855A-E245-A929-AC10DD04D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15CA529-DCD4-AD47-A3AB-6F6B14757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EB9A4-B66C-0D41-888D-F26DFB460550}" type="datetimeFigureOut">
              <a:rPr kumimoji="1" lang="zh-CN" altLang="en-US" smtClean="0"/>
              <a:t>2021/3/24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CBE9AF9-1F9F-9949-882B-0FB92F0EC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C16A499-3205-B64D-BA33-8AF580BB8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4B76F-16DE-6E47-BF37-C0FA267C325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13933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36341FA-D586-AA4E-9FB1-FEE7BE707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EB9A4-B66C-0D41-888D-F26DFB460550}" type="datetimeFigureOut">
              <a:rPr kumimoji="1" lang="zh-CN" altLang="en-US" smtClean="0"/>
              <a:t>2021/3/24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02CDD77-098C-A247-A387-BC8A0FD32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7A5DFB1-D3B2-AC41-93A0-704E77674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4B76F-16DE-6E47-BF37-C0FA267C325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60356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39C9F2-5E10-CA40-BB68-9707E8C8D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144B68-035A-A143-9E2D-5EFA40DFC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F9CC858-35A3-3445-A345-14BE5DBFCF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AC1463D-A12F-A643-BB1D-C3CC5476F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EB9A4-B66C-0D41-888D-F26DFB460550}" type="datetimeFigureOut">
              <a:rPr kumimoji="1" lang="zh-CN" altLang="en-US" smtClean="0"/>
              <a:t>2021/3/24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0C6D92F-8734-2F45-9D5A-638AE2000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B4BBF4F-4C01-0341-99E6-596AF286B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4B76F-16DE-6E47-BF37-C0FA267C325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7035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E54BD9-4281-9941-AE15-3311FEC7F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45262D7-A8BF-274F-95F4-016F7D0AD6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6E508CA-38D6-D94D-B2AB-6EAD78924E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49F1E78-D747-124B-92A6-2BBA24D59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EB9A4-B66C-0D41-888D-F26DFB460550}" type="datetimeFigureOut">
              <a:rPr kumimoji="1" lang="zh-CN" altLang="en-US" smtClean="0"/>
              <a:t>2021/3/24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D36BE72-BD7D-0345-BD5D-197D70190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6F67759-28A9-1E4F-AF3D-0CCBAE881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4B76F-16DE-6E47-BF37-C0FA267C325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6400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610944D-9932-6D48-87C6-85B4D501F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E9FE19E-0B13-B64F-A78C-5ADB2A7FF8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6DC506-1E1D-DD44-BB12-C57326B66B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2EB9A4-B66C-0D41-888D-F26DFB460550}" type="datetimeFigureOut">
              <a:rPr kumimoji="1" lang="zh-CN" altLang="en-US" smtClean="0"/>
              <a:t>2021/3/24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C4CE78-9084-4B4C-A5E5-28EEFCD4C6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0E7BAC-5053-AF4A-904D-FB4A8768F8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84B76F-16DE-6E47-BF37-C0FA267C325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94568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矩形 109">
            <a:extLst>
              <a:ext uri="{FF2B5EF4-FFF2-40B4-BE49-F238E27FC236}">
                <a16:creationId xmlns:a16="http://schemas.microsoft.com/office/drawing/2014/main" id="{B025476C-7D90-894B-AF77-AD2ECAE66983}"/>
              </a:ext>
            </a:extLst>
          </p:cNvPr>
          <p:cNvSpPr/>
          <p:nvPr/>
        </p:nvSpPr>
        <p:spPr>
          <a:xfrm>
            <a:off x="79232" y="2001141"/>
            <a:ext cx="6254192" cy="2815303"/>
          </a:xfrm>
          <a:prstGeom prst="rect">
            <a:avLst/>
          </a:prstGeom>
          <a:solidFill>
            <a:schemeClr val="accent1">
              <a:alpha val="0"/>
            </a:schemeClr>
          </a:solidFill>
          <a:ln w="12700">
            <a:solidFill>
              <a:srgbClr val="46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BFB243C5-96C7-C24A-BA84-3DEF65BE56CF}"/>
              </a:ext>
            </a:extLst>
          </p:cNvPr>
          <p:cNvGrpSpPr/>
          <p:nvPr/>
        </p:nvGrpSpPr>
        <p:grpSpPr>
          <a:xfrm>
            <a:off x="6454544" y="132707"/>
            <a:ext cx="5393948" cy="4683737"/>
            <a:chOff x="6553471" y="729879"/>
            <a:chExt cx="5661223" cy="6613439"/>
          </a:xfrm>
        </p:grpSpPr>
        <p:sp>
          <p:nvSpPr>
            <p:cNvPr id="247" name="矩形 246">
              <a:extLst>
                <a:ext uri="{FF2B5EF4-FFF2-40B4-BE49-F238E27FC236}">
                  <a16:creationId xmlns:a16="http://schemas.microsoft.com/office/drawing/2014/main" id="{0A9EC3A2-E323-974B-85B1-BC6F537EA00E}"/>
                </a:ext>
              </a:extLst>
            </p:cNvPr>
            <p:cNvSpPr/>
            <p:nvPr/>
          </p:nvSpPr>
          <p:spPr>
            <a:xfrm>
              <a:off x="6553471" y="729879"/>
              <a:ext cx="5661223" cy="6613439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12700">
              <a:solidFill>
                <a:srgbClr val="46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248" name="文本框 247">
              <a:extLst>
                <a:ext uri="{FF2B5EF4-FFF2-40B4-BE49-F238E27FC236}">
                  <a16:creationId xmlns:a16="http://schemas.microsoft.com/office/drawing/2014/main" id="{606C5A0A-8D90-6B46-B917-76543A05A8A1}"/>
                </a:ext>
              </a:extLst>
            </p:cNvPr>
            <p:cNvSpPr txBox="1"/>
            <p:nvPr/>
          </p:nvSpPr>
          <p:spPr>
            <a:xfrm>
              <a:off x="6642784" y="833074"/>
              <a:ext cx="1353825" cy="26161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kumimoji="1" lang="zh-CN" altLang="en-US" sz="1100" dirty="0">
                  <a:solidFill>
                    <a:srgbClr val="4672C4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新本币场务端</a:t>
              </a:r>
            </a:p>
          </p:txBody>
        </p:sp>
      </p:grpSp>
      <p:sp>
        <p:nvSpPr>
          <p:cNvPr id="49" name="矩形 48">
            <a:extLst>
              <a:ext uri="{FF2B5EF4-FFF2-40B4-BE49-F238E27FC236}">
                <a16:creationId xmlns:a16="http://schemas.microsoft.com/office/drawing/2014/main" id="{6D12A5CA-9750-C740-869C-5CE40012897E}"/>
              </a:ext>
            </a:extLst>
          </p:cNvPr>
          <p:cNvSpPr/>
          <p:nvPr/>
        </p:nvSpPr>
        <p:spPr>
          <a:xfrm>
            <a:off x="292713" y="132707"/>
            <a:ext cx="6047182" cy="1735131"/>
          </a:xfrm>
          <a:prstGeom prst="rect">
            <a:avLst/>
          </a:prstGeom>
          <a:solidFill>
            <a:schemeClr val="accent1">
              <a:alpha val="0"/>
            </a:schemeClr>
          </a:solidFill>
          <a:ln w="12700">
            <a:solidFill>
              <a:srgbClr val="46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2FADD975-B50D-404F-8E55-D8D999E82400}"/>
              </a:ext>
            </a:extLst>
          </p:cNvPr>
          <p:cNvSpPr txBox="1"/>
          <p:nvPr/>
        </p:nvSpPr>
        <p:spPr>
          <a:xfrm>
            <a:off x="376494" y="233553"/>
            <a:ext cx="1315690" cy="2616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zh-CN" altLang="en-US" sz="1100" dirty="0">
                <a:solidFill>
                  <a:srgbClr val="4672C4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新本币统一客户端</a:t>
            </a: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ECCB8B34-9273-2143-AAF3-B93BCA23FD66}"/>
              </a:ext>
            </a:extLst>
          </p:cNvPr>
          <p:cNvGrpSpPr/>
          <p:nvPr/>
        </p:nvGrpSpPr>
        <p:grpSpPr>
          <a:xfrm>
            <a:off x="2472762" y="565049"/>
            <a:ext cx="2579600" cy="1074602"/>
            <a:chOff x="3689699" y="1187656"/>
            <a:chExt cx="2579600" cy="1074602"/>
          </a:xfrm>
        </p:grpSpPr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49D42A52-2AC6-D541-8223-4D4F56B50237}"/>
                </a:ext>
              </a:extLst>
            </p:cNvPr>
            <p:cNvSpPr/>
            <p:nvPr/>
          </p:nvSpPr>
          <p:spPr>
            <a:xfrm>
              <a:off x="3689699" y="1191794"/>
              <a:ext cx="2579600" cy="1070464"/>
            </a:xfrm>
            <a:prstGeom prst="rect">
              <a:avLst/>
            </a:prstGeom>
            <a:solidFill>
              <a:srgbClr val="F8CBAC"/>
            </a:solidFill>
            <a:ln>
              <a:solidFill>
                <a:srgbClr val="F8CBA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91" name="矩形 90">
              <a:extLst>
                <a:ext uri="{FF2B5EF4-FFF2-40B4-BE49-F238E27FC236}">
                  <a16:creationId xmlns:a16="http://schemas.microsoft.com/office/drawing/2014/main" id="{57C0822F-CE8B-C34D-A77E-17A58CF2DDD0}"/>
                </a:ext>
              </a:extLst>
            </p:cNvPr>
            <p:cNvSpPr/>
            <p:nvPr/>
          </p:nvSpPr>
          <p:spPr>
            <a:xfrm>
              <a:off x="3826745" y="1383965"/>
              <a:ext cx="679939" cy="218831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550" dirty="0" smtClean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做市支持申报</a:t>
              </a:r>
              <a:endParaRPr kumimoji="1" lang="zh-CN" altLang="en-US" sz="550" dirty="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92" name="矩形 91">
              <a:extLst>
                <a:ext uri="{FF2B5EF4-FFF2-40B4-BE49-F238E27FC236}">
                  <a16:creationId xmlns:a16="http://schemas.microsoft.com/office/drawing/2014/main" id="{BA8C4A65-18E0-4741-8DFB-A8EE9468D7D4}"/>
                </a:ext>
              </a:extLst>
            </p:cNvPr>
            <p:cNvSpPr/>
            <p:nvPr/>
          </p:nvSpPr>
          <p:spPr>
            <a:xfrm>
              <a:off x="3826744" y="1677155"/>
              <a:ext cx="679939" cy="218831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550" dirty="0" smtClean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随买</a:t>
              </a:r>
              <a:r>
                <a:rPr kumimoji="1" lang="en-US" altLang="zh-CN" sz="550" dirty="0" smtClean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/</a:t>
              </a:r>
              <a:r>
                <a:rPr kumimoji="1" lang="zh-CN" altLang="en-US" sz="550" dirty="0" smtClean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随卖竞价</a:t>
              </a:r>
              <a:endParaRPr kumimoji="1" lang="zh-CN" altLang="en-US" sz="550" dirty="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93" name="矩形 92">
              <a:extLst>
                <a:ext uri="{FF2B5EF4-FFF2-40B4-BE49-F238E27FC236}">
                  <a16:creationId xmlns:a16="http://schemas.microsoft.com/office/drawing/2014/main" id="{0A30DD81-5AFA-9748-A703-3F20368D8890}"/>
                </a:ext>
              </a:extLst>
            </p:cNvPr>
            <p:cNvSpPr/>
            <p:nvPr/>
          </p:nvSpPr>
          <p:spPr>
            <a:xfrm>
              <a:off x="3826744" y="1970594"/>
              <a:ext cx="679939" cy="218831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550" dirty="0" smtClean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做市支持查询</a:t>
              </a:r>
              <a:endParaRPr kumimoji="1" lang="zh-CN" altLang="en-US" sz="550" dirty="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98" name="矩形 97">
              <a:extLst>
                <a:ext uri="{FF2B5EF4-FFF2-40B4-BE49-F238E27FC236}">
                  <a16:creationId xmlns:a16="http://schemas.microsoft.com/office/drawing/2014/main" id="{9C534EBC-0F44-7546-B8C5-7F90E38A1178}"/>
                </a:ext>
              </a:extLst>
            </p:cNvPr>
            <p:cNvSpPr/>
            <p:nvPr/>
          </p:nvSpPr>
          <p:spPr>
            <a:xfrm>
              <a:off x="4643730" y="1383965"/>
              <a:ext cx="679939" cy="218831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550" dirty="0" smtClean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债券借贷申报</a:t>
              </a:r>
              <a:endParaRPr kumimoji="1" lang="zh-CN" altLang="en-US" sz="550" dirty="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99" name="矩形 98">
              <a:extLst>
                <a:ext uri="{FF2B5EF4-FFF2-40B4-BE49-F238E27FC236}">
                  <a16:creationId xmlns:a16="http://schemas.microsoft.com/office/drawing/2014/main" id="{C9BC13B1-C95A-DD46-8B78-9EBFC90097D2}"/>
                </a:ext>
              </a:extLst>
            </p:cNvPr>
            <p:cNvSpPr/>
            <p:nvPr/>
          </p:nvSpPr>
          <p:spPr>
            <a:xfrm>
              <a:off x="4643729" y="1677155"/>
              <a:ext cx="679939" cy="218831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550" dirty="0" smtClean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债券借贷投标</a:t>
              </a:r>
              <a:endParaRPr kumimoji="1" lang="zh-CN" altLang="en-US" sz="550" dirty="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100" name="矩形 99">
              <a:extLst>
                <a:ext uri="{FF2B5EF4-FFF2-40B4-BE49-F238E27FC236}">
                  <a16:creationId xmlns:a16="http://schemas.microsoft.com/office/drawing/2014/main" id="{098130B0-CEE6-D744-B056-9EFDF18200B1}"/>
                </a:ext>
              </a:extLst>
            </p:cNvPr>
            <p:cNvSpPr/>
            <p:nvPr/>
          </p:nvSpPr>
          <p:spPr>
            <a:xfrm>
              <a:off x="4643729" y="1963834"/>
              <a:ext cx="679939" cy="218831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550" dirty="0" smtClean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债券借贷查询</a:t>
              </a:r>
              <a:endParaRPr kumimoji="1" lang="zh-CN" altLang="en-US" sz="550" dirty="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102" name="矩形 101">
              <a:extLst>
                <a:ext uri="{FF2B5EF4-FFF2-40B4-BE49-F238E27FC236}">
                  <a16:creationId xmlns:a16="http://schemas.microsoft.com/office/drawing/2014/main" id="{651CC16A-8C4F-FF40-9864-843A4642360B}"/>
                </a:ext>
              </a:extLst>
            </p:cNvPr>
            <p:cNvSpPr/>
            <p:nvPr/>
          </p:nvSpPr>
          <p:spPr>
            <a:xfrm>
              <a:off x="5456514" y="1383840"/>
              <a:ext cx="679939" cy="218831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550" dirty="0" smtClean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做市支持成交单</a:t>
              </a:r>
              <a:endParaRPr kumimoji="1" lang="zh-CN" altLang="en-US" sz="550" dirty="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103" name="矩形 102">
              <a:extLst>
                <a:ext uri="{FF2B5EF4-FFF2-40B4-BE49-F238E27FC236}">
                  <a16:creationId xmlns:a16="http://schemas.microsoft.com/office/drawing/2014/main" id="{62538D5B-7182-0947-B688-4874A6BC3C1C}"/>
                </a:ext>
              </a:extLst>
            </p:cNvPr>
            <p:cNvSpPr/>
            <p:nvPr/>
          </p:nvSpPr>
          <p:spPr>
            <a:xfrm>
              <a:off x="5456513" y="1677030"/>
              <a:ext cx="679939" cy="218831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550" dirty="0" smtClean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债券借贷成交单</a:t>
              </a:r>
              <a:endParaRPr kumimoji="1" lang="zh-CN" altLang="en-US" sz="550" dirty="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106" name="文本框 105">
              <a:extLst>
                <a:ext uri="{FF2B5EF4-FFF2-40B4-BE49-F238E27FC236}">
                  <a16:creationId xmlns:a16="http://schemas.microsoft.com/office/drawing/2014/main" id="{27B0252A-A29F-EB4B-8F57-D0B70E667ED2}"/>
                </a:ext>
              </a:extLst>
            </p:cNvPr>
            <p:cNvSpPr txBox="1"/>
            <p:nvPr/>
          </p:nvSpPr>
          <p:spPr>
            <a:xfrm>
              <a:off x="4487847" y="1187656"/>
              <a:ext cx="1056963" cy="184666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kumimoji="1" lang="zh-CN" altLang="en-US" sz="600" dirty="0">
                  <a:latin typeface="DengXian" panose="02010600030101010101" pitchFamily="2" charset="-122"/>
                  <a:ea typeface="DengXian" panose="02010600030101010101" pitchFamily="2" charset="-122"/>
                </a:rPr>
                <a:t>做市支持</a:t>
              </a:r>
              <a:r>
                <a:rPr kumimoji="1" lang="en-US" altLang="zh-CN" sz="600" dirty="0">
                  <a:latin typeface="DengXian" panose="02010600030101010101" pitchFamily="2" charset="-122"/>
                  <a:ea typeface="DengXian" panose="02010600030101010101" pitchFamily="2" charset="-122"/>
                </a:rPr>
                <a:t>/</a:t>
              </a:r>
              <a:r>
                <a:rPr kumimoji="1" lang="zh-CN" altLang="en-US" sz="600" dirty="0">
                  <a:latin typeface="DengXian" panose="02010600030101010101" pitchFamily="2" charset="-122"/>
                  <a:ea typeface="DengXian" panose="02010600030101010101" pitchFamily="2" charset="-122"/>
                </a:rPr>
                <a:t>债券借贷服务</a:t>
              </a:r>
              <a:endParaRPr kumimoji="1" lang="zh-CN" altLang="en-US" sz="6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69B539E2-394C-E945-8A99-4A51A4DEFFE8}"/>
              </a:ext>
            </a:extLst>
          </p:cNvPr>
          <p:cNvGrpSpPr/>
          <p:nvPr/>
        </p:nvGrpSpPr>
        <p:grpSpPr>
          <a:xfrm>
            <a:off x="495918" y="568269"/>
            <a:ext cx="826697" cy="1070464"/>
            <a:chOff x="1630772" y="1191794"/>
            <a:chExt cx="826697" cy="1070464"/>
          </a:xfrm>
        </p:grpSpPr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71436AFF-0614-D54E-8A49-7B6C1679F176}"/>
                </a:ext>
              </a:extLst>
            </p:cNvPr>
            <p:cNvSpPr/>
            <p:nvPr/>
          </p:nvSpPr>
          <p:spPr>
            <a:xfrm>
              <a:off x="1630772" y="1191794"/>
              <a:ext cx="826697" cy="1070464"/>
            </a:xfrm>
            <a:prstGeom prst="rect">
              <a:avLst/>
            </a:prstGeom>
            <a:solidFill>
              <a:srgbClr val="4672C4"/>
            </a:solidFill>
            <a:ln>
              <a:solidFill>
                <a:srgbClr val="46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59138FB2-C958-6C4E-851C-C1CBFA10AFDA}"/>
                </a:ext>
              </a:extLst>
            </p:cNvPr>
            <p:cNvSpPr/>
            <p:nvPr/>
          </p:nvSpPr>
          <p:spPr>
            <a:xfrm>
              <a:off x="1706675" y="1971360"/>
              <a:ext cx="662595" cy="214826"/>
            </a:xfrm>
            <a:prstGeom prst="rect">
              <a:avLst/>
            </a:prstGeom>
            <a:solidFill>
              <a:srgbClr val="4672C4">
                <a:alpha val="0"/>
              </a:srgbClr>
            </a:solidFill>
            <a:ln w="31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550" dirty="0">
                  <a:latin typeface="DengXian" panose="02010600030101010101" pitchFamily="2" charset="-122"/>
                  <a:ea typeface="DengXian" panose="02010600030101010101" pitchFamily="2" charset="-122"/>
                </a:rPr>
                <a:t>应急登录</a:t>
              </a:r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A365F55F-2833-EF49-A67D-3E3670EC32AE}"/>
                </a:ext>
              </a:extLst>
            </p:cNvPr>
            <p:cNvSpPr/>
            <p:nvPr/>
          </p:nvSpPr>
          <p:spPr>
            <a:xfrm>
              <a:off x="1720355" y="1388026"/>
              <a:ext cx="662595" cy="214826"/>
            </a:xfrm>
            <a:prstGeom prst="rect">
              <a:avLst/>
            </a:prstGeom>
            <a:solidFill>
              <a:srgbClr val="4672C4">
                <a:alpha val="0"/>
              </a:srgbClr>
            </a:solidFill>
            <a:ln w="31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6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56" name="文本框 55">
              <a:extLst>
                <a:ext uri="{FF2B5EF4-FFF2-40B4-BE49-F238E27FC236}">
                  <a16:creationId xmlns:a16="http://schemas.microsoft.com/office/drawing/2014/main" id="{E8E961FA-E502-A244-B1DD-EC1BD7BABB6F}"/>
                </a:ext>
              </a:extLst>
            </p:cNvPr>
            <p:cNvSpPr txBox="1"/>
            <p:nvPr/>
          </p:nvSpPr>
          <p:spPr>
            <a:xfrm>
              <a:off x="1684839" y="1405267"/>
              <a:ext cx="756663" cy="17884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zh-CN" altLang="en-US" sz="550" dirty="0">
                  <a:solidFill>
                    <a:srgbClr val="FFFFFF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用户认证与登录</a:t>
              </a:r>
            </a:p>
          </p:txBody>
        </p:sp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2FCD1AC2-CCDE-324C-9A7B-9E6F595A5325}"/>
                </a:ext>
              </a:extLst>
            </p:cNvPr>
            <p:cNvSpPr txBox="1"/>
            <p:nvPr/>
          </p:nvSpPr>
          <p:spPr>
            <a:xfrm>
              <a:off x="1662710" y="1194401"/>
              <a:ext cx="750523" cy="184666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kumimoji="1" lang="zh-CN" altLang="en-US" sz="600" dirty="0">
                  <a:solidFill>
                    <a:srgbClr val="FFFFFF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用户登录（交易）</a:t>
              </a:r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605D8196-202C-4844-9FD0-DA9106274039}"/>
              </a:ext>
            </a:extLst>
          </p:cNvPr>
          <p:cNvGrpSpPr/>
          <p:nvPr/>
        </p:nvGrpSpPr>
        <p:grpSpPr>
          <a:xfrm>
            <a:off x="1475869" y="570876"/>
            <a:ext cx="845746" cy="1073301"/>
            <a:chOff x="2639648" y="1188957"/>
            <a:chExt cx="845746" cy="1073301"/>
          </a:xfrm>
        </p:grpSpPr>
        <p:sp>
          <p:nvSpPr>
            <p:cNvPr id="88" name="矩形 87">
              <a:extLst>
                <a:ext uri="{FF2B5EF4-FFF2-40B4-BE49-F238E27FC236}">
                  <a16:creationId xmlns:a16="http://schemas.microsoft.com/office/drawing/2014/main" id="{EFD2C9A4-8C34-4A4E-8476-144055478271}"/>
                </a:ext>
              </a:extLst>
            </p:cNvPr>
            <p:cNvSpPr/>
            <p:nvPr/>
          </p:nvSpPr>
          <p:spPr>
            <a:xfrm>
              <a:off x="2639648" y="1191794"/>
              <a:ext cx="826697" cy="1070464"/>
            </a:xfrm>
            <a:prstGeom prst="rect">
              <a:avLst/>
            </a:prstGeom>
            <a:solidFill>
              <a:srgbClr val="4672C4"/>
            </a:solidFill>
            <a:ln>
              <a:solidFill>
                <a:srgbClr val="46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89" name="矩形 88">
              <a:extLst>
                <a:ext uri="{FF2B5EF4-FFF2-40B4-BE49-F238E27FC236}">
                  <a16:creationId xmlns:a16="http://schemas.microsoft.com/office/drawing/2014/main" id="{6B90ABA9-41DE-464D-9825-72EDE3202311}"/>
                </a:ext>
              </a:extLst>
            </p:cNvPr>
            <p:cNvSpPr/>
            <p:nvPr/>
          </p:nvSpPr>
          <p:spPr>
            <a:xfrm>
              <a:off x="2715551" y="1971360"/>
              <a:ext cx="662595" cy="214826"/>
            </a:xfrm>
            <a:prstGeom prst="rect">
              <a:avLst/>
            </a:prstGeom>
            <a:solidFill>
              <a:srgbClr val="4672C4">
                <a:alpha val="0"/>
              </a:srgbClr>
            </a:solidFill>
            <a:ln w="31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550" dirty="0">
                  <a:latin typeface="DengXian" panose="02010600030101010101" pitchFamily="2" charset="-122"/>
                  <a:ea typeface="DengXian" panose="02010600030101010101" pitchFamily="2" charset="-122"/>
                </a:rPr>
                <a:t>应急登录</a:t>
              </a:r>
            </a:p>
          </p:txBody>
        </p:sp>
        <p:sp>
          <p:nvSpPr>
            <p:cNvPr id="90" name="矩形 89">
              <a:extLst>
                <a:ext uri="{FF2B5EF4-FFF2-40B4-BE49-F238E27FC236}">
                  <a16:creationId xmlns:a16="http://schemas.microsoft.com/office/drawing/2014/main" id="{BC34A38B-55CC-2041-95CD-62899EA479D2}"/>
                </a:ext>
              </a:extLst>
            </p:cNvPr>
            <p:cNvSpPr/>
            <p:nvPr/>
          </p:nvSpPr>
          <p:spPr>
            <a:xfrm>
              <a:off x="2729231" y="1388026"/>
              <a:ext cx="662595" cy="214826"/>
            </a:xfrm>
            <a:prstGeom prst="rect">
              <a:avLst/>
            </a:prstGeom>
            <a:solidFill>
              <a:srgbClr val="4672C4">
                <a:alpha val="0"/>
              </a:srgbClr>
            </a:solidFill>
            <a:ln w="31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6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87" name="文本框 86">
              <a:extLst>
                <a:ext uri="{FF2B5EF4-FFF2-40B4-BE49-F238E27FC236}">
                  <a16:creationId xmlns:a16="http://schemas.microsoft.com/office/drawing/2014/main" id="{3566463D-79FD-3145-86A9-EB4ED0B9EB42}"/>
                </a:ext>
              </a:extLst>
            </p:cNvPr>
            <p:cNvSpPr txBox="1"/>
            <p:nvPr/>
          </p:nvSpPr>
          <p:spPr>
            <a:xfrm>
              <a:off x="2693715" y="1405267"/>
              <a:ext cx="756663" cy="17884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zh-CN" altLang="en-US" sz="550" dirty="0">
                  <a:solidFill>
                    <a:srgbClr val="FFFFFF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用户认证与登录</a:t>
              </a:r>
            </a:p>
          </p:txBody>
        </p:sp>
        <p:sp>
          <p:nvSpPr>
            <p:cNvPr id="85" name="文本框 84">
              <a:extLst>
                <a:ext uri="{FF2B5EF4-FFF2-40B4-BE49-F238E27FC236}">
                  <a16:creationId xmlns:a16="http://schemas.microsoft.com/office/drawing/2014/main" id="{7FB5F0E2-2CC3-B045-B0F6-C698D15B3D66}"/>
                </a:ext>
              </a:extLst>
            </p:cNvPr>
            <p:cNvSpPr txBox="1"/>
            <p:nvPr/>
          </p:nvSpPr>
          <p:spPr>
            <a:xfrm>
              <a:off x="2658697" y="1188957"/>
              <a:ext cx="826697" cy="184666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kumimoji="1" lang="zh-CN" altLang="en-US" sz="600" dirty="0">
                  <a:solidFill>
                    <a:srgbClr val="FFFFFF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用户登录（非交易）</a:t>
              </a:r>
            </a:p>
          </p:txBody>
        </p:sp>
      </p:grp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D49F67F1-72C8-F547-AEF3-1034E7C1D256}"/>
              </a:ext>
            </a:extLst>
          </p:cNvPr>
          <p:cNvGrpSpPr/>
          <p:nvPr/>
        </p:nvGrpSpPr>
        <p:grpSpPr>
          <a:xfrm>
            <a:off x="145360" y="2477935"/>
            <a:ext cx="5950640" cy="529117"/>
            <a:chOff x="3341594" y="2624852"/>
            <a:chExt cx="3391233" cy="529117"/>
          </a:xfrm>
        </p:grpSpPr>
        <p:sp>
          <p:nvSpPr>
            <p:cNvPr id="155" name="矩形 154">
              <a:extLst>
                <a:ext uri="{FF2B5EF4-FFF2-40B4-BE49-F238E27FC236}">
                  <a16:creationId xmlns:a16="http://schemas.microsoft.com/office/drawing/2014/main" id="{2C5A9532-399E-774E-8AAC-466D2BD22599}"/>
                </a:ext>
              </a:extLst>
            </p:cNvPr>
            <p:cNvSpPr/>
            <p:nvPr/>
          </p:nvSpPr>
          <p:spPr>
            <a:xfrm>
              <a:off x="3341594" y="2624852"/>
              <a:ext cx="3391233" cy="529117"/>
            </a:xfrm>
            <a:prstGeom prst="rect">
              <a:avLst/>
            </a:prstGeom>
            <a:solidFill>
              <a:srgbClr val="F8CBAC"/>
            </a:solidFill>
            <a:ln>
              <a:solidFill>
                <a:srgbClr val="F8CBA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6" name="矩形 155">
              <a:extLst>
                <a:ext uri="{FF2B5EF4-FFF2-40B4-BE49-F238E27FC236}">
                  <a16:creationId xmlns:a16="http://schemas.microsoft.com/office/drawing/2014/main" id="{231ACA40-D993-5E44-8DE9-63A945185526}"/>
                </a:ext>
              </a:extLst>
            </p:cNvPr>
            <p:cNvSpPr/>
            <p:nvPr/>
          </p:nvSpPr>
          <p:spPr>
            <a:xfrm>
              <a:off x="3363112" y="2804581"/>
              <a:ext cx="328259" cy="2160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550" dirty="0" smtClean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参数设置</a:t>
              </a:r>
              <a:endParaRPr kumimoji="1" lang="zh-CN" altLang="en-US" sz="550" dirty="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165" name="文本框 164">
              <a:extLst>
                <a:ext uri="{FF2B5EF4-FFF2-40B4-BE49-F238E27FC236}">
                  <a16:creationId xmlns:a16="http://schemas.microsoft.com/office/drawing/2014/main" id="{2874621C-09DF-2D41-80CA-3659DCF0EE55}"/>
                </a:ext>
              </a:extLst>
            </p:cNvPr>
            <p:cNvSpPr txBox="1"/>
            <p:nvPr/>
          </p:nvSpPr>
          <p:spPr>
            <a:xfrm>
              <a:off x="4624009" y="2634165"/>
              <a:ext cx="826697" cy="184666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kumimoji="1" lang="zh-CN" altLang="en-US" sz="600" dirty="0">
                  <a:latin typeface="DengXian" panose="02010600030101010101" pitchFamily="2" charset="-122"/>
                  <a:ea typeface="DengXian" panose="02010600030101010101" pitchFamily="2" charset="-122"/>
                </a:rPr>
                <a:t>做市支持</a:t>
              </a:r>
              <a:r>
                <a:rPr kumimoji="1" lang="en-US" altLang="zh-CN" sz="600" dirty="0">
                  <a:latin typeface="DengXian" panose="02010600030101010101" pitchFamily="2" charset="-122"/>
                  <a:ea typeface="DengXian" panose="02010600030101010101" pitchFamily="2" charset="-122"/>
                </a:rPr>
                <a:t>/</a:t>
              </a:r>
              <a:r>
                <a:rPr kumimoji="1" lang="zh-CN" altLang="en-US" sz="600" dirty="0">
                  <a:latin typeface="DengXian" panose="02010600030101010101" pitchFamily="2" charset="-122"/>
                  <a:ea typeface="DengXian" panose="02010600030101010101" pitchFamily="2" charset="-122"/>
                </a:rPr>
                <a:t>债券借贷后台</a:t>
              </a:r>
              <a:r>
                <a:rPr kumimoji="1" lang="zh-CN" altLang="en-US" sz="600" dirty="0">
                  <a:latin typeface="DengXian" panose="02010600030101010101" pitchFamily="2" charset="-122"/>
                  <a:ea typeface="DengXian" panose="02010600030101010101" pitchFamily="2" charset="-122"/>
                </a:rPr>
                <a:t>模块</a:t>
              </a:r>
            </a:p>
          </p:txBody>
        </p:sp>
      </p:grpSp>
      <p:sp>
        <p:nvSpPr>
          <p:cNvPr id="252" name="文本框 251">
            <a:extLst>
              <a:ext uri="{FF2B5EF4-FFF2-40B4-BE49-F238E27FC236}">
                <a16:creationId xmlns:a16="http://schemas.microsoft.com/office/drawing/2014/main" id="{DF442A68-5EE6-074D-A16F-DA5DE4180B9D}"/>
              </a:ext>
            </a:extLst>
          </p:cNvPr>
          <p:cNvSpPr txBox="1"/>
          <p:nvPr/>
        </p:nvSpPr>
        <p:spPr>
          <a:xfrm>
            <a:off x="165808" y="2105811"/>
            <a:ext cx="1173067" cy="2616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zh-CN" altLang="en-US" sz="1100" dirty="0">
                <a:solidFill>
                  <a:srgbClr val="4672C4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新本币后台服务</a:t>
            </a:r>
          </a:p>
        </p:txBody>
      </p: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EEDD9965-88B3-E04A-B88F-F63A6CC9C327}"/>
              </a:ext>
            </a:extLst>
          </p:cNvPr>
          <p:cNvGrpSpPr/>
          <p:nvPr/>
        </p:nvGrpSpPr>
        <p:grpSpPr>
          <a:xfrm>
            <a:off x="109571" y="3240535"/>
            <a:ext cx="5986430" cy="1510844"/>
            <a:chOff x="135248" y="3890683"/>
            <a:chExt cx="5986430" cy="1510844"/>
          </a:xfrm>
        </p:grpSpPr>
        <p:sp>
          <p:nvSpPr>
            <p:cNvPr id="189" name="矩形 188">
              <a:extLst>
                <a:ext uri="{FF2B5EF4-FFF2-40B4-BE49-F238E27FC236}">
                  <a16:creationId xmlns:a16="http://schemas.microsoft.com/office/drawing/2014/main" id="{6A34C52A-52C6-C947-8B02-2979CA2D6874}"/>
                </a:ext>
              </a:extLst>
            </p:cNvPr>
            <p:cNvSpPr/>
            <p:nvPr/>
          </p:nvSpPr>
          <p:spPr>
            <a:xfrm>
              <a:off x="135248" y="3915334"/>
              <a:ext cx="5986430" cy="148619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253" name="文本框 252">
              <a:extLst>
                <a:ext uri="{FF2B5EF4-FFF2-40B4-BE49-F238E27FC236}">
                  <a16:creationId xmlns:a16="http://schemas.microsoft.com/office/drawing/2014/main" id="{DCA85227-C6E9-314E-B0C3-5B6409B4293B}"/>
                </a:ext>
              </a:extLst>
            </p:cNvPr>
            <p:cNvSpPr txBox="1"/>
            <p:nvPr/>
          </p:nvSpPr>
          <p:spPr>
            <a:xfrm>
              <a:off x="250877" y="3890683"/>
              <a:ext cx="428108" cy="26161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kumimoji="1" lang="en-US" altLang="zh-CN" sz="1100" dirty="0">
                  <a:solidFill>
                    <a:srgbClr val="4672C4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TBS</a:t>
              </a:r>
              <a:endParaRPr kumimoji="1" lang="zh-CN" altLang="en-US" sz="1100" dirty="0">
                <a:solidFill>
                  <a:srgbClr val="4672C4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5B860BCD-A8A7-2345-992D-E918C2E6A971}"/>
                </a:ext>
              </a:extLst>
            </p:cNvPr>
            <p:cNvGrpSpPr/>
            <p:nvPr/>
          </p:nvGrpSpPr>
          <p:grpSpPr>
            <a:xfrm>
              <a:off x="225758" y="4167098"/>
              <a:ext cx="5594813" cy="1095118"/>
              <a:chOff x="576914" y="4823016"/>
              <a:chExt cx="5594813" cy="1095118"/>
            </a:xfrm>
          </p:grpSpPr>
          <p:grpSp>
            <p:nvGrpSpPr>
              <p:cNvPr id="32" name="组合 31">
                <a:extLst>
                  <a:ext uri="{FF2B5EF4-FFF2-40B4-BE49-F238E27FC236}">
                    <a16:creationId xmlns:a16="http://schemas.microsoft.com/office/drawing/2014/main" id="{3D4D6789-ABA7-DB49-90EA-F71280D12E08}"/>
                  </a:ext>
                </a:extLst>
              </p:cNvPr>
              <p:cNvGrpSpPr/>
              <p:nvPr/>
            </p:nvGrpSpPr>
            <p:grpSpPr>
              <a:xfrm>
                <a:off x="5386142" y="4831794"/>
                <a:ext cx="785585" cy="1070464"/>
                <a:chOff x="5386142" y="4831794"/>
                <a:chExt cx="785585" cy="1070464"/>
              </a:xfrm>
            </p:grpSpPr>
            <p:sp>
              <p:nvSpPr>
                <p:cNvPr id="216" name="矩形 215">
                  <a:extLst>
                    <a:ext uri="{FF2B5EF4-FFF2-40B4-BE49-F238E27FC236}">
                      <a16:creationId xmlns:a16="http://schemas.microsoft.com/office/drawing/2014/main" id="{95CD1191-B137-9649-BDCA-09D645C89837}"/>
                    </a:ext>
                  </a:extLst>
                </p:cNvPr>
                <p:cNvSpPr/>
                <p:nvPr/>
              </p:nvSpPr>
              <p:spPr>
                <a:xfrm>
                  <a:off x="5496797" y="4831794"/>
                  <a:ext cx="674930" cy="1070464"/>
                </a:xfrm>
                <a:prstGeom prst="rect">
                  <a:avLst/>
                </a:prstGeom>
                <a:solidFill>
                  <a:srgbClr val="4672C4"/>
                </a:solidFill>
                <a:ln>
                  <a:solidFill>
                    <a:srgbClr val="4672C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sp>
              <p:nvSpPr>
                <p:cNvPr id="217" name="文本框 216">
                  <a:extLst>
                    <a:ext uri="{FF2B5EF4-FFF2-40B4-BE49-F238E27FC236}">
                      <a16:creationId xmlns:a16="http://schemas.microsoft.com/office/drawing/2014/main" id="{633CA18C-10E4-5B4B-A1FB-7DFD3E5A105C}"/>
                    </a:ext>
                  </a:extLst>
                </p:cNvPr>
                <p:cNvSpPr txBox="1"/>
                <p:nvPr/>
              </p:nvSpPr>
              <p:spPr>
                <a:xfrm>
                  <a:off x="5386142" y="4838146"/>
                  <a:ext cx="756663" cy="184666"/>
                </a:xfrm>
                <a:prstGeom prst="rect">
                  <a:avLst/>
                </a:prstGeom>
                <a:noFill/>
              </p:spPr>
              <p:txBody>
                <a:bodyPr wrap="square" rtlCol="0" anchor="t">
                  <a:spAutoFit/>
                </a:bodyPr>
                <a:lstStyle/>
                <a:p>
                  <a:pPr algn="ctr"/>
                  <a:r>
                    <a:rPr kumimoji="1" lang="zh-CN" altLang="en-US" sz="600" dirty="0">
                      <a:solidFill>
                        <a:srgbClr val="FFFFFF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成交中心</a:t>
                  </a:r>
                </a:p>
              </p:txBody>
            </p:sp>
            <p:sp>
              <p:nvSpPr>
                <p:cNvPr id="219" name="矩形 218">
                  <a:extLst>
                    <a:ext uri="{FF2B5EF4-FFF2-40B4-BE49-F238E27FC236}">
                      <a16:creationId xmlns:a16="http://schemas.microsoft.com/office/drawing/2014/main" id="{846B8568-5ED6-3B4D-AE91-D41BF3CD70EE}"/>
                    </a:ext>
                  </a:extLst>
                </p:cNvPr>
                <p:cNvSpPr/>
                <p:nvPr/>
              </p:nvSpPr>
              <p:spPr>
                <a:xfrm>
                  <a:off x="5569151" y="5020618"/>
                  <a:ext cx="461586" cy="179695"/>
                </a:xfrm>
                <a:prstGeom prst="rect">
                  <a:avLst/>
                </a:prstGeom>
                <a:solidFill>
                  <a:srgbClr val="4672C4">
                    <a:alpha val="0"/>
                  </a:srgbClr>
                </a:solidFill>
                <a:ln w="3175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zh-CN" altLang="en-US" sz="550" dirty="0" smtClean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做市成交查询</a:t>
                  </a:r>
                  <a:endParaRPr kumimoji="1" lang="zh-CN" altLang="en-US" sz="550" dirty="0">
                    <a:latin typeface="DengXian" panose="02010600030101010101" pitchFamily="2" charset="-122"/>
                    <a:ea typeface="DengXian" panose="02010600030101010101" pitchFamily="2" charset="-122"/>
                  </a:endParaRPr>
                </a:p>
              </p:txBody>
            </p:sp>
            <p:sp>
              <p:nvSpPr>
                <p:cNvPr id="115" name="矩形 114">
                  <a:extLst>
                    <a:ext uri="{FF2B5EF4-FFF2-40B4-BE49-F238E27FC236}">
                      <a16:creationId xmlns:a16="http://schemas.microsoft.com/office/drawing/2014/main" id="{678C4016-2281-DD4D-ABDF-26372316A7FC}"/>
                    </a:ext>
                  </a:extLst>
                </p:cNvPr>
                <p:cNvSpPr/>
                <p:nvPr/>
              </p:nvSpPr>
              <p:spPr>
                <a:xfrm>
                  <a:off x="5572217" y="5247507"/>
                  <a:ext cx="458520" cy="179695"/>
                </a:xfrm>
                <a:prstGeom prst="rect">
                  <a:avLst/>
                </a:prstGeom>
                <a:solidFill>
                  <a:srgbClr val="4672C4">
                    <a:alpha val="0"/>
                  </a:srgbClr>
                </a:solidFill>
                <a:ln w="3175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zh-CN" altLang="en-US" sz="550" dirty="0" smtClean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做市支持成交</a:t>
                  </a:r>
                  <a:endParaRPr kumimoji="1" lang="zh-CN" altLang="en-US" sz="550" dirty="0">
                    <a:latin typeface="DengXian" panose="02010600030101010101" pitchFamily="2" charset="-122"/>
                    <a:ea typeface="DengXian" panose="02010600030101010101" pitchFamily="2" charset="-122"/>
                  </a:endParaRPr>
                </a:p>
              </p:txBody>
            </p:sp>
            <p:sp>
              <p:nvSpPr>
                <p:cNvPr id="116" name="矩形 115">
                  <a:extLst>
                    <a:ext uri="{FF2B5EF4-FFF2-40B4-BE49-F238E27FC236}">
                      <a16:creationId xmlns:a16="http://schemas.microsoft.com/office/drawing/2014/main" id="{B4123AB0-4417-0244-A84D-81E1D53E6C63}"/>
                    </a:ext>
                  </a:extLst>
                </p:cNvPr>
                <p:cNvSpPr/>
                <p:nvPr/>
              </p:nvSpPr>
              <p:spPr>
                <a:xfrm>
                  <a:off x="5572130" y="5457121"/>
                  <a:ext cx="458608" cy="179695"/>
                </a:xfrm>
                <a:prstGeom prst="rect">
                  <a:avLst/>
                </a:prstGeom>
                <a:solidFill>
                  <a:srgbClr val="4672C4">
                    <a:alpha val="0"/>
                  </a:srgbClr>
                </a:solidFill>
                <a:ln w="3175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zh-CN" altLang="en-US" sz="550" dirty="0" smtClean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结算信息</a:t>
                  </a:r>
                  <a:endParaRPr kumimoji="1" lang="zh-CN" altLang="en-US" sz="550" dirty="0">
                    <a:latin typeface="DengXian" panose="02010600030101010101" pitchFamily="2" charset="-122"/>
                    <a:ea typeface="DengXian" panose="02010600030101010101" pitchFamily="2" charset="-122"/>
                  </a:endParaRPr>
                </a:p>
              </p:txBody>
            </p:sp>
          </p:grpSp>
          <p:grpSp>
            <p:nvGrpSpPr>
              <p:cNvPr id="175" name="组合 174">
                <a:extLst>
                  <a:ext uri="{FF2B5EF4-FFF2-40B4-BE49-F238E27FC236}">
                    <a16:creationId xmlns:a16="http://schemas.microsoft.com/office/drawing/2014/main" id="{1B976DE5-2BD3-EC44-9433-14350FC4B449}"/>
                  </a:ext>
                </a:extLst>
              </p:cNvPr>
              <p:cNvGrpSpPr/>
              <p:nvPr/>
            </p:nvGrpSpPr>
            <p:grpSpPr>
              <a:xfrm>
                <a:off x="576914" y="4844764"/>
                <a:ext cx="756663" cy="1070464"/>
                <a:chOff x="3170664" y="807160"/>
                <a:chExt cx="756663" cy="1070464"/>
              </a:xfrm>
            </p:grpSpPr>
            <p:sp>
              <p:nvSpPr>
                <p:cNvPr id="176" name="矩形 175">
                  <a:extLst>
                    <a:ext uri="{FF2B5EF4-FFF2-40B4-BE49-F238E27FC236}">
                      <a16:creationId xmlns:a16="http://schemas.microsoft.com/office/drawing/2014/main" id="{C1E812C5-27E6-7F4E-A606-D3C47C41A5F7}"/>
                    </a:ext>
                  </a:extLst>
                </p:cNvPr>
                <p:cNvSpPr/>
                <p:nvPr/>
              </p:nvSpPr>
              <p:spPr>
                <a:xfrm>
                  <a:off x="3212529" y="807160"/>
                  <a:ext cx="685100" cy="1070464"/>
                </a:xfrm>
                <a:prstGeom prst="rect">
                  <a:avLst/>
                </a:prstGeom>
                <a:solidFill>
                  <a:srgbClr val="4672C4"/>
                </a:solidFill>
                <a:ln>
                  <a:solidFill>
                    <a:srgbClr val="4672C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sp>
              <p:nvSpPr>
                <p:cNvPr id="177" name="文本框 176">
                  <a:extLst>
                    <a:ext uri="{FF2B5EF4-FFF2-40B4-BE49-F238E27FC236}">
                      <a16:creationId xmlns:a16="http://schemas.microsoft.com/office/drawing/2014/main" id="{602E3FBE-954A-364A-9FAE-F7E506C3422A}"/>
                    </a:ext>
                  </a:extLst>
                </p:cNvPr>
                <p:cNvSpPr txBox="1"/>
                <p:nvPr/>
              </p:nvSpPr>
              <p:spPr>
                <a:xfrm>
                  <a:off x="3170664" y="807160"/>
                  <a:ext cx="756663" cy="184666"/>
                </a:xfrm>
                <a:prstGeom prst="rect">
                  <a:avLst/>
                </a:prstGeom>
                <a:noFill/>
              </p:spPr>
              <p:txBody>
                <a:bodyPr wrap="square" rtlCol="0" anchor="t">
                  <a:spAutoFit/>
                </a:bodyPr>
                <a:lstStyle/>
                <a:p>
                  <a:pPr algn="ctr"/>
                  <a:r>
                    <a:rPr kumimoji="1" lang="zh-CN" altLang="en-US" sz="600" b="1" dirty="0">
                      <a:solidFill>
                        <a:srgbClr val="FFFFFF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行情中心</a:t>
                  </a:r>
                </a:p>
              </p:txBody>
            </p:sp>
            <p:sp>
              <p:nvSpPr>
                <p:cNvPr id="179" name="矩形 178">
                  <a:extLst>
                    <a:ext uri="{FF2B5EF4-FFF2-40B4-BE49-F238E27FC236}">
                      <a16:creationId xmlns:a16="http://schemas.microsoft.com/office/drawing/2014/main" id="{B26CC53F-7B8B-6346-9480-19AA1E42A795}"/>
                    </a:ext>
                  </a:extLst>
                </p:cNvPr>
                <p:cNvSpPr/>
                <p:nvPr/>
              </p:nvSpPr>
              <p:spPr>
                <a:xfrm>
                  <a:off x="3294577" y="1002075"/>
                  <a:ext cx="517138" cy="214826"/>
                </a:xfrm>
                <a:prstGeom prst="rect">
                  <a:avLst/>
                </a:prstGeom>
                <a:solidFill>
                  <a:srgbClr val="4672C4">
                    <a:alpha val="0"/>
                  </a:srgbClr>
                </a:solidFill>
                <a:ln w="3175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zh-CN" altLang="en-US" sz="550" dirty="0" smtClean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成交行情推送</a:t>
                  </a:r>
                  <a:endParaRPr kumimoji="1" lang="zh-CN" altLang="en-US" sz="550" dirty="0">
                    <a:latin typeface="DengXian" panose="02010600030101010101" pitchFamily="2" charset="-122"/>
                    <a:ea typeface="DengXian" panose="02010600030101010101" pitchFamily="2" charset="-122"/>
                  </a:endParaRPr>
                </a:p>
              </p:txBody>
            </p:sp>
          </p:grpSp>
          <p:grpSp>
            <p:nvGrpSpPr>
              <p:cNvPr id="214" name="组合 213">
                <a:extLst>
                  <a:ext uri="{FF2B5EF4-FFF2-40B4-BE49-F238E27FC236}">
                    <a16:creationId xmlns:a16="http://schemas.microsoft.com/office/drawing/2014/main" id="{E631C787-6E30-D645-9EF4-DC029C11CC7E}"/>
                  </a:ext>
                </a:extLst>
              </p:cNvPr>
              <p:cNvGrpSpPr/>
              <p:nvPr/>
            </p:nvGrpSpPr>
            <p:grpSpPr>
              <a:xfrm>
                <a:off x="3734574" y="4823016"/>
                <a:ext cx="803061" cy="1095118"/>
                <a:chOff x="2296189" y="785412"/>
                <a:chExt cx="803061" cy="1095118"/>
              </a:xfrm>
            </p:grpSpPr>
            <p:sp>
              <p:nvSpPr>
                <p:cNvPr id="221" name="矩形 220">
                  <a:extLst>
                    <a:ext uri="{FF2B5EF4-FFF2-40B4-BE49-F238E27FC236}">
                      <a16:creationId xmlns:a16="http://schemas.microsoft.com/office/drawing/2014/main" id="{205A08EC-1CC3-9B43-9E39-737668CD9D64}"/>
                    </a:ext>
                  </a:extLst>
                </p:cNvPr>
                <p:cNvSpPr/>
                <p:nvPr/>
              </p:nvSpPr>
              <p:spPr>
                <a:xfrm>
                  <a:off x="2406537" y="810066"/>
                  <a:ext cx="692713" cy="1070464"/>
                </a:xfrm>
                <a:prstGeom prst="rect">
                  <a:avLst/>
                </a:prstGeom>
                <a:solidFill>
                  <a:srgbClr val="4672C4"/>
                </a:solidFill>
                <a:ln>
                  <a:solidFill>
                    <a:srgbClr val="4672C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sp>
              <p:nvSpPr>
                <p:cNvPr id="222" name="文本框 221">
                  <a:extLst>
                    <a:ext uri="{FF2B5EF4-FFF2-40B4-BE49-F238E27FC236}">
                      <a16:creationId xmlns:a16="http://schemas.microsoft.com/office/drawing/2014/main" id="{0BDF8FB7-210C-E946-A641-ED22D9119046}"/>
                    </a:ext>
                  </a:extLst>
                </p:cNvPr>
                <p:cNvSpPr txBox="1"/>
                <p:nvPr/>
              </p:nvSpPr>
              <p:spPr>
                <a:xfrm>
                  <a:off x="2296189" y="785412"/>
                  <a:ext cx="756663" cy="184666"/>
                </a:xfrm>
                <a:prstGeom prst="rect">
                  <a:avLst/>
                </a:prstGeom>
                <a:noFill/>
              </p:spPr>
              <p:txBody>
                <a:bodyPr wrap="square" rtlCol="0" anchor="t">
                  <a:spAutoFit/>
                </a:bodyPr>
                <a:lstStyle/>
                <a:p>
                  <a:pPr algn="ctr"/>
                  <a:r>
                    <a:rPr kumimoji="1" lang="zh-CN" altLang="en-US" sz="600" b="1" dirty="0">
                      <a:solidFill>
                        <a:srgbClr val="FFFFFF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计算中心</a:t>
                  </a:r>
                </a:p>
              </p:txBody>
            </p:sp>
            <p:sp>
              <p:nvSpPr>
                <p:cNvPr id="223" name="矩形 222">
                  <a:extLst>
                    <a:ext uri="{FF2B5EF4-FFF2-40B4-BE49-F238E27FC236}">
                      <a16:creationId xmlns:a16="http://schemas.microsoft.com/office/drawing/2014/main" id="{3D0843DF-6618-FC44-B586-7C93E2B6F318}"/>
                    </a:ext>
                  </a:extLst>
                </p:cNvPr>
                <p:cNvSpPr/>
                <p:nvPr/>
              </p:nvSpPr>
              <p:spPr>
                <a:xfrm>
                  <a:off x="2470758" y="1562677"/>
                  <a:ext cx="494426" cy="214826"/>
                </a:xfrm>
                <a:prstGeom prst="rect">
                  <a:avLst/>
                </a:prstGeom>
                <a:solidFill>
                  <a:srgbClr val="4672C4">
                    <a:alpha val="0"/>
                  </a:srgbClr>
                </a:solidFill>
                <a:ln w="3175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zh-CN" altLang="en-US" sz="550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债券借贷交易付息</a:t>
                  </a:r>
                  <a:endParaRPr kumimoji="1" lang="zh-CN" altLang="en-US" sz="550" dirty="0">
                    <a:latin typeface="DengXian" panose="02010600030101010101" pitchFamily="2" charset="-122"/>
                    <a:ea typeface="DengXian" panose="02010600030101010101" pitchFamily="2" charset="-122"/>
                  </a:endParaRPr>
                </a:p>
              </p:txBody>
            </p:sp>
            <p:sp>
              <p:nvSpPr>
                <p:cNvPr id="224" name="矩形 223">
                  <a:extLst>
                    <a:ext uri="{FF2B5EF4-FFF2-40B4-BE49-F238E27FC236}">
                      <a16:creationId xmlns:a16="http://schemas.microsoft.com/office/drawing/2014/main" id="{929D3467-9FE9-B04C-8747-ED264ACD3735}"/>
                    </a:ext>
                  </a:extLst>
                </p:cNvPr>
                <p:cNvSpPr/>
                <p:nvPr/>
              </p:nvSpPr>
              <p:spPr>
                <a:xfrm>
                  <a:off x="2473327" y="970078"/>
                  <a:ext cx="493200" cy="214826"/>
                </a:xfrm>
                <a:prstGeom prst="rect">
                  <a:avLst/>
                </a:prstGeom>
                <a:solidFill>
                  <a:srgbClr val="4672C4">
                    <a:alpha val="0"/>
                  </a:srgbClr>
                </a:solidFill>
                <a:ln w="3175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zh-CN" altLang="en-US" sz="550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收益率计算</a:t>
                  </a:r>
                </a:p>
              </p:txBody>
            </p:sp>
            <p:sp>
              <p:nvSpPr>
                <p:cNvPr id="225" name="矩形 224">
                  <a:extLst>
                    <a:ext uri="{FF2B5EF4-FFF2-40B4-BE49-F238E27FC236}">
                      <a16:creationId xmlns:a16="http://schemas.microsoft.com/office/drawing/2014/main" id="{C445218B-BA5A-484D-B0D7-9689D4CE233D}"/>
                    </a:ext>
                  </a:extLst>
                </p:cNvPr>
                <p:cNvSpPr/>
                <p:nvPr/>
              </p:nvSpPr>
              <p:spPr>
                <a:xfrm>
                  <a:off x="2472784" y="1263040"/>
                  <a:ext cx="492399" cy="214826"/>
                </a:xfrm>
                <a:prstGeom prst="rect">
                  <a:avLst/>
                </a:prstGeom>
                <a:solidFill>
                  <a:srgbClr val="4672C4">
                    <a:alpha val="0"/>
                  </a:srgbClr>
                </a:solidFill>
                <a:ln w="3175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zh-CN" altLang="en-US" sz="550" dirty="0" smtClean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净价计算</a:t>
                  </a:r>
                  <a:endParaRPr kumimoji="1" lang="zh-CN" altLang="en-US" sz="550" dirty="0">
                    <a:latin typeface="DengXian" panose="02010600030101010101" pitchFamily="2" charset="-122"/>
                    <a:ea typeface="DengXian" panose="02010600030101010101" pitchFamily="2" charset="-122"/>
                  </a:endParaRPr>
                </a:p>
              </p:txBody>
            </p:sp>
          </p:grpSp>
          <p:grpSp>
            <p:nvGrpSpPr>
              <p:cNvPr id="213" name="组合 212">
                <a:extLst>
                  <a:ext uri="{FF2B5EF4-FFF2-40B4-BE49-F238E27FC236}">
                    <a16:creationId xmlns:a16="http://schemas.microsoft.com/office/drawing/2014/main" id="{ECEEF9DB-24BA-6F4D-8BF8-11D9D238663E}"/>
                  </a:ext>
                </a:extLst>
              </p:cNvPr>
              <p:cNvGrpSpPr/>
              <p:nvPr/>
            </p:nvGrpSpPr>
            <p:grpSpPr>
              <a:xfrm>
                <a:off x="2938895" y="4839096"/>
                <a:ext cx="779864" cy="1076313"/>
                <a:chOff x="2504689" y="801492"/>
                <a:chExt cx="779864" cy="1076313"/>
              </a:xfrm>
            </p:grpSpPr>
            <p:sp>
              <p:nvSpPr>
                <p:cNvPr id="226" name="矩形 225">
                  <a:extLst>
                    <a:ext uri="{FF2B5EF4-FFF2-40B4-BE49-F238E27FC236}">
                      <a16:creationId xmlns:a16="http://schemas.microsoft.com/office/drawing/2014/main" id="{092FBB3F-A873-8343-A5BB-4588C4C39EB7}"/>
                    </a:ext>
                  </a:extLst>
                </p:cNvPr>
                <p:cNvSpPr/>
                <p:nvPr/>
              </p:nvSpPr>
              <p:spPr>
                <a:xfrm>
                  <a:off x="2578467" y="807341"/>
                  <a:ext cx="706086" cy="1070464"/>
                </a:xfrm>
                <a:prstGeom prst="rect">
                  <a:avLst/>
                </a:prstGeom>
                <a:solidFill>
                  <a:srgbClr val="4672C4"/>
                </a:solidFill>
                <a:ln>
                  <a:solidFill>
                    <a:srgbClr val="4672C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sp>
              <p:nvSpPr>
                <p:cNvPr id="227" name="文本框 226">
                  <a:extLst>
                    <a:ext uri="{FF2B5EF4-FFF2-40B4-BE49-F238E27FC236}">
                      <a16:creationId xmlns:a16="http://schemas.microsoft.com/office/drawing/2014/main" id="{6CF1817D-1F27-884B-9461-C1B05FC6A9F6}"/>
                    </a:ext>
                  </a:extLst>
                </p:cNvPr>
                <p:cNvSpPr txBox="1"/>
                <p:nvPr/>
              </p:nvSpPr>
              <p:spPr>
                <a:xfrm>
                  <a:off x="2504689" y="801492"/>
                  <a:ext cx="756663" cy="184666"/>
                </a:xfrm>
                <a:prstGeom prst="rect">
                  <a:avLst/>
                </a:prstGeom>
                <a:noFill/>
              </p:spPr>
              <p:txBody>
                <a:bodyPr wrap="square" rtlCol="0" anchor="t">
                  <a:spAutoFit/>
                </a:bodyPr>
                <a:lstStyle/>
                <a:p>
                  <a:pPr algn="ctr"/>
                  <a:r>
                    <a:rPr kumimoji="1" lang="zh-CN" altLang="en-US" sz="600" b="1" dirty="0">
                      <a:solidFill>
                        <a:srgbClr val="FFFFFF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权限中心</a:t>
                  </a:r>
                </a:p>
              </p:txBody>
            </p:sp>
          </p:grpSp>
          <p:grpSp>
            <p:nvGrpSpPr>
              <p:cNvPr id="205" name="组合 204">
                <a:extLst>
                  <a:ext uri="{FF2B5EF4-FFF2-40B4-BE49-F238E27FC236}">
                    <a16:creationId xmlns:a16="http://schemas.microsoft.com/office/drawing/2014/main" id="{C6B7E107-A381-024F-9903-90060ADC0BE7}"/>
                  </a:ext>
                </a:extLst>
              </p:cNvPr>
              <p:cNvGrpSpPr/>
              <p:nvPr/>
            </p:nvGrpSpPr>
            <p:grpSpPr>
              <a:xfrm>
                <a:off x="2162629" y="4839764"/>
                <a:ext cx="756663" cy="1075464"/>
                <a:chOff x="2734305" y="802160"/>
                <a:chExt cx="756663" cy="1075464"/>
              </a:xfrm>
            </p:grpSpPr>
            <p:sp>
              <p:nvSpPr>
                <p:cNvPr id="206" name="矩形 205">
                  <a:extLst>
                    <a:ext uri="{FF2B5EF4-FFF2-40B4-BE49-F238E27FC236}">
                      <a16:creationId xmlns:a16="http://schemas.microsoft.com/office/drawing/2014/main" id="{9B9A7D4E-8C66-5F41-9BD6-721E2E9043B7}"/>
                    </a:ext>
                  </a:extLst>
                </p:cNvPr>
                <p:cNvSpPr/>
                <p:nvPr/>
              </p:nvSpPr>
              <p:spPr>
                <a:xfrm>
                  <a:off x="2793181" y="807160"/>
                  <a:ext cx="670992" cy="1070464"/>
                </a:xfrm>
                <a:prstGeom prst="rect">
                  <a:avLst/>
                </a:prstGeom>
                <a:solidFill>
                  <a:srgbClr val="4672C4"/>
                </a:solidFill>
                <a:ln>
                  <a:solidFill>
                    <a:srgbClr val="4672C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sp>
              <p:nvSpPr>
                <p:cNvPr id="207" name="文本框 206">
                  <a:extLst>
                    <a:ext uri="{FF2B5EF4-FFF2-40B4-BE49-F238E27FC236}">
                      <a16:creationId xmlns:a16="http://schemas.microsoft.com/office/drawing/2014/main" id="{8628CDD4-A039-9C45-9EF0-143D18317080}"/>
                    </a:ext>
                  </a:extLst>
                </p:cNvPr>
                <p:cNvSpPr txBox="1"/>
                <p:nvPr/>
              </p:nvSpPr>
              <p:spPr>
                <a:xfrm>
                  <a:off x="2734305" y="802160"/>
                  <a:ext cx="756663" cy="184666"/>
                </a:xfrm>
                <a:prstGeom prst="rect">
                  <a:avLst/>
                </a:prstGeom>
                <a:noFill/>
              </p:spPr>
              <p:txBody>
                <a:bodyPr wrap="square" rtlCol="0" anchor="t">
                  <a:spAutoFit/>
                </a:bodyPr>
                <a:lstStyle/>
                <a:p>
                  <a:pPr algn="ctr"/>
                  <a:r>
                    <a:rPr kumimoji="1" lang="zh-CN" altLang="en-US" sz="600" b="1" dirty="0">
                      <a:solidFill>
                        <a:srgbClr val="FFFFFF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基础数据中心</a:t>
                  </a:r>
                </a:p>
              </p:txBody>
            </p:sp>
            <p:sp>
              <p:nvSpPr>
                <p:cNvPr id="208" name="矩形 207">
                  <a:extLst>
                    <a:ext uri="{FF2B5EF4-FFF2-40B4-BE49-F238E27FC236}">
                      <a16:creationId xmlns:a16="http://schemas.microsoft.com/office/drawing/2014/main" id="{940DAAC0-91EC-3748-A04E-8E1212C7935C}"/>
                    </a:ext>
                  </a:extLst>
                </p:cNvPr>
                <p:cNvSpPr/>
                <p:nvPr/>
              </p:nvSpPr>
              <p:spPr>
                <a:xfrm>
                  <a:off x="2863096" y="1584454"/>
                  <a:ext cx="502683" cy="214826"/>
                </a:xfrm>
                <a:prstGeom prst="rect">
                  <a:avLst/>
                </a:prstGeom>
                <a:solidFill>
                  <a:srgbClr val="4672C4">
                    <a:alpha val="0"/>
                  </a:srgbClr>
                </a:solidFill>
                <a:ln w="3175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zh-CN" altLang="en-US" sz="550" dirty="0" smtClean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资金</a:t>
                  </a:r>
                  <a:r>
                    <a:rPr kumimoji="1" lang="en-US" altLang="zh-CN" sz="550" dirty="0" smtClean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/</a:t>
                  </a:r>
                  <a:r>
                    <a:rPr kumimoji="1" lang="zh-CN" altLang="en-US" sz="550" dirty="0" smtClean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托管账户信息</a:t>
                  </a:r>
                  <a:endParaRPr kumimoji="1" lang="zh-CN" altLang="en-US" sz="550" dirty="0">
                    <a:latin typeface="DengXian" panose="02010600030101010101" pitchFamily="2" charset="-122"/>
                    <a:ea typeface="DengXian" panose="02010600030101010101" pitchFamily="2" charset="-122"/>
                  </a:endParaRPr>
                </a:p>
              </p:txBody>
            </p:sp>
          </p:grpSp>
          <p:grpSp>
            <p:nvGrpSpPr>
              <p:cNvPr id="181" name="组合 180">
                <a:extLst>
                  <a:ext uri="{FF2B5EF4-FFF2-40B4-BE49-F238E27FC236}">
                    <a16:creationId xmlns:a16="http://schemas.microsoft.com/office/drawing/2014/main" id="{27F913D0-74E2-ED4E-B830-021D8BE097CB}"/>
                  </a:ext>
                </a:extLst>
              </p:cNvPr>
              <p:cNvGrpSpPr/>
              <p:nvPr/>
            </p:nvGrpSpPr>
            <p:grpSpPr>
              <a:xfrm>
                <a:off x="1311741" y="4831794"/>
                <a:ext cx="791675" cy="1083434"/>
                <a:chOff x="2889299" y="794190"/>
                <a:chExt cx="791675" cy="1083434"/>
              </a:xfrm>
            </p:grpSpPr>
            <p:sp>
              <p:nvSpPr>
                <p:cNvPr id="182" name="矩形 181">
                  <a:extLst>
                    <a:ext uri="{FF2B5EF4-FFF2-40B4-BE49-F238E27FC236}">
                      <a16:creationId xmlns:a16="http://schemas.microsoft.com/office/drawing/2014/main" id="{AB1C748F-4F9E-6A49-B326-7E5DFE1DBCE7}"/>
                    </a:ext>
                  </a:extLst>
                </p:cNvPr>
                <p:cNvSpPr/>
                <p:nvPr/>
              </p:nvSpPr>
              <p:spPr>
                <a:xfrm>
                  <a:off x="2980210" y="807160"/>
                  <a:ext cx="700764" cy="1070464"/>
                </a:xfrm>
                <a:prstGeom prst="rect">
                  <a:avLst/>
                </a:prstGeom>
                <a:solidFill>
                  <a:srgbClr val="4672C4"/>
                </a:solidFill>
                <a:ln>
                  <a:solidFill>
                    <a:srgbClr val="4672C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sp>
              <p:nvSpPr>
                <p:cNvPr id="183" name="文本框 182">
                  <a:extLst>
                    <a:ext uri="{FF2B5EF4-FFF2-40B4-BE49-F238E27FC236}">
                      <a16:creationId xmlns:a16="http://schemas.microsoft.com/office/drawing/2014/main" id="{FCDAF0D5-16A3-044A-9CA2-7E2747F45A2F}"/>
                    </a:ext>
                  </a:extLst>
                </p:cNvPr>
                <p:cNvSpPr txBox="1"/>
                <p:nvPr/>
              </p:nvSpPr>
              <p:spPr>
                <a:xfrm>
                  <a:off x="2889299" y="794190"/>
                  <a:ext cx="756663" cy="184666"/>
                </a:xfrm>
                <a:prstGeom prst="rect">
                  <a:avLst/>
                </a:prstGeom>
                <a:noFill/>
              </p:spPr>
              <p:txBody>
                <a:bodyPr wrap="square" rtlCol="0" anchor="t">
                  <a:spAutoFit/>
                </a:bodyPr>
                <a:lstStyle/>
                <a:p>
                  <a:pPr algn="ctr"/>
                  <a:r>
                    <a:rPr kumimoji="1" lang="zh-CN" altLang="en-US" sz="600" b="1" dirty="0">
                      <a:solidFill>
                        <a:srgbClr val="FFFFFF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产品中心</a:t>
                  </a:r>
                </a:p>
              </p:txBody>
            </p:sp>
            <p:sp>
              <p:nvSpPr>
                <p:cNvPr id="184" name="矩形 183">
                  <a:extLst>
                    <a:ext uri="{FF2B5EF4-FFF2-40B4-BE49-F238E27FC236}">
                      <a16:creationId xmlns:a16="http://schemas.microsoft.com/office/drawing/2014/main" id="{2036B195-049F-3742-BA80-161564E23567}"/>
                    </a:ext>
                  </a:extLst>
                </p:cNvPr>
                <p:cNvSpPr/>
                <p:nvPr/>
              </p:nvSpPr>
              <p:spPr>
                <a:xfrm>
                  <a:off x="3077970" y="1562677"/>
                  <a:ext cx="489564" cy="257258"/>
                </a:xfrm>
                <a:prstGeom prst="rect">
                  <a:avLst/>
                </a:prstGeom>
                <a:solidFill>
                  <a:srgbClr val="4672C4">
                    <a:alpha val="0"/>
                  </a:srgbClr>
                </a:solidFill>
                <a:ln w="3175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zh-CN" altLang="en-US" sz="550" dirty="0" smtClean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收盘收益率曲线</a:t>
                  </a:r>
                  <a:r>
                    <a:rPr kumimoji="1" lang="en-US" altLang="zh-CN" sz="550" dirty="0" smtClean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DSP</a:t>
                  </a:r>
                  <a:endParaRPr kumimoji="1" lang="zh-CN" altLang="en-US" sz="550" dirty="0">
                    <a:latin typeface="DengXian" panose="02010600030101010101" pitchFamily="2" charset="-122"/>
                    <a:ea typeface="DengXian" panose="02010600030101010101" pitchFamily="2" charset="-122"/>
                  </a:endParaRPr>
                </a:p>
              </p:txBody>
            </p:sp>
            <p:sp>
              <p:nvSpPr>
                <p:cNvPr id="185" name="矩形 184">
                  <a:extLst>
                    <a:ext uri="{FF2B5EF4-FFF2-40B4-BE49-F238E27FC236}">
                      <a16:creationId xmlns:a16="http://schemas.microsoft.com/office/drawing/2014/main" id="{AB52ABCB-BB5B-2B40-A020-6F7A60A702C6}"/>
                    </a:ext>
                  </a:extLst>
                </p:cNvPr>
                <p:cNvSpPr/>
                <p:nvPr/>
              </p:nvSpPr>
              <p:spPr>
                <a:xfrm>
                  <a:off x="3068993" y="996046"/>
                  <a:ext cx="507292" cy="214826"/>
                </a:xfrm>
                <a:prstGeom prst="rect">
                  <a:avLst/>
                </a:prstGeom>
                <a:solidFill>
                  <a:srgbClr val="4672C4">
                    <a:alpha val="0"/>
                  </a:srgbClr>
                </a:solidFill>
                <a:ln w="3175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zh-CN" altLang="en-US" sz="550" dirty="0" smtClean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债券信息</a:t>
                  </a:r>
                  <a:endParaRPr kumimoji="1" lang="zh-CN" altLang="en-US" sz="550" dirty="0">
                    <a:latin typeface="DengXian" panose="02010600030101010101" pitchFamily="2" charset="-122"/>
                    <a:ea typeface="DengXian" panose="02010600030101010101" pitchFamily="2" charset="-122"/>
                  </a:endParaRPr>
                </a:p>
              </p:txBody>
            </p:sp>
            <p:sp>
              <p:nvSpPr>
                <p:cNvPr id="186" name="矩形 185">
                  <a:extLst>
                    <a:ext uri="{FF2B5EF4-FFF2-40B4-BE49-F238E27FC236}">
                      <a16:creationId xmlns:a16="http://schemas.microsoft.com/office/drawing/2014/main" id="{2E07AA84-D5A0-134A-A25E-7664C2ADB5B5}"/>
                    </a:ext>
                  </a:extLst>
                </p:cNvPr>
                <p:cNvSpPr/>
                <p:nvPr/>
              </p:nvSpPr>
              <p:spPr>
                <a:xfrm>
                  <a:off x="3066421" y="1290007"/>
                  <a:ext cx="507307" cy="214826"/>
                </a:xfrm>
                <a:prstGeom prst="rect">
                  <a:avLst/>
                </a:prstGeom>
                <a:solidFill>
                  <a:srgbClr val="4672C4">
                    <a:alpha val="0"/>
                  </a:srgbClr>
                </a:solidFill>
                <a:ln w="3175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zh-CN" altLang="en-US" sz="550" dirty="0" smtClean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当日做市券种</a:t>
                  </a:r>
                  <a:r>
                    <a:rPr kumimoji="1" lang="en-US" altLang="zh-CN" sz="550" dirty="0" smtClean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DSP</a:t>
                  </a:r>
                  <a:endParaRPr kumimoji="1" lang="zh-CN" altLang="en-US" sz="550" dirty="0">
                    <a:latin typeface="DengXian" panose="02010600030101010101" pitchFamily="2" charset="-122"/>
                    <a:ea typeface="DengXian" panose="02010600030101010101" pitchFamily="2" charset="-122"/>
                  </a:endParaRPr>
                </a:p>
              </p:txBody>
            </p:sp>
          </p:grpSp>
        </p:grpSp>
      </p:grpSp>
      <p:sp>
        <p:nvSpPr>
          <p:cNvPr id="135" name="矩形 134">
            <a:extLst>
              <a:ext uri="{FF2B5EF4-FFF2-40B4-BE49-F238E27FC236}">
                <a16:creationId xmlns:a16="http://schemas.microsoft.com/office/drawing/2014/main" id="{F0258FC9-B9D4-FA4F-9F60-E72FF1DBE585}"/>
              </a:ext>
            </a:extLst>
          </p:cNvPr>
          <p:cNvSpPr/>
          <p:nvPr/>
        </p:nvSpPr>
        <p:spPr>
          <a:xfrm>
            <a:off x="6537925" y="596717"/>
            <a:ext cx="5133376" cy="233425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F67F93E5-4B52-1F45-9315-066DE3C7218E}"/>
              </a:ext>
            </a:extLst>
          </p:cNvPr>
          <p:cNvGrpSpPr/>
          <p:nvPr/>
        </p:nvGrpSpPr>
        <p:grpSpPr>
          <a:xfrm>
            <a:off x="6643342" y="975036"/>
            <a:ext cx="1828732" cy="1101830"/>
            <a:chOff x="6953958" y="699468"/>
            <a:chExt cx="1828732" cy="1101830"/>
          </a:xfrm>
        </p:grpSpPr>
        <p:sp>
          <p:nvSpPr>
            <p:cNvPr id="137" name="矩形 136">
              <a:extLst>
                <a:ext uri="{FF2B5EF4-FFF2-40B4-BE49-F238E27FC236}">
                  <a16:creationId xmlns:a16="http://schemas.microsoft.com/office/drawing/2014/main" id="{D660B5F6-4E9A-0349-B0EC-63725BC657FA}"/>
                </a:ext>
              </a:extLst>
            </p:cNvPr>
            <p:cNvSpPr/>
            <p:nvPr/>
          </p:nvSpPr>
          <p:spPr>
            <a:xfrm>
              <a:off x="6953958" y="730834"/>
              <a:ext cx="1828732" cy="1070464"/>
            </a:xfrm>
            <a:prstGeom prst="rect">
              <a:avLst/>
            </a:prstGeom>
            <a:solidFill>
              <a:srgbClr val="4672C4"/>
            </a:solidFill>
            <a:ln>
              <a:solidFill>
                <a:srgbClr val="46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138" name="矩形 137">
              <a:extLst>
                <a:ext uri="{FF2B5EF4-FFF2-40B4-BE49-F238E27FC236}">
                  <a16:creationId xmlns:a16="http://schemas.microsoft.com/office/drawing/2014/main" id="{6F6683E0-643A-B84F-9A19-EB1238CF378C}"/>
                </a:ext>
              </a:extLst>
            </p:cNvPr>
            <p:cNvSpPr/>
            <p:nvPr/>
          </p:nvSpPr>
          <p:spPr>
            <a:xfrm>
              <a:off x="7091004" y="908461"/>
              <a:ext cx="679939" cy="218831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550" dirty="0" smtClean="0">
                  <a:solidFill>
                    <a:schemeClr val="bg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用户登录</a:t>
              </a:r>
              <a:endParaRPr kumimoji="1" lang="zh-CN" altLang="en-US" sz="550" dirty="0">
                <a:solidFill>
                  <a:schemeClr val="bg1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139" name="矩形 138">
              <a:extLst>
                <a:ext uri="{FF2B5EF4-FFF2-40B4-BE49-F238E27FC236}">
                  <a16:creationId xmlns:a16="http://schemas.microsoft.com/office/drawing/2014/main" id="{D868C631-0472-284A-8C5D-8DDF4214884E}"/>
                </a:ext>
              </a:extLst>
            </p:cNvPr>
            <p:cNvSpPr/>
            <p:nvPr/>
          </p:nvSpPr>
          <p:spPr>
            <a:xfrm>
              <a:off x="7091003" y="1201651"/>
              <a:ext cx="679939" cy="218831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550" dirty="0" smtClean="0">
                  <a:solidFill>
                    <a:schemeClr val="bg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财政部用户权限</a:t>
              </a:r>
              <a:endParaRPr kumimoji="1" lang="zh-CN" altLang="en-US" sz="550" dirty="0">
                <a:solidFill>
                  <a:schemeClr val="bg1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140" name="矩形 139">
              <a:extLst>
                <a:ext uri="{FF2B5EF4-FFF2-40B4-BE49-F238E27FC236}">
                  <a16:creationId xmlns:a16="http://schemas.microsoft.com/office/drawing/2014/main" id="{DB73E183-2723-7B4B-BCCB-39EC30DC1CFD}"/>
                </a:ext>
              </a:extLst>
            </p:cNvPr>
            <p:cNvSpPr/>
            <p:nvPr/>
          </p:nvSpPr>
          <p:spPr>
            <a:xfrm>
              <a:off x="7091003" y="1495090"/>
              <a:ext cx="679939" cy="218831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550" dirty="0">
                <a:solidFill>
                  <a:schemeClr val="bg1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141" name="矩形 140">
              <a:extLst>
                <a:ext uri="{FF2B5EF4-FFF2-40B4-BE49-F238E27FC236}">
                  <a16:creationId xmlns:a16="http://schemas.microsoft.com/office/drawing/2014/main" id="{3786F1AB-7B02-2446-9D6B-A83F933E2579}"/>
                </a:ext>
              </a:extLst>
            </p:cNvPr>
            <p:cNvSpPr/>
            <p:nvPr/>
          </p:nvSpPr>
          <p:spPr>
            <a:xfrm>
              <a:off x="7907989" y="908461"/>
              <a:ext cx="679939" cy="218831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550" dirty="0" smtClean="0">
                  <a:solidFill>
                    <a:schemeClr val="bg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央行用户权限</a:t>
              </a:r>
              <a:endParaRPr kumimoji="1" lang="zh-CN" altLang="en-US" sz="550" dirty="0">
                <a:solidFill>
                  <a:schemeClr val="bg1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142" name="矩形 141">
              <a:extLst>
                <a:ext uri="{FF2B5EF4-FFF2-40B4-BE49-F238E27FC236}">
                  <a16:creationId xmlns:a16="http://schemas.microsoft.com/office/drawing/2014/main" id="{A25F9DCB-64E2-0F45-96BD-BF5EC136E720}"/>
                </a:ext>
              </a:extLst>
            </p:cNvPr>
            <p:cNvSpPr/>
            <p:nvPr/>
          </p:nvSpPr>
          <p:spPr>
            <a:xfrm>
              <a:off x="7907988" y="1201651"/>
              <a:ext cx="679939" cy="218831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550" dirty="0">
                  <a:solidFill>
                    <a:srgbClr val="FFFFFF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维护债券托管账户</a:t>
              </a:r>
              <a:endParaRPr kumimoji="1" lang="zh-CN" altLang="en-US" sz="550" dirty="0">
                <a:solidFill>
                  <a:srgbClr val="FFFFFF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143" name="矩形 142">
              <a:extLst>
                <a:ext uri="{FF2B5EF4-FFF2-40B4-BE49-F238E27FC236}">
                  <a16:creationId xmlns:a16="http://schemas.microsoft.com/office/drawing/2014/main" id="{5438D606-BCF9-5B40-8190-8186FCB18AD9}"/>
                </a:ext>
              </a:extLst>
            </p:cNvPr>
            <p:cNvSpPr/>
            <p:nvPr/>
          </p:nvSpPr>
          <p:spPr>
            <a:xfrm>
              <a:off x="7907988" y="1495090"/>
              <a:ext cx="679939" cy="218831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550" dirty="0">
                  <a:solidFill>
                    <a:schemeClr val="bg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维护资金账户信息</a:t>
              </a:r>
              <a:endParaRPr kumimoji="1" lang="zh-CN" altLang="en-US" sz="550" dirty="0">
                <a:solidFill>
                  <a:schemeClr val="bg1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147" name="文本框 146">
              <a:extLst>
                <a:ext uri="{FF2B5EF4-FFF2-40B4-BE49-F238E27FC236}">
                  <a16:creationId xmlns:a16="http://schemas.microsoft.com/office/drawing/2014/main" id="{3FAD4636-FFFE-194E-BF89-2A9B8D1A929E}"/>
                </a:ext>
              </a:extLst>
            </p:cNvPr>
            <p:cNvSpPr txBox="1"/>
            <p:nvPr/>
          </p:nvSpPr>
          <p:spPr>
            <a:xfrm>
              <a:off x="7369724" y="699468"/>
              <a:ext cx="826697" cy="184666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kumimoji="1" lang="zh-CN" altLang="en-US" sz="600" dirty="0" smtClean="0">
                  <a:solidFill>
                    <a:schemeClr val="bg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登录管理</a:t>
              </a:r>
              <a:endParaRPr kumimoji="1" lang="zh-CN" altLang="en-US" sz="600" dirty="0">
                <a:solidFill>
                  <a:schemeClr val="bg1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148" name="文本框 147">
              <a:extLst>
                <a:ext uri="{FF2B5EF4-FFF2-40B4-BE49-F238E27FC236}">
                  <a16:creationId xmlns:a16="http://schemas.microsoft.com/office/drawing/2014/main" id="{E62D3EC3-8F58-6743-B975-98F511A8357C}"/>
                </a:ext>
              </a:extLst>
            </p:cNvPr>
            <p:cNvSpPr txBox="1"/>
            <p:nvPr/>
          </p:nvSpPr>
          <p:spPr>
            <a:xfrm>
              <a:off x="7017623" y="1516694"/>
              <a:ext cx="826697" cy="17697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zh-CN" altLang="en-US" sz="550" dirty="0" smtClean="0">
                  <a:solidFill>
                    <a:srgbClr val="FFFFFF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政策性银行用户权限</a:t>
              </a:r>
              <a:endParaRPr kumimoji="1" lang="zh-CN" altLang="en-US" sz="550" dirty="0">
                <a:solidFill>
                  <a:srgbClr val="FFFFFF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</p:grpSp>
      <p:sp>
        <p:nvSpPr>
          <p:cNvPr id="151" name="文本框 150">
            <a:extLst>
              <a:ext uri="{FF2B5EF4-FFF2-40B4-BE49-F238E27FC236}">
                <a16:creationId xmlns:a16="http://schemas.microsoft.com/office/drawing/2014/main" id="{C72061B6-7E53-8B4E-A68D-2A0231A4A750}"/>
              </a:ext>
            </a:extLst>
          </p:cNvPr>
          <p:cNvSpPr txBox="1"/>
          <p:nvPr/>
        </p:nvSpPr>
        <p:spPr>
          <a:xfrm>
            <a:off x="6597821" y="685426"/>
            <a:ext cx="2491621" cy="2616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zh-CN" altLang="en-US" sz="1100" dirty="0">
                <a:solidFill>
                  <a:srgbClr val="4672C4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财政部、政策性银行、央行界面</a:t>
            </a:r>
            <a:endParaRPr kumimoji="1" lang="zh-CN" altLang="en-US" sz="1100" dirty="0">
              <a:solidFill>
                <a:srgbClr val="4672C4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152" name="矩形 151">
            <a:extLst>
              <a:ext uri="{FF2B5EF4-FFF2-40B4-BE49-F238E27FC236}">
                <a16:creationId xmlns:a16="http://schemas.microsoft.com/office/drawing/2014/main" id="{67ADE8C4-EF2F-5B4C-9BED-E1A970550945}"/>
              </a:ext>
            </a:extLst>
          </p:cNvPr>
          <p:cNvSpPr/>
          <p:nvPr/>
        </p:nvSpPr>
        <p:spPr>
          <a:xfrm>
            <a:off x="6642690" y="2205720"/>
            <a:ext cx="1829384" cy="569629"/>
          </a:xfrm>
          <a:prstGeom prst="rect">
            <a:avLst/>
          </a:prstGeom>
          <a:solidFill>
            <a:srgbClr val="F8CBAC"/>
          </a:solidFill>
          <a:ln>
            <a:solidFill>
              <a:srgbClr val="F8CB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53" name="矩形 152">
            <a:extLst>
              <a:ext uri="{FF2B5EF4-FFF2-40B4-BE49-F238E27FC236}">
                <a16:creationId xmlns:a16="http://schemas.microsoft.com/office/drawing/2014/main" id="{916D6273-0AF3-B745-B5C9-3B3BCE6E3621}"/>
              </a:ext>
            </a:extLst>
          </p:cNvPr>
          <p:cNvSpPr/>
          <p:nvPr/>
        </p:nvSpPr>
        <p:spPr>
          <a:xfrm>
            <a:off x="6779736" y="2397891"/>
            <a:ext cx="679939" cy="218831"/>
          </a:xfrm>
          <a:prstGeom prst="rect">
            <a:avLst/>
          </a:prstGeom>
          <a:solidFill>
            <a:schemeClr val="accent1">
              <a:alpha val="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550" dirty="0" smtClean="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做市支持业务参数</a:t>
            </a:r>
            <a:endParaRPr kumimoji="1" lang="zh-CN" altLang="en-US" sz="550" dirty="0">
              <a:solidFill>
                <a:schemeClr val="tx1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167" name="矩形 166">
            <a:extLst>
              <a:ext uri="{FF2B5EF4-FFF2-40B4-BE49-F238E27FC236}">
                <a16:creationId xmlns:a16="http://schemas.microsoft.com/office/drawing/2014/main" id="{A0601714-A37F-2949-AC4C-E1F101440870}"/>
              </a:ext>
            </a:extLst>
          </p:cNvPr>
          <p:cNvSpPr/>
          <p:nvPr/>
        </p:nvSpPr>
        <p:spPr>
          <a:xfrm>
            <a:off x="7596721" y="2397891"/>
            <a:ext cx="679939" cy="218831"/>
          </a:xfrm>
          <a:prstGeom prst="rect">
            <a:avLst/>
          </a:prstGeom>
          <a:solidFill>
            <a:schemeClr val="accent1">
              <a:alpha val="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550" dirty="0" smtClean="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债券借贷业务参数</a:t>
            </a:r>
            <a:endParaRPr kumimoji="1" lang="zh-CN" altLang="en-US" sz="550" dirty="0">
              <a:solidFill>
                <a:schemeClr val="tx1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174" name="文本框 173">
            <a:extLst>
              <a:ext uri="{FF2B5EF4-FFF2-40B4-BE49-F238E27FC236}">
                <a16:creationId xmlns:a16="http://schemas.microsoft.com/office/drawing/2014/main" id="{9FCC91A1-C681-4248-8DFD-8C62561E303B}"/>
              </a:ext>
            </a:extLst>
          </p:cNvPr>
          <p:cNvSpPr txBox="1"/>
          <p:nvPr/>
        </p:nvSpPr>
        <p:spPr>
          <a:xfrm>
            <a:off x="7113072" y="2208003"/>
            <a:ext cx="826697" cy="18466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zh-CN" altLang="en-US" sz="600" dirty="0" smtClean="0">
                <a:latin typeface="DengXian" panose="02010600030101010101" pitchFamily="2" charset="-122"/>
                <a:ea typeface="DengXian" panose="02010600030101010101" pitchFamily="2" charset="-122"/>
              </a:rPr>
              <a:t>维护设置</a:t>
            </a:r>
            <a:endParaRPr kumimoji="1" lang="zh-CN" altLang="en-US" sz="600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34579218-0796-E042-A3FE-A68FB156671E}"/>
              </a:ext>
            </a:extLst>
          </p:cNvPr>
          <p:cNvGrpSpPr/>
          <p:nvPr/>
        </p:nvGrpSpPr>
        <p:grpSpPr>
          <a:xfrm>
            <a:off x="6534645" y="3018050"/>
            <a:ext cx="5219206" cy="1733330"/>
            <a:chOff x="6913744" y="1008114"/>
            <a:chExt cx="5074159" cy="1649313"/>
          </a:xfrm>
        </p:grpSpPr>
        <p:sp>
          <p:nvSpPr>
            <p:cNvPr id="187" name="矩形 186">
              <a:extLst>
                <a:ext uri="{FF2B5EF4-FFF2-40B4-BE49-F238E27FC236}">
                  <a16:creationId xmlns:a16="http://schemas.microsoft.com/office/drawing/2014/main" id="{ADF77BC9-6BCE-CA4C-B313-E7F3218182F4}"/>
                </a:ext>
              </a:extLst>
            </p:cNvPr>
            <p:cNvSpPr/>
            <p:nvPr/>
          </p:nvSpPr>
          <p:spPr>
            <a:xfrm>
              <a:off x="6913744" y="1008114"/>
              <a:ext cx="5074159" cy="164931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188" name="文本框 187">
              <a:extLst>
                <a:ext uri="{FF2B5EF4-FFF2-40B4-BE49-F238E27FC236}">
                  <a16:creationId xmlns:a16="http://schemas.microsoft.com/office/drawing/2014/main" id="{CF31FB98-0AA5-D84D-B032-C111307BBBE0}"/>
                </a:ext>
              </a:extLst>
            </p:cNvPr>
            <p:cNvSpPr txBox="1"/>
            <p:nvPr/>
          </p:nvSpPr>
          <p:spPr>
            <a:xfrm>
              <a:off x="7129195" y="1091713"/>
              <a:ext cx="1295713" cy="24892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kumimoji="1" lang="zh-CN" altLang="en-US" sz="1100" dirty="0">
                  <a:solidFill>
                    <a:srgbClr val="4672C4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交易</a:t>
              </a:r>
              <a:r>
                <a:rPr kumimoji="1" lang="zh-CN" altLang="en-US" sz="1100" dirty="0" smtClean="0">
                  <a:solidFill>
                    <a:srgbClr val="4672C4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中心场务</a:t>
              </a:r>
              <a:r>
                <a:rPr kumimoji="1" lang="zh-CN" altLang="en-US" sz="1100" dirty="0">
                  <a:solidFill>
                    <a:srgbClr val="4672C4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界面</a:t>
              </a:r>
            </a:p>
          </p:txBody>
        </p:sp>
      </p:grpSp>
      <p:grpSp>
        <p:nvGrpSpPr>
          <p:cNvPr id="202" name="组合 201">
            <a:extLst>
              <a:ext uri="{FF2B5EF4-FFF2-40B4-BE49-F238E27FC236}">
                <a16:creationId xmlns:a16="http://schemas.microsoft.com/office/drawing/2014/main" id="{A1DCB7B6-4508-194E-86EB-A61ABE39C2F8}"/>
              </a:ext>
            </a:extLst>
          </p:cNvPr>
          <p:cNvGrpSpPr/>
          <p:nvPr/>
        </p:nvGrpSpPr>
        <p:grpSpPr>
          <a:xfrm>
            <a:off x="8652618" y="986862"/>
            <a:ext cx="2579600" cy="1070464"/>
            <a:chOff x="7019414" y="2096305"/>
            <a:chExt cx="2579600" cy="1070464"/>
          </a:xfrm>
        </p:grpSpPr>
        <p:sp>
          <p:nvSpPr>
            <p:cNvPr id="203" name="矩形 202">
              <a:extLst>
                <a:ext uri="{FF2B5EF4-FFF2-40B4-BE49-F238E27FC236}">
                  <a16:creationId xmlns:a16="http://schemas.microsoft.com/office/drawing/2014/main" id="{C495C03E-0F6C-0441-9FDC-DDE83F4A9AAE}"/>
                </a:ext>
              </a:extLst>
            </p:cNvPr>
            <p:cNvSpPr/>
            <p:nvPr/>
          </p:nvSpPr>
          <p:spPr>
            <a:xfrm>
              <a:off x="7019414" y="2096305"/>
              <a:ext cx="2579600" cy="1070464"/>
            </a:xfrm>
            <a:prstGeom prst="rect">
              <a:avLst/>
            </a:prstGeom>
            <a:solidFill>
              <a:srgbClr val="F8CBAC"/>
            </a:solidFill>
            <a:ln>
              <a:solidFill>
                <a:srgbClr val="F8CBA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204" name="矩形 203">
              <a:extLst>
                <a:ext uri="{FF2B5EF4-FFF2-40B4-BE49-F238E27FC236}">
                  <a16:creationId xmlns:a16="http://schemas.microsoft.com/office/drawing/2014/main" id="{736E99DA-72E5-8447-BF18-190640856A86}"/>
                </a:ext>
              </a:extLst>
            </p:cNvPr>
            <p:cNvSpPr/>
            <p:nvPr/>
          </p:nvSpPr>
          <p:spPr>
            <a:xfrm>
              <a:off x="7156460" y="2288476"/>
              <a:ext cx="679939" cy="218831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550" dirty="0" smtClean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行情查询</a:t>
              </a:r>
              <a:endParaRPr kumimoji="1" lang="zh-CN" altLang="en-US" sz="550" dirty="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211" name="矩形 210">
              <a:extLst>
                <a:ext uri="{FF2B5EF4-FFF2-40B4-BE49-F238E27FC236}">
                  <a16:creationId xmlns:a16="http://schemas.microsoft.com/office/drawing/2014/main" id="{49669342-AC90-584C-B5D0-37344B588395}"/>
                </a:ext>
              </a:extLst>
            </p:cNvPr>
            <p:cNvSpPr/>
            <p:nvPr/>
          </p:nvSpPr>
          <p:spPr>
            <a:xfrm>
              <a:off x="7156459" y="2581666"/>
              <a:ext cx="679939" cy="218831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550" dirty="0" smtClean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做市支持申报查询和统计信息</a:t>
              </a:r>
              <a:endParaRPr kumimoji="1" lang="zh-CN" altLang="en-US" sz="550" dirty="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212" name="矩形 211">
              <a:extLst>
                <a:ext uri="{FF2B5EF4-FFF2-40B4-BE49-F238E27FC236}">
                  <a16:creationId xmlns:a16="http://schemas.microsoft.com/office/drawing/2014/main" id="{774EB166-ABE8-B040-9746-F01A5E703223}"/>
                </a:ext>
              </a:extLst>
            </p:cNvPr>
            <p:cNvSpPr/>
            <p:nvPr/>
          </p:nvSpPr>
          <p:spPr>
            <a:xfrm>
              <a:off x="7156459" y="2875105"/>
              <a:ext cx="679939" cy="218831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55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做市支持操作</a:t>
              </a:r>
              <a:endParaRPr kumimoji="1" lang="zh-CN" altLang="en-US" sz="550" dirty="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231" name="矩形 230">
              <a:extLst>
                <a:ext uri="{FF2B5EF4-FFF2-40B4-BE49-F238E27FC236}">
                  <a16:creationId xmlns:a16="http://schemas.microsoft.com/office/drawing/2014/main" id="{86D47F82-FE56-F047-98BC-B502205F9203}"/>
                </a:ext>
              </a:extLst>
            </p:cNvPr>
            <p:cNvSpPr/>
            <p:nvPr/>
          </p:nvSpPr>
          <p:spPr>
            <a:xfrm>
              <a:off x="7973445" y="2288476"/>
              <a:ext cx="679939" cy="218831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55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做市支持成交单</a:t>
              </a:r>
              <a:endParaRPr kumimoji="1" lang="zh-CN" altLang="en-US" sz="550" dirty="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232" name="矩形 231">
              <a:extLst>
                <a:ext uri="{FF2B5EF4-FFF2-40B4-BE49-F238E27FC236}">
                  <a16:creationId xmlns:a16="http://schemas.microsoft.com/office/drawing/2014/main" id="{950830E4-C97E-654C-99BA-EC20D1276EC3}"/>
                </a:ext>
              </a:extLst>
            </p:cNvPr>
            <p:cNvSpPr/>
            <p:nvPr/>
          </p:nvSpPr>
          <p:spPr>
            <a:xfrm>
              <a:off x="7973444" y="2581666"/>
              <a:ext cx="679939" cy="218831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55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做市支持监控</a:t>
              </a:r>
              <a:endParaRPr kumimoji="1" lang="zh-CN" altLang="en-US" sz="550" dirty="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233" name="矩形 232">
              <a:extLst>
                <a:ext uri="{FF2B5EF4-FFF2-40B4-BE49-F238E27FC236}">
                  <a16:creationId xmlns:a16="http://schemas.microsoft.com/office/drawing/2014/main" id="{FFE931F7-D8AF-9F44-BBFF-732025181591}"/>
                </a:ext>
              </a:extLst>
            </p:cNvPr>
            <p:cNvSpPr/>
            <p:nvPr/>
          </p:nvSpPr>
          <p:spPr>
            <a:xfrm>
              <a:off x="7973445" y="2879276"/>
              <a:ext cx="679939" cy="218831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550" dirty="0" smtClean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债券</a:t>
              </a:r>
              <a:r>
                <a:rPr kumimoji="1" lang="zh-CN" altLang="en-US" sz="55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借贷申报查询和统计</a:t>
              </a:r>
              <a:r>
                <a:rPr kumimoji="1" lang="zh-CN" altLang="en-US" sz="550" dirty="0" smtClean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信息</a:t>
              </a:r>
              <a:endParaRPr kumimoji="1" lang="zh-CN" altLang="en-US" sz="550" dirty="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234" name="矩形 233">
              <a:extLst>
                <a:ext uri="{FF2B5EF4-FFF2-40B4-BE49-F238E27FC236}">
                  <a16:creationId xmlns:a16="http://schemas.microsoft.com/office/drawing/2014/main" id="{7696D906-FFC1-EA4C-8BA5-50542586C62C}"/>
                </a:ext>
              </a:extLst>
            </p:cNvPr>
            <p:cNvSpPr/>
            <p:nvPr/>
          </p:nvSpPr>
          <p:spPr>
            <a:xfrm>
              <a:off x="8786229" y="2288351"/>
              <a:ext cx="679939" cy="218831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55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债券借贷操作</a:t>
              </a:r>
              <a:endParaRPr kumimoji="1" lang="zh-CN" altLang="en-US" sz="550" dirty="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235" name="矩形 234">
              <a:extLst>
                <a:ext uri="{FF2B5EF4-FFF2-40B4-BE49-F238E27FC236}">
                  <a16:creationId xmlns:a16="http://schemas.microsoft.com/office/drawing/2014/main" id="{BD83996A-AF4E-DF4F-896B-D4DC64AA5D90}"/>
                </a:ext>
              </a:extLst>
            </p:cNvPr>
            <p:cNvSpPr/>
            <p:nvPr/>
          </p:nvSpPr>
          <p:spPr>
            <a:xfrm>
              <a:off x="8786228" y="2581541"/>
              <a:ext cx="679939" cy="218831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55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债券借贷成交单</a:t>
              </a:r>
              <a:endParaRPr kumimoji="1" lang="zh-CN" altLang="en-US" sz="550" dirty="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236" name="矩形 235">
              <a:extLst>
                <a:ext uri="{FF2B5EF4-FFF2-40B4-BE49-F238E27FC236}">
                  <a16:creationId xmlns:a16="http://schemas.microsoft.com/office/drawing/2014/main" id="{0A02115D-A670-1444-BEC7-759EF03FC209}"/>
                </a:ext>
              </a:extLst>
            </p:cNvPr>
            <p:cNvSpPr/>
            <p:nvPr/>
          </p:nvSpPr>
          <p:spPr>
            <a:xfrm>
              <a:off x="8786228" y="2874980"/>
              <a:ext cx="679939" cy="218831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550" dirty="0" smtClean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债券借贷监控</a:t>
              </a:r>
              <a:endParaRPr kumimoji="1" lang="zh-CN" altLang="en-US" sz="550" dirty="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237" name="文本框 236">
              <a:extLst>
                <a:ext uri="{FF2B5EF4-FFF2-40B4-BE49-F238E27FC236}">
                  <a16:creationId xmlns:a16="http://schemas.microsoft.com/office/drawing/2014/main" id="{1CE53C4F-ABD8-624E-B1C2-233E1C862CE0}"/>
                </a:ext>
              </a:extLst>
            </p:cNvPr>
            <p:cNvSpPr txBox="1"/>
            <p:nvPr/>
          </p:nvSpPr>
          <p:spPr>
            <a:xfrm>
              <a:off x="7895864" y="2098588"/>
              <a:ext cx="826697" cy="184666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kumimoji="1" lang="zh-CN" altLang="en-US" sz="600" dirty="0" smtClean="0">
                  <a:latin typeface="DengXian" panose="02010600030101010101" pitchFamily="2" charset="-122"/>
                  <a:ea typeface="DengXian" panose="02010600030101010101" pitchFamily="2" charset="-122"/>
                </a:rPr>
                <a:t>做市支持操作</a:t>
              </a:r>
              <a:endParaRPr kumimoji="1" lang="zh-CN" altLang="en-US" sz="6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</p:grpSp>
      <p:sp>
        <p:nvSpPr>
          <p:cNvPr id="249" name="矩形 248">
            <a:extLst>
              <a:ext uri="{FF2B5EF4-FFF2-40B4-BE49-F238E27FC236}">
                <a16:creationId xmlns:a16="http://schemas.microsoft.com/office/drawing/2014/main" id="{7304CB1A-60E2-1F43-A8BB-7A3108F20C8A}"/>
              </a:ext>
            </a:extLst>
          </p:cNvPr>
          <p:cNvSpPr/>
          <p:nvPr/>
        </p:nvSpPr>
        <p:spPr>
          <a:xfrm>
            <a:off x="6603861" y="3513878"/>
            <a:ext cx="1654896" cy="1082314"/>
          </a:xfrm>
          <a:prstGeom prst="rect">
            <a:avLst/>
          </a:prstGeom>
          <a:solidFill>
            <a:srgbClr val="4672C4"/>
          </a:solidFill>
          <a:ln>
            <a:solidFill>
              <a:srgbClr val="46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50" name="矩形 249">
            <a:extLst>
              <a:ext uri="{FF2B5EF4-FFF2-40B4-BE49-F238E27FC236}">
                <a16:creationId xmlns:a16="http://schemas.microsoft.com/office/drawing/2014/main" id="{3F7A7744-0410-D74C-A30A-0110F98B3097}"/>
              </a:ext>
            </a:extLst>
          </p:cNvPr>
          <p:cNvSpPr/>
          <p:nvPr/>
        </p:nvSpPr>
        <p:spPr>
          <a:xfrm>
            <a:off x="6694594" y="3697373"/>
            <a:ext cx="679939" cy="218831"/>
          </a:xfrm>
          <a:prstGeom prst="rect">
            <a:avLst/>
          </a:prstGeom>
          <a:solidFill>
            <a:schemeClr val="accent1">
              <a:alpha val="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550" dirty="0" smtClean="0">
                <a:solidFill>
                  <a:schemeClr val="bg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发起人绑定安全证书</a:t>
            </a:r>
            <a:endParaRPr kumimoji="1" lang="zh-CN" altLang="en-US" sz="550" dirty="0">
              <a:solidFill>
                <a:schemeClr val="bg1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251" name="矩形 250">
            <a:extLst>
              <a:ext uri="{FF2B5EF4-FFF2-40B4-BE49-F238E27FC236}">
                <a16:creationId xmlns:a16="http://schemas.microsoft.com/office/drawing/2014/main" id="{5AF4415B-1981-724E-AB6F-C09A47D24EC1}"/>
              </a:ext>
            </a:extLst>
          </p:cNvPr>
          <p:cNvSpPr/>
          <p:nvPr/>
        </p:nvSpPr>
        <p:spPr>
          <a:xfrm>
            <a:off x="6689599" y="3959514"/>
            <a:ext cx="679939" cy="218831"/>
          </a:xfrm>
          <a:prstGeom prst="rect">
            <a:avLst/>
          </a:prstGeom>
          <a:solidFill>
            <a:schemeClr val="accent1">
              <a:alpha val="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550" dirty="0" smtClean="0">
                <a:solidFill>
                  <a:schemeClr val="bg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发起机构权限维护</a:t>
            </a:r>
            <a:endParaRPr kumimoji="1" lang="zh-CN" altLang="en-US" sz="550" dirty="0">
              <a:solidFill>
                <a:schemeClr val="bg1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255" name="矩形 254">
            <a:extLst>
              <a:ext uri="{FF2B5EF4-FFF2-40B4-BE49-F238E27FC236}">
                <a16:creationId xmlns:a16="http://schemas.microsoft.com/office/drawing/2014/main" id="{B402899F-28CC-6546-B713-AD314B0BF302}"/>
              </a:ext>
            </a:extLst>
          </p:cNvPr>
          <p:cNvSpPr/>
          <p:nvPr/>
        </p:nvSpPr>
        <p:spPr>
          <a:xfrm>
            <a:off x="7472922" y="3694983"/>
            <a:ext cx="679939" cy="218831"/>
          </a:xfrm>
          <a:prstGeom prst="rect">
            <a:avLst/>
          </a:prstGeom>
          <a:solidFill>
            <a:schemeClr val="accent1">
              <a:alpha val="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550" dirty="0">
                <a:solidFill>
                  <a:srgbClr val="FFFFFF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托管账户维护</a:t>
            </a:r>
            <a:endParaRPr kumimoji="1" lang="zh-CN" altLang="en-US" sz="550" dirty="0">
              <a:solidFill>
                <a:srgbClr val="FFFFFF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256" name="矩形 255">
            <a:extLst>
              <a:ext uri="{FF2B5EF4-FFF2-40B4-BE49-F238E27FC236}">
                <a16:creationId xmlns:a16="http://schemas.microsoft.com/office/drawing/2014/main" id="{35DBA330-F4FB-AA48-89B2-567349405398}"/>
              </a:ext>
            </a:extLst>
          </p:cNvPr>
          <p:cNvSpPr/>
          <p:nvPr/>
        </p:nvSpPr>
        <p:spPr>
          <a:xfrm>
            <a:off x="7478502" y="3959514"/>
            <a:ext cx="679939" cy="218831"/>
          </a:xfrm>
          <a:prstGeom prst="rect">
            <a:avLst/>
          </a:prstGeom>
          <a:solidFill>
            <a:schemeClr val="accent1">
              <a:alpha val="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550" dirty="0">
                <a:solidFill>
                  <a:schemeClr val="bg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资金账户维护</a:t>
            </a:r>
            <a:endParaRPr kumimoji="1" lang="zh-CN" altLang="en-US" sz="550" dirty="0">
              <a:solidFill>
                <a:schemeClr val="bg1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257" name="矩形 256">
            <a:extLst>
              <a:ext uri="{FF2B5EF4-FFF2-40B4-BE49-F238E27FC236}">
                <a16:creationId xmlns:a16="http://schemas.microsoft.com/office/drawing/2014/main" id="{7FB94DDF-380F-E944-ADCF-43A20BC3150A}"/>
              </a:ext>
            </a:extLst>
          </p:cNvPr>
          <p:cNvSpPr/>
          <p:nvPr/>
        </p:nvSpPr>
        <p:spPr>
          <a:xfrm>
            <a:off x="7479917" y="4230118"/>
            <a:ext cx="679939" cy="218582"/>
          </a:xfrm>
          <a:prstGeom prst="rect">
            <a:avLst/>
          </a:prstGeom>
          <a:solidFill>
            <a:schemeClr val="accent1">
              <a:alpha val="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550" dirty="0" smtClean="0">
                <a:solidFill>
                  <a:schemeClr val="bg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……</a:t>
            </a:r>
            <a:endParaRPr kumimoji="1" lang="zh-CN" altLang="en-US" sz="550" dirty="0">
              <a:solidFill>
                <a:schemeClr val="bg1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261" name="文本框 260">
            <a:extLst>
              <a:ext uri="{FF2B5EF4-FFF2-40B4-BE49-F238E27FC236}">
                <a16:creationId xmlns:a16="http://schemas.microsoft.com/office/drawing/2014/main" id="{2F39646C-B03A-2F44-9D73-5D9F56D4F2CC}"/>
              </a:ext>
            </a:extLst>
          </p:cNvPr>
          <p:cNvSpPr txBox="1"/>
          <p:nvPr/>
        </p:nvSpPr>
        <p:spPr>
          <a:xfrm>
            <a:off x="7053366" y="3519051"/>
            <a:ext cx="826697" cy="18466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zh-CN" altLang="en-US" sz="600" dirty="0" smtClean="0">
                <a:solidFill>
                  <a:schemeClr val="bg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权限维护</a:t>
            </a:r>
            <a:endParaRPr kumimoji="1" lang="zh-CN" altLang="en-US" sz="600" dirty="0">
              <a:solidFill>
                <a:schemeClr val="bg1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grpSp>
        <p:nvGrpSpPr>
          <p:cNvPr id="264" name="组合 263">
            <a:extLst>
              <a:ext uri="{FF2B5EF4-FFF2-40B4-BE49-F238E27FC236}">
                <a16:creationId xmlns:a16="http://schemas.microsoft.com/office/drawing/2014/main" id="{756318A9-6B57-AC46-9DE8-235FCED38E9C}"/>
              </a:ext>
            </a:extLst>
          </p:cNvPr>
          <p:cNvGrpSpPr/>
          <p:nvPr/>
        </p:nvGrpSpPr>
        <p:grpSpPr>
          <a:xfrm>
            <a:off x="8310194" y="3500592"/>
            <a:ext cx="1744396" cy="1110080"/>
            <a:chOff x="6999761" y="2089643"/>
            <a:chExt cx="1771015" cy="1132583"/>
          </a:xfrm>
        </p:grpSpPr>
        <p:sp>
          <p:nvSpPr>
            <p:cNvPr id="265" name="矩形 264">
              <a:extLst>
                <a:ext uri="{FF2B5EF4-FFF2-40B4-BE49-F238E27FC236}">
                  <a16:creationId xmlns:a16="http://schemas.microsoft.com/office/drawing/2014/main" id="{831AA6C7-4E50-1B4B-A36A-8FF80C90789E}"/>
                </a:ext>
              </a:extLst>
            </p:cNvPr>
            <p:cNvSpPr/>
            <p:nvPr/>
          </p:nvSpPr>
          <p:spPr>
            <a:xfrm>
              <a:off x="6999761" y="2089643"/>
              <a:ext cx="1771015" cy="1132583"/>
            </a:xfrm>
            <a:prstGeom prst="rect">
              <a:avLst/>
            </a:prstGeom>
            <a:solidFill>
              <a:srgbClr val="F8CBAC"/>
            </a:solidFill>
            <a:ln>
              <a:solidFill>
                <a:srgbClr val="F8CBA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266" name="矩形 265">
              <a:extLst>
                <a:ext uri="{FF2B5EF4-FFF2-40B4-BE49-F238E27FC236}">
                  <a16:creationId xmlns:a16="http://schemas.microsoft.com/office/drawing/2014/main" id="{44D6C0A7-999D-9645-B7E4-856D1BC1EFE6}"/>
                </a:ext>
              </a:extLst>
            </p:cNvPr>
            <p:cNvSpPr/>
            <p:nvPr/>
          </p:nvSpPr>
          <p:spPr>
            <a:xfrm>
              <a:off x="7090247" y="2288476"/>
              <a:ext cx="679939" cy="218831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550" dirty="0" smtClean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做市支持应急申报</a:t>
              </a:r>
              <a:endParaRPr kumimoji="1" lang="zh-CN" altLang="en-US" sz="550" dirty="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267" name="矩形 266">
              <a:extLst>
                <a:ext uri="{FF2B5EF4-FFF2-40B4-BE49-F238E27FC236}">
                  <a16:creationId xmlns:a16="http://schemas.microsoft.com/office/drawing/2014/main" id="{7F001C09-C4F4-EC42-A8F1-E58CBCB3D7D6}"/>
                </a:ext>
              </a:extLst>
            </p:cNvPr>
            <p:cNvSpPr/>
            <p:nvPr/>
          </p:nvSpPr>
          <p:spPr>
            <a:xfrm>
              <a:off x="7090247" y="2574194"/>
              <a:ext cx="679939" cy="218831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550" dirty="0" smtClean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做市支持应急管理</a:t>
              </a:r>
              <a:endParaRPr kumimoji="1" lang="zh-CN" altLang="en-US" sz="550" dirty="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268" name="矩形 267">
              <a:extLst>
                <a:ext uri="{FF2B5EF4-FFF2-40B4-BE49-F238E27FC236}">
                  <a16:creationId xmlns:a16="http://schemas.microsoft.com/office/drawing/2014/main" id="{6872FE2F-BD0F-4E49-86AF-6DF04D24ABCD}"/>
                </a:ext>
              </a:extLst>
            </p:cNvPr>
            <p:cNvSpPr/>
            <p:nvPr/>
          </p:nvSpPr>
          <p:spPr>
            <a:xfrm>
              <a:off x="7090247" y="2840373"/>
              <a:ext cx="679939" cy="218831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550" dirty="0" smtClean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做市支持应急竞价</a:t>
              </a:r>
              <a:endParaRPr kumimoji="1" lang="zh-CN" altLang="en-US" sz="550" dirty="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269" name="矩形 268">
              <a:extLst>
                <a:ext uri="{FF2B5EF4-FFF2-40B4-BE49-F238E27FC236}">
                  <a16:creationId xmlns:a16="http://schemas.microsoft.com/office/drawing/2014/main" id="{2C4AC8B3-3FC1-1249-9513-2550F2E326CA}"/>
                </a:ext>
              </a:extLst>
            </p:cNvPr>
            <p:cNvSpPr/>
            <p:nvPr/>
          </p:nvSpPr>
          <p:spPr>
            <a:xfrm>
              <a:off x="7868561" y="2281277"/>
              <a:ext cx="679939" cy="218831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550" dirty="0" smtClean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债券借贷应急申报</a:t>
              </a:r>
              <a:endParaRPr kumimoji="1" lang="zh-CN" altLang="en-US" sz="550" dirty="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270" name="矩形 269">
              <a:extLst>
                <a:ext uri="{FF2B5EF4-FFF2-40B4-BE49-F238E27FC236}">
                  <a16:creationId xmlns:a16="http://schemas.microsoft.com/office/drawing/2014/main" id="{5CD1028A-70DF-304D-81C2-A97411652CF7}"/>
                </a:ext>
              </a:extLst>
            </p:cNvPr>
            <p:cNvSpPr/>
            <p:nvPr/>
          </p:nvSpPr>
          <p:spPr>
            <a:xfrm>
              <a:off x="7874491" y="2568152"/>
              <a:ext cx="679939" cy="218831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550" dirty="0" smtClean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债券借贷应急确认</a:t>
              </a:r>
              <a:endParaRPr kumimoji="1" lang="zh-CN" altLang="en-US" sz="550" dirty="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271" name="矩形 270">
              <a:extLst>
                <a:ext uri="{FF2B5EF4-FFF2-40B4-BE49-F238E27FC236}">
                  <a16:creationId xmlns:a16="http://schemas.microsoft.com/office/drawing/2014/main" id="{D5031B11-6C28-9348-8D3A-257937A2531D}"/>
                </a:ext>
              </a:extLst>
            </p:cNvPr>
            <p:cNvSpPr/>
            <p:nvPr/>
          </p:nvSpPr>
          <p:spPr>
            <a:xfrm>
              <a:off x="7878102" y="2836048"/>
              <a:ext cx="679939" cy="218831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550" dirty="0" smtClean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债券借贷应急投标</a:t>
              </a:r>
              <a:endParaRPr kumimoji="1" lang="zh-CN" altLang="en-US" sz="550" dirty="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275" name="文本框 274">
              <a:extLst>
                <a:ext uri="{FF2B5EF4-FFF2-40B4-BE49-F238E27FC236}">
                  <a16:creationId xmlns:a16="http://schemas.microsoft.com/office/drawing/2014/main" id="{8403189C-F074-5745-B649-A534002198A6}"/>
                </a:ext>
              </a:extLst>
            </p:cNvPr>
            <p:cNvSpPr txBox="1"/>
            <p:nvPr/>
          </p:nvSpPr>
          <p:spPr>
            <a:xfrm>
              <a:off x="7440740" y="2099655"/>
              <a:ext cx="826697" cy="184666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kumimoji="1" lang="zh-CN" altLang="en-US" sz="600" dirty="0">
                  <a:latin typeface="DengXian" panose="02010600030101010101" pitchFamily="2" charset="-122"/>
                  <a:ea typeface="DengXian" panose="02010600030101010101" pitchFamily="2" charset="-122"/>
                </a:rPr>
                <a:t>应急</a:t>
              </a:r>
              <a:endParaRPr kumimoji="1" lang="zh-CN" altLang="en-US" sz="6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</p:grpSp>
      <p:sp>
        <p:nvSpPr>
          <p:cNvPr id="322" name="矩形 321">
            <a:extLst>
              <a:ext uri="{FF2B5EF4-FFF2-40B4-BE49-F238E27FC236}">
                <a16:creationId xmlns:a16="http://schemas.microsoft.com/office/drawing/2014/main" id="{E27B127C-64C5-FF4D-9A3B-F65BCFF4AFC6}"/>
              </a:ext>
            </a:extLst>
          </p:cNvPr>
          <p:cNvSpPr/>
          <p:nvPr/>
        </p:nvSpPr>
        <p:spPr>
          <a:xfrm>
            <a:off x="10112607" y="3506602"/>
            <a:ext cx="779945" cy="1110599"/>
          </a:xfrm>
          <a:prstGeom prst="rect">
            <a:avLst/>
          </a:prstGeom>
          <a:solidFill>
            <a:srgbClr val="F8CBAC"/>
          </a:solidFill>
          <a:ln>
            <a:solidFill>
              <a:srgbClr val="F8CB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23" name="矩形 322">
            <a:extLst>
              <a:ext uri="{FF2B5EF4-FFF2-40B4-BE49-F238E27FC236}">
                <a16:creationId xmlns:a16="http://schemas.microsoft.com/office/drawing/2014/main" id="{7AB10BF6-80C6-1640-AE48-4D5938588684}"/>
              </a:ext>
            </a:extLst>
          </p:cNvPr>
          <p:cNvSpPr/>
          <p:nvPr/>
        </p:nvSpPr>
        <p:spPr>
          <a:xfrm>
            <a:off x="10167185" y="3709051"/>
            <a:ext cx="654036" cy="230535"/>
          </a:xfrm>
          <a:prstGeom prst="rect">
            <a:avLst/>
          </a:prstGeom>
          <a:solidFill>
            <a:schemeClr val="accent1">
              <a:alpha val="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550" dirty="0" smtClean="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交易时段设置</a:t>
            </a:r>
            <a:endParaRPr kumimoji="1" lang="zh-CN" altLang="en-US" sz="550" dirty="0">
              <a:solidFill>
                <a:schemeClr val="tx1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324" name="矩形 323">
            <a:extLst>
              <a:ext uri="{FF2B5EF4-FFF2-40B4-BE49-F238E27FC236}">
                <a16:creationId xmlns:a16="http://schemas.microsoft.com/office/drawing/2014/main" id="{6D8DC460-C23A-B14E-BA21-56285530E9C9}"/>
              </a:ext>
            </a:extLst>
          </p:cNvPr>
          <p:cNvSpPr/>
          <p:nvPr/>
        </p:nvSpPr>
        <p:spPr>
          <a:xfrm>
            <a:off x="10167185" y="3960871"/>
            <a:ext cx="654036" cy="230535"/>
          </a:xfrm>
          <a:prstGeom prst="rect">
            <a:avLst/>
          </a:prstGeom>
          <a:solidFill>
            <a:schemeClr val="accent1">
              <a:alpha val="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550" dirty="0" smtClean="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短信通知维护</a:t>
            </a:r>
            <a:endParaRPr kumimoji="1" lang="zh-CN" altLang="en-US" sz="550" dirty="0">
              <a:solidFill>
                <a:schemeClr val="tx1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325" name="矩形 324">
            <a:extLst>
              <a:ext uri="{FF2B5EF4-FFF2-40B4-BE49-F238E27FC236}">
                <a16:creationId xmlns:a16="http://schemas.microsoft.com/office/drawing/2014/main" id="{A2BAE784-5FBF-824E-999E-C61072F5F9A6}"/>
              </a:ext>
            </a:extLst>
          </p:cNvPr>
          <p:cNvSpPr/>
          <p:nvPr/>
        </p:nvSpPr>
        <p:spPr>
          <a:xfrm>
            <a:off x="10160884" y="4222568"/>
            <a:ext cx="654036" cy="230535"/>
          </a:xfrm>
          <a:prstGeom prst="rect">
            <a:avLst/>
          </a:prstGeom>
          <a:solidFill>
            <a:schemeClr val="accent1">
              <a:alpha val="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550" dirty="0" smtClean="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质押券维护</a:t>
            </a:r>
            <a:endParaRPr kumimoji="1" lang="zh-CN" altLang="en-US" sz="550" dirty="0">
              <a:solidFill>
                <a:schemeClr val="tx1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332" name="文本框 331">
            <a:extLst>
              <a:ext uri="{FF2B5EF4-FFF2-40B4-BE49-F238E27FC236}">
                <a16:creationId xmlns:a16="http://schemas.microsoft.com/office/drawing/2014/main" id="{ACD27A04-D268-8B41-BC9C-B1A3C3E797B4}"/>
              </a:ext>
            </a:extLst>
          </p:cNvPr>
          <p:cNvSpPr txBox="1"/>
          <p:nvPr/>
        </p:nvSpPr>
        <p:spPr>
          <a:xfrm>
            <a:off x="10087119" y="3499123"/>
            <a:ext cx="795203" cy="18466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zh-CN" altLang="en-US" sz="600" dirty="0" smtClean="0">
                <a:latin typeface="DengXian" panose="02010600030101010101" pitchFamily="2" charset="-122"/>
                <a:ea typeface="DengXian" panose="02010600030101010101" pitchFamily="2" charset="-122"/>
              </a:rPr>
              <a:t>维护设置</a:t>
            </a:r>
            <a:endParaRPr kumimoji="1" lang="zh-CN" altLang="en-US" sz="600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cxnSp>
        <p:nvCxnSpPr>
          <p:cNvPr id="45" name="肘形连接符 44">
            <a:extLst>
              <a:ext uri="{FF2B5EF4-FFF2-40B4-BE49-F238E27FC236}">
                <a16:creationId xmlns:a16="http://schemas.microsoft.com/office/drawing/2014/main" id="{3E4B9B0D-32A0-5749-992A-D32D6CF14270}"/>
              </a:ext>
            </a:extLst>
          </p:cNvPr>
          <p:cNvCxnSpPr>
            <a:stCxn id="49" idx="2"/>
            <a:endCxn id="165" idx="0"/>
          </p:cNvCxnSpPr>
          <p:nvPr/>
        </p:nvCxnSpPr>
        <p:spPr>
          <a:xfrm rot="5400000">
            <a:off x="2908916" y="2079860"/>
            <a:ext cx="619410" cy="195366"/>
          </a:xfrm>
          <a:prstGeom prst="bentConnector3">
            <a:avLst/>
          </a:prstGeom>
          <a:ln w="12700"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线箭头连接符 51">
            <a:extLst>
              <a:ext uri="{FF2B5EF4-FFF2-40B4-BE49-F238E27FC236}">
                <a16:creationId xmlns:a16="http://schemas.microsoft.com/office/drawing/2014/main" id="{E2B072A3-E99C-084B-905C-D48B895C6D81}"/>
              </a:ext>
            </a:extLst>
          </p:cNvPr>
          <p:cNvCxnSpPr>
            <a:cxnSpLocks/>
          </p:cNvCxnSpPr>
          <p:nvPr/>
        </p:nvCxnSpPr>
        <p:spPr>
          <a:xfrm>
            <a:off x="2431363" y="1867837"/>
            <a:ext cx="0" cy="1365719"/>
          </a:xfrm>
          <a:prstGeom prst="straightConnector1">
            <a:avLst/>
          </a:prstGeom>
          <a:ln w="12700"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线箭头连接符 70">
            <a:extLst>
              <a:ext uri="{FF2B5EF4-FFF2-40B4-BE49-F238E27FC236}">
                <a16:creationId xmlns:a16="http://schemas.microsoft.com/office/drawing/2014/main" id="{475B690B-D50B-064A-9611-E2997891CAF6}"/>
              </a:ext>
            </a:extLst>
          </p:cNvPr>
          <p:cNvCxnSpPr>
            <a:stCxn id="155" idx="3"/>
          </p:cNvCxnSpPr>
          <p:nvPr/>
        </p:nvCxnSpPr>
        <p:spPr>
          <a:xfrm flipV="1">
            <a:off x="6096000" y="2740952"/>
            <a:ext cx="358543" cy="1542"/>
          </a:xfrm>
          <a:prstGeom prst="straightConnector1">
            <a:avLst/>
          </a:prstGeom>
          <a:ln w="12700"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5" name="组合 334">
            <a:extLst>
              <a:ext uri="{FF2B5EF4-FFF2-40B4-BE49-F238E27FC236}">
                <a16:creationId xmlns:a16="http://schemas.microsoft.com/office/drawing/2014/main" id="{85516FD8-09E3-9340-92D0-9B54B33D7689}"/>
              </a:ext>
            </a:extLst>
          </p:cNvPr>
          <p:cNvGrpSpPr/>
          <p:nvPr/>
        </p:nvGrpSpPr>
        <p:grpSpPr>
          <a:xfrm>
            <a:off x="374364" y="5210811"/>
            <a:ext cx="1542043" cy="1333723"/>
            <a:chOff x="2870067" y="2644761"/>
            <a:chExt cx="1690900" cy="1333723"/>
          </a:xfrm>
        </p:grpSpPr>
        <p:sp>
          <p:nvSpPr>
            <p:cNvPr id="336" name="矩形 335">
              <a:extLst>
                <a:ext uri="{FF2B5EF4-FFF2-40B4-BE49-F238E27FC236}">
                  <a16:creationId xmlns:a16="http://schemas.microsoft.com/office/drawing/2014/main" id="{21C95668-AFDD-9242-A5B5-1AC9E9ECAEA1}"/>
                </a:ext>
              </a:extLst>
            </p:cNvPr>
            <p:cNvSpPr/>
            <p:nvPr/>
          </p:nvSpPr>
          <p:spPr>
            <a:xfrm>
              <a:off x="2870067" y="2644761"/>
              <a:ext cx="1690900" cy="13337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7" name="矩形 336">
              <a:extLst>
                <a:ext uri="{FF2B5EF4-FFF2-40B4-BE49-F238E27FC236}">
                  <a16:creationId xmlns:a16="http://schemas.microsoft.com/office/drawing/2014/main" id="{C44DB379-64D2-6741-8C9F-4AE0101CEBED}"/>
                </a:ext>
              </a:extLst>
            </p:cNvPr>
            <p:cNvSpPr/>
            <p:nvPr/>
          </p:nvSpPr>
          <p:spPr>
            <a:xfrm>
              <a:off x="3000177" y="3147060"/>
              <a:ext cx="1457325" cy="220980"/>
            </a:xfrm>
            <a:prstGeom prst="rect">
              <a:avLst/>
            </a:prstGeom>
            <a:solidFill>
              <a:srgbClr val="4672C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/>
                <a:t>新本币团队开发模块</a:t>
              </a:r>
            </a:p>
          </p:txBody>
        </p:sp>
        <p:sp>
          <p:nvSpPr>
            <p:cNvPr id="338" name="矩形 337">
              <a:extLst>
                <a:ext uri="{FF2B5EF4-FFF2-40B4-BE49-F238E27FC236}">
                  <a16:creationId xmlns:a16="http://schemas.microsoft.com/office/drawing/2014/main" id="{EE1DB6AE-5339-6347-9A8A-79E930CA52A7}"/>
                </a:ext>
              </a:extLst>
            </p:cNvPr>
            <p:cNvSpPr/>
            <p:nvPr/>
          </p:nvSpPr>
          <p:spPr>
            <a:xfrm>
              <a:off x="3000178" y="3562772"/>
              <a:ext cx="1457324" cy="22098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中汇团队开发模块</a:t>
              </a:r>
            </a:p>
          </p:txBody>
        </p:sp>
        <p:cxnSp>
          <p:nvCxnSpPr>
            <p:cNvPr id="339" name="直接箭头连接符 130">
              <a:extLst>
                <a:ext uri="{FF2B5EF4-FFF2-40B4-BE49-F238E27FC236}">
                  <a16:creationId xmlns:a16="http://schemas.microsoft.com/office/drawing/2014/main" id="{2449BED8-2A81-0A49-AF3B-9363D0267B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06442" y="2895910"/>
              <a:ext cx="1234069" cy="1"/>
            </a:xfrm>
            <a:prstGeom prst="straightConnector1">
              <a:avLst/>
            </a:prstGeom>
            <a:ln>
              <a:headEnd type="stealth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340" name="文本框 339">
              <a:extLst>
                <a:ext uri="{FF2B5EF4-FFF2-40B4-BE49-F238E27FC236}">
                  <a16:creationId xmlns:a16="http://schemas.microsoft.com/office/drawing/2014/main" id="{D3749580-52F9-5E46-8E93-21AE67760BAA}"/>
                </a:ext>
              </a:extLst>
            </p:cNvPr>
            <p:cNvSpPr txBox="1"/>
            <p:nvPr/>
          </p:nvSpPr>
          <p:spPr>
            <a:xfrm>
              <a:off x="3374664" y="2791569"/>
              <a:ext cx="697627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zh-CN" altLang="en-US" sz="800" dirty="0"/>
                <a:t>前后台通讯</a:t>
              </a:r>
            </a:p>
          </p:txBody>
        </p:sp>
      </p:grpSp>
      <p:sp>
        <p:nvSpPr>
          <p:cNvPr id="218" name="矩形 217">
            <a:extLst>
              <a:ext uri="{FF2B5EF4-FFF2-40B4-BE49-F238E27FC236}">
                <a16:creationId xmlns:a16="http://schemas.microsoft.com/office/drawing/2014/main" id="{098130B0-CEE6-D744-B056-9EFDF18200B1}"/>
              </a:ext>
            </a:extLst>
          </p:cNvPr>
          <p:cNvSpPr/>
          <p:nvPr/>
        </p:nvSpPr>
        <p:spPr>
          <a:xfrm>
            <a:off x="4245700" y="1353279"/>
            <a:ext cx="679939" cy="218831"/>
          </a:xfrm>
          <a:prstGeom prst="rect">
            <a:avLst/>
          </a:prstGeom>
          <a:solidFill>
            <a:schemeClr val="accent1">
              <a:alpha val="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550" dirty="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……</a:t>
            </a:r>
            <a:endParaRPr kumimoji="1" lang="zh-CN" altLang="en-US" sz="550" dirty="0">
              <a:solidFill>
                <a:schemeClr val="tx1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220" name="矩形 219">
            <a:extLst>
              <a:ext uri="{FF2B5EF4-FFF2-40B4-BE49-F238E27FC236}">
                <a16:creationId xmlns:a16="http://schemas.microsoft.com/office/drawing/2014/main" id="{231ACA40-D993-5E44-8DE9-63A945185526}"/>
              </a:ext>
            </a:extLst>
          </p:cNvPr>
          <p:cNvSpPr/>
          <p:nvPr/>
        </p:nvSpPr>
        <p:spPr>
          <a:xfrm>
            <a:off x="841625" y="2662588"/>
            <a:ext cx="576000" cy="216000"/>
          </a:xfrm>
          <a:prstGeom prst="rect">
            <a:avLst/>
          </a:prstGeom>
          <a:solidFill>
            <a:schemeClr val="accent1">
              <a:alpha val="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550" dirty="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做市商</a:t>
            </a:r>
            <a:r>
              <a:rPr kumimoji="1" lang="zh-CN" altLang="en-US" sz="550" dirty="0" smtClean="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成交行情计算</a:t>
            </a:r>
            <a:endParaRPr kumimoji="1" lang="zh-CN" altLang="en-US" sz="550" dirty="0">
              <a:solidFill>
                <a:schemeClr val="tx1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242" name="矩形 241">
            <a:extLst>
              <a:ext uri="{FF2B5EF4-FFF2-40B4-BE49-F238E27FC236}">
                <a16:creationId xmlns:a16="http://schemas.microsoft.com/office/drawing/2014/main" id="{231ACA40-D993-5E44-8DE9-63A945185526}"/>
              </a:ext>
            </a:extLst>
          </p:cNvPr>
          <p:cNvSpPr/>
          <p:nvPr/>
        </p:nvSpPr>
        <p:spPr>
          <a:xfrm>
            <a:off x="1502242" y="2662589"/>
            <a:ext cx="576000" cy="216000"/>
          </a:xfrm>
          <a:prstGeom prst="rect">
            <a:avLst/>
          </a:prstGeom>
          <a:solidFill>
            <a:schemeClr val="accent1">
              <a:alpha val="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550" dirty="0" smtClean="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做市支持申报查询统计</a:t>
            </a:r>
            <a:endParaRPr kumimoji="1" lang="zh-CN" altLang="en-US" sz="550" dirty="0">
              <a:solidFill>
                <a:schemeClr val="tx1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243" name="矩形 242">
            <a:extLst>
              <a:ext uri="{FF2B5EF4-FFF2-40B4-BE49-F238E27FC236}">
                <a16:creationId xmlns:a16="http://schemas.microsoft.com/office/drawing/2014/main" id="{231ACA40-D993-5E44-8DE9-63A945185526}"/>
              </a:ext>
            </a:extLst>
          </p:cNvPr>
          <p:cNvSpPr/>
          <p:nvPr/>
        </p:nvSpPr>
        <p:spPr>
          <a:xfrm>
            <a:off x="2166128" y="2656228"/>
            <a:ext cx="576000" cy="216000"/>
          </a:xfrm>
          <a:prstGeom prst="rect">
            <a:avLst/>
          </a:prstGeom>
          <a:solidFill>
            <a:schemeClr val="accent1">
              <a:alpha val="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550" dirty="0" smtClean="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做市支持情况监控</a:t>
            </a:r>
            <a:endParaRPr kumimoji="1" lang="zh-CN" altLang="en-US" sz="550" dirty="0">
              <a:solidFill>
                <a:schemeClr val="tx1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244" name="矩形 243">
            <a:extLst>
              <a:ext uri="{FF2B5EF4-FFF2-40B4-BE49-F238E27FC236}">
                <a16:creationId xmlns:a16="http://schemas.microsoft.com/office/drawing/2014/main" id="{231ACA40-D993-5E44-8DE9-63A945185526}"/>
              </a:ext>
            </a:extLst>
          </p:cNvPr>
          <p:cNvSpPr/>
          <p:nvPr/>
        </p:nvSpPr>
        <p:spPr>
          <a:xfrm>
            <a:off x="2832938" y="2656168"/>
            <a:ext cx="576000" cy="216000"/>
          </a:xfrm>
          <a:prstGeom prst="rect">
            <a:avLst/>
          </a:prstGeom>
          <a:solidFill>
            <a:schemeClr val="accent1">
              <a:alpha val="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550" dirty="0" smtClean="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债券借贷申报查询统计</a:t>
            </a:r>
            <a:endParaRPr kumimoji="1" lang="zh-CN" altLang="en-US" sz="550" dirty="0">
              <a:solidFill>
                <a:schemeClr val="tx1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260" name="矩形 259">
            <a:extLst>
              <a:ext uri="{FF2B5EF4-FFF2-40B4-BE49-F238E27FC236}">
                <a16:creationId xmlns:a16="http://schemas.microsoft.com/office/drawing/2014/main" id="{231ACA40-D993-5E44-8DE9-63A945185526}"/>
              </a:ext>
            </a:extLst>
          </p:cNvPr>
          <p:cNvSpPr/>
          <p:nvPr/>
        </p:nvSpPr>
        <p:spPr>
          <a:xfrm>
            <a:off x="3513027" y="2656168"/>
            <a:ext cx="576000" cy="216000"/>
          </a:xfrm>
          <a:prstGeom prst="rect">
            <a:avLst/>
          </a:prstGeom>
          <a:solidFill>
            <a:schemeClr val="accent1">
              <a:alpha val="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550" dirty="0" smtClean="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债券借贷情况监控</a:t>
            </a:r>
            <a:endParaRPr kumimoji="1" lang="zh-CN" altLang="en-US" sz="550" dirty="0">
              <a:solidFill>
                <a:schemeClr val="tx1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276" name="矩形 275">
            <a:extLst>
              <a:ext uri="{FF2B5EF4-FFF2-40B4-BE49-F238E27FC236}">
                <a16:creationId xmlns:a16="http://schemas.microsoft.com/office/drawing/2014/main" id="{231ACA40-D993-5E44-8DE9-63A945185526}"/>
              </a:ext>
            </a:extLst>
          </p:cNvPr>
          <p:cNvSpPr/>
          <p:nvPr/>
        </p:nvSpPr>
        <p:spPr>
          <a:xfrm>
            <a:off x="4190151" y="2656167"/>
            <a:ext cx="576000" cy="219600"/>
          </a:xfrm>
          <a:prstGeom prst="rect">
            <a:avLst/>
          </a:prstGeom>
          <a:solidFill>
            <a:schemeClr val="accent1">
              <a:alpha val="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550" dirty="0" smtClean="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产品查询</a:t>
            </a:r>
            <a:endParaRPr kumimoji="1" lang="zh-CN" altLang="en-US" sz="550" dirty="0">
              <a:solidFill>
                <a:schemeClr val="tx1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277" name="矩形 276">
            <a:extLst>
              <a:ext uri="{FF2B5EF4-FFF2-40B4-BE49-F238E27FC236}">
                <a16:creationId xmlns:a16="http://schemas.microsoft.com/office/drawing/2014/main" id="{231ACA40-D993-5E44-8DE9-63A945185526}"/>
              </a:ext>
            </a:extLst>
          </p:cNvPr>
          <p:cNvSpPr/>
          <p:nvPr/>
        </p:nvSpPr>
        <p:spPr>
          <a:xfrm>
            <a:off x="4855482" y="2654751"/>
            <a:ext cx="576000" cy="219600"/>
          </a:xfrm>
          <a:prstGeom prst="rect">
            <a:avLst/>
          </a:prstGeom>
          <a:solidFill>
            <a:schemeClr val="accent1">
              <a:alpha val="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550" dirty="0" smtClean="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短信通知维护</a:t>
            </a:r>
            <a:endParaRPr kumimoji="1" lang="zh-CN" altLang="en-US" sz="550" dirty="0">
              <a:solidFill>
                <a:schemeClr val="tx1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278" name="矩形 277">
            <a:extLst>
              <a:ext uri="{FF2B5EF4-FFF2-40B4-BE49-F238E27FC236}">
                <a16:creationId xmlns:a16="http://schemas.microsoft.com/office/drawing/2014/main" id="{231ACA40-D993-5E44-8DE9-63A945185526}"/>
              </a:ext>
            </a:extLst>
          </p:cNvPr>
          <p:cNvSpPr/>
          <p:nvPr/>
        </p:nvSpPr>
        <p:spPr>
          <a:xfrm>
            <a:off x="5503903" y="2654751"/>
            <a:ext cx="576000" cy="219600"/>
          </a:xfrm>
          <a:prstGeom prst="rect">
            <a:avLst/>
          </a:prstGeom>
          <a:solidFill>
            <a:schemeClr val="accent1">
              <a:alpha val="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550" dirty="0" smtClean="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……</a:t>
            </a:r>
            <a:endParaRPr kumimoji="1" lang="zh-CN" altLang="en-US" sz="550" dirty="0">
              <a:solidFill>
                <a:schemeClr val="tx1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281" name="矩形 280">
            <a:extLst>
              <a:ext uri="{FF2B5EF4-FFF2-40B4-BE49-F238E27FC236}">
                <a16:creationId xmlns:a16="http://schemas.microsoft.com/office/drawing/2014/main" id="{AB52ABCB-BB5B-2B40-A020-6F7A60A702C6}"/>
              </a:ext>
            </a:extLst>
          </p:cNvPr>
          <p:cNvSpPr/>
          <p:nvPr/>
        </p:nvSpPr>
        <p:spPr>
          <a:xfrm>
            <a:off x="1908266" y="3707890"/>
            <a:ext cx="507292" cy="214826"/>
          </a:xfrm>
          <a:prstGeom prst="rect">
            <a:avLst/>
          </a:prstGeom>
          <a:solidFill>
            <a:srgbClr val="4672C4">
              <a:alpha val="0"/>
            </a:srgbClr>
          </a:solidFill>
          <a:ln w="31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550" dirty="0">
                <a:latin typeface="DengXian" panose="02010600030101010101" pitchFamily="2" charset="-122"/>
                <a:ea typeface="DengXian" panose="02010600030101010101" pitchFamily="2" charset="-122"/>
              </a:rPr>
              <a:t>机构</a:t>
            </a:r>
            <a:r>
              <a:rPr kumimoji="1" lang="zh-CN" altLang="en-US" sz="550" dirty="0" smtClean="0">
                <a:latin typeface="DengXian" panose="02010600030101010101" pitchFamily="2" charset="-122"/>
                <a:ea typeface="DengXian" panose="02010600030101010101" pitchFamily="2" charset="-122"/>
              </a:rPr>
              <a:t>信息</a:t>
            </a:r>
            <a:endParaRPr kumimoji="1" lang="zh-CN" altLang="en-US" sz="550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282" name="矩形 281">
            <a:extLst>
              <a:ext uri="{FF2B5EF4-FFF2-40B4-BE49-F238E27FC236}">
                <a16:creationId xmlns:a16="http://schemas.microsoft.com/office/drawing/2014/main" id="{AB52ABCB-BB5B-2B40-A020-6F7A60A702C6}"/>
              </a:ext>
            </a:extLst>
          </p:cNvPr>
          <p:cNvSpPr/>
          <p:nvPr/>
        </p:nvSpPr>
        <p:spPr>
          <a:xfrm>
            <a:off x="1903889" y="4007742"/>
            <a:ext cx="507292" cy="214826"/>
          </a:xfrm>
          <a:prstGeom prst="rect">
            <a:avLst/>
          </a:prstGeom>
          <a:solidFill>
            <a:srgbClr val="4672C4">
              <a:alpha val="0"/>
            </a:srgbClr>
          </a:solidFill>
          <a:ln w="31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550" dirty="0">
                <a:latin typeface="DengXian" panose="02010600030101010101" pitchFamily="2" charset="-122"/>
                <a:ea typeface="DengXian" panose="02010600030101010101" pitchFamily="2" charset="-122"/>
              </a:rPr>
              <a:t>用户</a:t>
            </a:r>
            <a:r>
              <a:rPr kumimoji="1" lang="zh-CN" altLang="en-US" sz="550" dirty="0" smtClean="0">
                <a:latin typeface="DengXian" panose="02010600030101010101" pitchFamily="2" charset="-122"/>
                <a:ea typeface="DengXian" panose="02010600030101010101" pitchFamily="2" charset="-122"/>
              </a:rPr>
              <a:t>信息</a:t>
            </a:r>
            <a:endParaRPr kumimoji="1" lang="zh-CN" altLang="en-US" sz="550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283" name="矩形 282">
            <a:extLst>
              <a:ext uri="{FF2B5EF4-FFF2-40B4-BE49-F238E27FC236}">
                <a16:creationId xmlns:a16="http://schemas.microsoft.com/office/drawing/2014/main" id="{AB52ABCB-BB5B-2B40-A020-6F7A60A702C6}"/>
              </a:ext>
            </a:extLst>
          </p:cNvPr>
          <p:cNvSpPr/>
          <p:nvPr/>
        </p:nvSpPr>
        <p:spPr>
          <a:xfrm>
            <a:off x="2704160" y="3701616"/>
            <a:ext cx="507292" cy="214826"/>
          </a:xfrm>
          <a:prstGeom prst="rect">
            <a:avLst/>
          </a:prstGeom>
          <a:solidFill>
            <a:srgbClr val="4672C4">
              <a:alpha val="0"/>
            </a:srgbClr>
          </a:solidFill>
          <a:ln w="31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550" dirty="0" smtClean="0">
                <a:latin typeface="DengXian" panose="02010600030101010101" pitchFamily="2" charset="-122"/>
                <a:ea typeface="DengXian" panose="02010600030101010101" pitchFamily="2" charset="-122"/>
              </a:rPr>
              <a:t>发起人用户权限</a:t>
            </a:r>
            <a:endParaRPr kumimoji="1" lang="zh-CN" altLang="en-US" sz="550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284" name="矩形 283">
            <a:extLst>
              <a:ext uri="{FF2B5EF4-FFF2-40B4-BE49-F238E27FC236}">
                <a16:creationId xmlns:a16="http://schemas.microsoft.com/office/drawing/2014/main" id="{AB52ABCB-BB5B-2B40-A020-6F7A60A702C6}"/>
              </a:ext>
            </a:extLst>
          </p:cNvPr>
          <p:cNvSpPr/>
          <p:nvPr/>
        </p:nvSpPr>
        <p:spPr>
          <a:xfrm>
            <a:off x="2706166" y="4001857"/>
            <a:ext cx="507292" cy="214826"/>
          </a:xfrm>
          <a:prstGeom prst="rect">
            <a:avLst/>
          </a:prstGeom>
          <a:solidFill>
            <a:srgbClr val="4672C4">
              <a:alpha val="0"/>
            </a:srgbClr>
          </a:solidFill>
          <a:ln w="31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550" dirty="0" smtClean="0">
                <a:latin typeface="DengXian" panose="02010600030101010101" pitchFamily="2" charset="-122"/>
                <a:ea typeface="DengXian" panose="02010600030101010101" pitchFamily="2" charset="-122"/>
              </a:rPr>
              <a:t>交易商用户权限</a:t>
            </a:r>
            <a:endParaRPr kumimoji="1" lang="zh-CN" altLang="en-US" sz="550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285" name="矩形 284">
            <a:extLst>
              <a:ext uri="{FF2B5EF4-FFF2-40B4-BE49-F238E27FC236}">
                <a16:creationId xmlns:a16="http://schemas.microsoft.com/office/drawing/2014/main" id="{AB52ABCB-BB5B-2B40-A020-6F7A60A702C6}"/>
              </a:ext>
            </a:extLst>
          </p:cNvPr>
          <p:cNvSpPr/>
          <p:nvPr/>
        </p:nvSpPr>
        <p:spPr>
          <a:xfrm>
            <a:off x="2708595" y="4287105"/>
            <a:ext cx="507292" cy="214826"/>
          </a:xfrm>
          <a:prstGeom prst="rect">
            <a:avLst/>
          </a:prstGeom>
          <a:solidFill>
            <a:srgbClr val="4672C4">
              <a:alpha val="0"/>
            </a:srgbClr>
          </a:solidFill>
          <a:ln w="31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550" dirty="0" smtClean="0">
                <a:latin typeface="DengXian" panose="02010600030101010101" pitchFamily="2" charset="-122"/>
                <a:ea typeface="DengXian" panose="02010600030101010101" pitchFamily="2" charset="-122"/>
              </a:rPr>
              <a:t>统一认证登录</a:t>
            </a:r>
            <a:endParaRPr kumimoji="1" lang="zh-CN" altLang="en-US" sz="550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286" name="矩形 285">
            <a:extLst>
              <a:ext uri="{FF2B5EF4-FFF2-40B4-BE49-F238E27FC236}">
                <a16:creationId xmlns:a16="http://schemas.microsoft.com/office/drawing/2014/main" id="{205A08EC-1CC3-9B43-9E39-737668CD9D64}"/>
              </a:ext>
            </a:extLst>
          </p:cNvPr>
          <p:cNvSpPr/>
          <p:nvPr/>
        </p:nvSpPr>
        <p:spPr>
          <a:xfrm>
            <a:off x="4294405" y="3533698"/>
            <a:ext cx="692713" cy="1070464"/>
          </a:xfrm>
          <a:prstGeom prst="rect">
            <a:avLst/>
          </a:prstGeom>
          <a:solidFill>
            <a:srgbClr val="4672C4"/>
          </a:solidFill>
          <a:ln>
            <a:solidFill>
              <a:srgbClr val="46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87" name="文本框 286">
            <a:extLst>
              <a:ext uri="{FF2B5EF4-FFF2-40B4-BE49-F238E27FC236}">
                <a16:creationId xmlns:a16="http://schemas.microsoft.com/office/drawing/2014/main" id="{0BDF8FB7-210C-E946-A641-ED22D9119046}"/>
              </a:ext>
            </a:extLst>
          </p:cNvPr>
          <p:cNvSpPr txBox="1"/>
          <p:nvPr/>
        </p:nvSpPr>
        <p:spPr>
          <a:xfrm>
            <a:off x="4228550" y="3532080"/>
            <a:ext cx="756663" cy="18466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zh-CN" altLang="en-US" sz="600" b="1" dirty="0">
                <a:solidFill>
                  <a:srgbClr val="FFFFFF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报价</a:t>
            </a:r>
            <a:r>
              <a:rPr kumimoji="1" lang="zh-CN" altLang="en-US" sz="600" b="1" dirty="0" smtClean="0">
                <a:solidFill>
                  <a:srgbClr val="FFFFFF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中心</a:t>
            </a:r>
            <a:endParaRPr kumimoji="1" lang="zh-CN" altLang="en-US" sz="600" b="1" dirty="0">
              <a:solidFill>
                <a:srgbClr val="FFFFFF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297" name="矩形 296">
            <a:extLst>
              <a:ext uri="{FF2B5EF4-FFF2-40B4-BE49-F238E27FC236}">
                <a16:creationId xmlns:a16="http://schemas.microsoft.com/office/drawing/2014/main" id="{929D3467-9FE9-B04C-8747-ED264ACD3735}"/>
              </a:ext>
            </a:extLst>
          </p:cNvPr>
          <p:cNvSpPr/>
          <p:nvPr/>
        </p:nvSpPr>
        <p:spPr>
          <a:xfrm>
            <a:off x="4372574" y="3701616"/>
            <a:ext cx="493200" cy="214826"/>
          </a:xfrm>
          <a:prstGeom prst="rect">
            <a:avLst/>
          </a:prstGeom>
          <a:solidFill>
            <a:srgbClr val="4672C4">
              <a:alpha val="0"/>
            </a:srgbClr>
          </a:solidFill>
          <a:ln w="31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550" b="1" dirty="0" smtClean="0">
                <a:solidFill>
                  <a:srgbClr val="FF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做市报价行情</a:t>
            </a:r>
            <a:endParaRPr kumimoji="1" lang="zh-CN" altLang="en-US" sz="550" b="1" dirty="0">
              <a:solidFill>
                <a:srgbClr val="FF0000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301" name="矩形 300">
            <a:extLst>
              <a:ext uri="{FF2B5EF4-FFF2-40B4-BE49-F238E27FC236}">
                <a16:creationId xmlns:a16="http://schemas.microsoft.com/office/drawing/2014/main" id="{B4123AB0-4417-0244-A84D-81E1D53E6C63}"/>
              </a:ext>
            </a:extLst>
          </p:cNvPr>
          <p:cNvSpPr/>
          <p:nvPr/>
        </p:nvSpPr>
        <p:spPr>
          <a:xfrm>
            <a:off x="5195297" y="4371778"/>
            <a:ext cx="458608" cy="179695"/>
          </a:xfrm>
          <a:prstGeom prst="rect">
            <a:avLst/>
          </a:prstGeom>
          <a:solidFill>
            <a:srgbClr val="4672C4">
              <a:alpha val="0"/>
            </a:srgbClr>
          </a:solidFill>
          <a:ln w="31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550" dirty="0" smtClean="0">
                <a:latin typeface="DengXian" panose="02010600030101010101" pitchFamily="2" charset="-122"/>
                <a:ea typeface="DengXian" panose="02010600030101010101" pitchFamily="2" charset="-122"/>
              </a:rPr>
              <a:t>债券借贷成交</a:t>
            </a:r>
            <a:endParaRPr kumimoji="1" lang="zh-CN" altLang="en-US" sz="550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304" name="矩形 303">
            <a:extLst>
              <a:ext uri="{FF2B5EF4-FFF2-40B4-BE49-F238E27FC236}">
                <a16:creationId xmlns:a16="http://schemas.microsoft.com/office/drawing/2014/main" id="{5AF4415B-1981-724E-AB6F-C09A47D24EC1}"/>
              </a:ext>
            </a:extLst>
          </p:cNvPr>
          <p:cNvSpPr/>
          <p:nvPr/>
        </p:nvSpPr>
        <p:spPr>
          <a:xfrm>
            <a:off x="6689452" y="4241319"/>
            <a:ext cx="679939" cy="218831"/>
          </a:xfrm>
          <a:prstGeom prst="rect">
            <a:avLst/>
          </a:prstGeom>
          <a:solidFill>
            <a:schemeClr val="accent1">
              <a:alpha val="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550" dirty="0">
                <a:solidFill>
                  <a:schemeClr val="bg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参与机构权限维护</a:t>
            </a:r>
            <a:endParaRPr kumimoji="1" lang="zh-CN" altLang="en-US" sz="550" dirty="0">
              <a:solidFill>
                <a:schemeClr val="bg1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316" name="矩形 315">
            <a:extLst>
              <a:ext uri="{FF2B5EF4-FFF2-40B4-BE49-F238E27FC236}">
                <a16:creationId xmlns:a16="http://schemas.microsoft.com/office/drawing/2014/main" id="{E27B127C-64C5-FF4D-9A3B-F65BCFF4AFC6}"/>
              </a:ext>
            </a:extLst>
          </p:cNvPr>
          <p:cNvSpPr/>
          <p:nvPr/>
        </p:nvSpPr>
        <p:spPr>
          <a:xfrm>
            <a:off x="10956840" y="3500073"/>
            <a:ext cx="714461" cy="1110599"/>
          </a:xfrm>
          <a:prstGeom prst="rect">
            <a:avLst/>
          </a:prstGeom>
          <a:solidFill>
            <a:srgbClr val="F8CBAC"/>
          </a:solidFill>
          <a:ln>
            <a:solidFill>
              <a:srgbClr val="F8CB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17" name="文本框 316">
            <a:extLst>
              <a:ext uri="{FF2B5EF4-FFF2-40B4-BE49-F238E27FC236}">
                <a16:creationId xmlns:a16="http://schemas.microsoft.com/office/drawing/2014/main" id="{ACD27A04-D268-8B41-BC9C-B1A3C3E797B4}"/>
              </a:ext>
            </a:extLst>
          </p:cNvPr>
          <p:cNvSpPr txBox="1"/>
          <p:nvPr/>
        </p:nvSpPr>
        <p:spPr>
          <a:xfrm>
            <a:off x="10918040" y="3499123"/>
            <a:ext cx="795203" cy="18466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zh-CN" altLang="en-US" sz="600" dirty="0" smtClean="0">
                <a:latin typeface="DengXian" panose="02010600030101010101" pitchFamily="2" charset="-122"/>
                <a:ea typeface="DengXian" panose="02010600030101010101" pitchFamily="2" charset="-122"/>
              </a:rPr>
              <a:t>信息查询</a:t>
            </a:r>
            <a:endParaRPr kumimoji="1" lang="zh-CN" altLang="en-US" sz="600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318" name="矩形 317">
            <a:extLst>
              <a:ext uri="{FF2B5EF4-FFF2-40B4-BE49-F238E27FC236}">
                <a16:creationId xmlns:a16="http://schemas.microsoft.com/office/drawing/2014/main" id="{7AB10BF6-80C6-1640-AE48-4D5938588684}"/>
              </a:ext>
            </a:extLst>
          </p:cNvPr>
          <p:cNvSpPr/>
          <p:nvPr/>
        </p:nvSpPr>
        <p:spPr>
          <a:xfrm>
            <a:off x="10987052" y="3701616"/>
            <a:ext cx="654036" cy="230535"/>
          </a:xfrm>
          <a:prstGeom prst="rect">
            <a:avLst/>
          </a:prstGeom>
          <a:solidFill>
            <a:schemeClr val="accent1">
              <a:alpha val="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550" dirty="0" smtClean="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债券借贷申报查询</a:t>
            </a:r>
            <a:endParaRPr kumimoji="1" lang="zh-CN" altLang="en-US" sz="550" dirty="0">
              <a:solidFill>
                <a:schemeClr val="tx1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319" name="矩形 318">
            <a:extLst>
              <a:ext uri="{FF2B5EF4-FFF2-40B4-BE49-F238E27FC236}">
                <a16:creationId xmlns:a16="http://schemas.microsoft.com/office/drawing/2014/main" id="{6D8DC460-C23A-B14E-BA21-56285530E9C9}"/>
              </a:ext>
            </a:extLst>
          </p:cNvPr>
          <p:cNvSpPr/>
          <p:nvPr/>
        </p:nvSpPr>
        <p:spPr>
          <a:xfrm>
            <a:off x="10987052" y="3960356"/>
            <a:ext cx="654036" cy="230535"/>
          </a:xfrm>
          <a:prstGeom prst="rect">
            <a:avLst/>
          </a:prstGeom>
          <a:solidFill>
            <a:schemeClr val="accent1">
              <a:alpha val="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550" dirty="0" smtClean="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做市支持查询</a:t>
            </a:r>
            <a:endParaRPr kumimoji="1" lang="zh-CN" altLang="en-US" sz="550" dirty="0">
              <a:solidFill>
                <a:schemeClr val="tx1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320" name="矩形 319">
            <a:extLst>
              <a:ext uri="{FF2B5EF4-FFF2-40B4-BE49-F238E27FC236}">
                <a16:creationId xmlns:a16="http://schemas.microsoft.com/office/drawing/2014/main" id="{6D8DC460-C23A-B14E-BA21-56285530E9C9}"/>
              </a:ext>
            </a:extLst>
          </p:cNvPr>
          <p:cNvSpPr/>
          <p:nvPr/>
        </p:nvSpPr>
        <p:spPr>
          <a:xfrm>
            <a:off x="10994194" y="4218165"/>
            <a:ext cx="654036" cy="230535"/>
          </a:xfrm>
          <a:prstGeom prst="rect">
            <a:avLst/>
          </a:prstGeom>
          <a:solidFill>
            <a:schemeClr val="accent1">
              <a:alpha val="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550" dirty="0" smtClean="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成交单</a:t>
            </a:r>
            <a:endParaRPr kumimoji="1" lang="zh-CN" altLang="en-US" sz="550" dirty="0">
              <a:solidFill>
                <a:schemeClr val="tx1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cxnSp>
        <p:nvCxnSpPr>
          <p:cNvPr id="329" name="直线箭头连接符 70">
            <a:extLst>
              <a:ext uri="{FF2B5EF4-FFF2-40B4-BE49-F238E27FC236}">
                <a16:creationId xmlns:a16="http://schemas.microsoft.com/office/drawing/2014/main" id="{475B690B-D50B-064A-9611-E2997891CAF6}"/>
              </a:ext>
            </a:extLst>
          </p:cNvPr>
          <p:cNvCxnSpPr/>
          <p:nvPr/>
        </p:nvCxnSpPr>
        <p:spPr>
          <a:xfrm flipV="1">
            <a:off x="6083257" y="4021545"/>
            <a:ext cx="358543" cy="1542"/>
          </a:xfrm>
          <a:prstGeom prst="straightConnector1">
            <a:avLst/>
          </a:prstGeom>
          <a:ln w="12700"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直线箭头连接符 51">
            <a:extLst>
              <a:ext uri="{FF2B5EF4-FFF2-40B4-BE49-F238E27FC236}">
                <a16:creationId xmlns:a16="http://schemas.microsoft.com/office/drawing/2014/main" id="{E2B072A3-E99C-084B-905C-D48B895C6D81}"/>
              </a:ext>
            </a:extLst>
          </p:cNvPr>
          <p:cNvCxnSpPr>
            <a:cxnSpLocks/>
          </p:cNvCxnSpPr>
          <p:nvPr/>
        </p:nvCxnSpPr>
        <p:spPr>
          <a:xfrm>
            <a:off x="3139301" y="4779101"/>
            <a:ext cx="0" cy="682859"/>
          </a:xfrm>
          <a:prstGeom prst="straightConnector1">
            <a:avLst/>
          </a:prstGeom>
          <a:ln w="12700"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1" name="矩形 330">
            <a:extLst>
              <a:ext uri="{FF2B5EF4-FFF2-40B4-BE49-F238E27FC236}">
                <a16:creationId xmlns:a16="http://schemas.microsoft.com/office/drawing/2014/main" id="{393E7B54-7983-0A4B-B2B2-0C25C91D5043}"/>
              </a:ext>
            </a:extLst>
          </p:cNvPr>
          <p:cNvSpPr/>
          <p:nvPr/>
        </p:nvSpPr>
        <p:spPr>
          <a:xfrm>
            <a:off x="2433764" y="5490937"/>
            <a:ext cx="1412482" cy="74476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lvl="1"/>
            <a:r>
              <a:rPr kumimoji="1" lang="en-US" altLang="zh-CN" dirty="0" smtClean="0"/>
              <a:t>CDC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7928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517</TotalTime>
  <Words>370</Words>
  <Application>Microsoft Office PowerPoint</Application>
  <PresentationFormat>宽屏</PresentationFormat>
  <Paragraphs>104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Gu, Jie</dc:creator>
  <cp:lastModifiedBy>htuser</cp:lastModifiedBy>
  <cp:revision>57</cp:revision>
  <dcterms:created xsi:type="dcterms:W3CDTF">2021-02-19T06:03:59Z</dcterms:created>
  <dcterms:modified xsi:type="dcterms:W3CDTF">2021-03-24T12:03:33Z</dcterms:modified>
</cp:coreProperties>
</file>