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167" r:id="rId2"/>
    <p:sldId id="216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C"/>
    <a:srgbClr val="46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539" autoAdjust="0"/>
  </p:normalViewPr>
  <p:slideViewPr>
    <p:cSldViewPr snapToGrid="0" snapToObjects="1">
      <p:cViewPr>
        <p:scale>
          <a:sx n="71" d="100"/>
          <a:sy n="71" d="100"/>
        </p:scale>
        <p:origin x="14" y="-68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37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EC50-CA9A-AF49-8347-5D2E1FAD5A7E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B2165-9C7B-3343-8144-CB4BA7E142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1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B2165-9C7B-3343-8144-CB4BA7E142B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29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1B7AD-8DC2-3B4E-82DD-2C0F3AF84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8DC377-1081-1945-ADD3-B93A50963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DE4F1-37CA-4C48-9A96-0FEF490F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3CA34-2301-B444-8982-48EB0D8E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DDAB6-ED0F-0F4B-B772-3BC05120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25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B89E8-048D-0342-927D-D76C563A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0ED63C-6D64-294A-92DA-90509C911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DADD3-12E1-E741-9E51-66571AF0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58724-51C2-C944-A468-192A0A14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38E24-43C8-8444-B647-C80677B6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40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667F13-4642-8644-9A41-E529235D7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602BA-2689-8A44-BA51-BB2BE2B26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B16F6-FEA5-6F45-8708-0C51EC6C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8173C-12B5-8B41-B51A-84E67E1B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D0EAD-8338-004C-93BD-827BDC3B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94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5E95F-5BEB-D743-AC73-7CE6A686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98456-28C7-6647-8C8B-BE820173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A8283-409F-714E-A758-E6D61B9C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BAB16-6AF1-1347-B9EB-07D5523B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8DDDA-C6C4-784A-BE73-68EB5028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E0B29-C1BE-8549-8FDE-63D6A5D2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FF8D1-F758-144A-A3CA-AA0738CA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BC4017-3ECF-9543-927D-9E6F597B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04AA8-A508-5F44-B9E2-2FA383C0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D973E-17C7-EF40-9416-827E3C31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343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5E91C-E7D4-5F43-BF69-F1A44110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CCA40-15CD-A343-89F0-FCAB181B2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E0F465-1CB0-7A45-87DB-31B7485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AC2CA-AFEB-0A4A-B38D-0B57506E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9D70FD-66F9-174D-B20E-FDC543C5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31908F-F96B-E74D-A2C9-6ACE8B10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46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17AA6-D077-CD4A-A860-888FAD0F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D1BCB-C6AE-7344-A9C5-060C6CD0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F5A425-9E03-2743-A972-62C255ABD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96861-523B-0447-8DA7-74FE2C506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BEF82D-6CAB-EF4A-812C-B42C1343D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CD4451-6049-284F-970D-0EE0488C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00804B-5D4A-8D43-B0AB-C774D180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12DB9E-3014-9343-BFD5-5B32DB06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3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E3085-855A-E245-A929-AC10DD04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5CA529-DCD4-AD47-A3AB-6F6B1475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BE9AF9-1F9F-9949-882B-0FB92F0E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6A499-3205-B64D-BA33-8AF580BB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93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6341FA-D586-AA4E-9FB1-FEE7BE70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2CDD77-098C-A247-A387-BC8A0FD3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A5DFB1-D3B2-AC41-93A0-704E7767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35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9C9F2-5E10-CA40-BB68-9707E8C8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44B68-035A-A143-9E2D-5EFA40DF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9CC858-35A3-3445-A345-14BE5DBFC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1463D-A12F-A643-BB1D-C3CC5476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C6D92F-8734-2F45-9D5A-638AE200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BBF4F-4C01-0341-99E6-596AF286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3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54BD9-4281-9941-AE15-3311FEC7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262D7-A8BF-274F-95F4-016F7D0AD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508CA-38D6-D94D-B2AB-6EAD78924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F1E78-D747-124B-92A6-2BBA24D5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B9A4-B66C-0D41-888D-F26DFB460550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36BE72-BD7D-0345-BD5D-197D7019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67759-28A9-1E4F-AF3D-0CCBAE88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0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10944D-9932-6D48-87C6-85B4D501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FE19E-0B13-B64F-A78C-5ADB2A7FF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DC506-1E1D-DD44-BB12-C57326B66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B9A4-B66C-0D41-888D-F26DFB460550}" type="datetimeFigureOut">
              <a:rPr kumimoji="1" lang="zh-CN" altLang="en-US" smtClean="0"/>
              <a:t>2021/4/8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CE78-9084-4B4C-A5E5-28EEFCD4C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E7BAC-5053-AF4A-904D-FB4A8768F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B76F-16DE-6E47-BF37-C0FA267C3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456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94306F7-B396-4EA6-B28D-64093B792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财政部做市支持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468AA47-FB17-4C09-82FE-07FD96B12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09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>
            <a:extLst>
              <a:ext uri="{FF2B5EF4-FFF2-40B4-BE49-F238E27FC236}">
                <a16:creationId xmlns:a16="http://schemas.microsoft.com/office/drawing/2014/main" id="{B025476C-7D90-894B-AF77-AD2ECAE66983}"/>
              </a:ext>
            </a:extLst>
          </p:cNvPr>
          <p:cNvSpPr/>
          <p:nvPr/>
        </p:nvSpPr>
        <p:spPr>
          <a:xfrm>
            <a:off x="292712" y="2001141"/>
            <a:ext cx="6040711" cy="2815303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46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FB243C5-96C7-C24A-BA84-3DEF65BE56CF}"/>
              </a:ext>
            </a:extLst>
          </p:cNvPr>
          <p:cNvGrpSpPr/>
          <p:nvPr/>
        </p:nvGrpSpPr>
        <p:grpSpPr>
          <a:xfrm>
            <a:off x="6454544" y="132707"/>
            <a:ext cx="5393948" cy="4683737"/>
            <a:chOff x="6553471" y="729879"/>
            <a:chExt cx="5661223" cy="6613439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0A9EC3A2-E323-974B-85B1-BC6F537EA00E}"/>
                </a:ext>
              </a:extLst>
            </p:cNvPr>
            <p:cNvSpPr/>
            <p:nvPr/>
          </p:nvSpPr>
          <p:spPr>
            <a:xfrm>
              <a:off x="6553471" y="729879"/>
              <a:ext cx="5661223" cy="6613439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2700">
              <a:solidFill>
                <a:srgbClr val="46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606C5A0A-8D90-6B46-B917-76543A05A8A1}"/>
                </a:ext>
              </a:extLst>
            </p:cNvPr>
            <p:cNvSpPr txBox="1"/>
            <p:nvPr/>
          </p:nvSpPr>
          <p:spPr>
            <a:xfrm>
              <a:off x="6642784" y="833074"/>
              <a:ext cx="1353825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1100" dirty="0">
                  <a:solidFill>
                    <a:srgbClr val="4672C4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新本币场务端</a:t>
              </a: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6D12A5CA-9750-C740-869C-5CE40012897E}"/>
              </a:ext>
            </a:extLst>
          </p:cNvPr>
          <p:cNvSpPr/>
          <p:nvPr/>
        </p:nvSpPr>
        <p:spPr>
          <a:xfrm>
            <a:off x="292713" y="132707"/>
            <a:ext cx="6047182" cy="1735131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46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政策性银行用户权限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ADD975-B50D-404F-8E55-D8D999E82400}"/>
              </a:ext>
            </a:extLst>
          </p:cNvPr>
          <p:cNvSpPr txBox="1"/>
          <p:nvPr/>
        </p:nvSpPr>
        <p:spPr>
          <a:xfrm>
            <a:off x="376494" y="233553"/>
            <a:ext cx="1315690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1100" dirty="0">
                <a:solidFill>
                  <a:srgbClr val="4672C4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新本币统一客户端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CCB8B34-9273-2143-AAF3-B93BCA23FD66}"/>
              </a:ext>
            </a:extLst>
          </p:cNvPr>
          <p:cNvGrpSpPr/>
          <p:nvPr/>
        </p:nvGrpSpPr>
        <p:grpSpPr>
          <a:xfrm>
            <a:off x="2472762" y="565049"/>
            <a:ext cx="2579600" cy="1074602"/>
            <a:chOff x="3689699" y="1187656"/>
            <a:chExt cx="2579600" cy="1074602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9D42A52-2AC6-D541-8223-4D4F56B50237}"/>
                </a:ext>
              </a:extLst>
            </p:cNvPr>
            <p:cNvSpPr/>
            <p:nvPr/>
          </p:nvSpPr>
          <p:spPr>
            <a:xfrm>
              <a:off x="3689699" y="1191794"/>
              <a:ext cx="2579600" cy="1070464"/>
            </a:xfrm>
            <a:prstGeom prst="rect">
              <a:avLst/>
            </a:prstGeom>
            <a:solidFill>
              <a:srgbClr val="F8CBAC"/>
            </a:solidFill>
            <a:ln>
              <a:solidFill>
                <a:srgbClr val="F8CB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7C0822F-CE8B-C34D-A77E-17A58CF2DDD0}"/>
                </a:ext>
              </a:extLst>
            </p:cNvPr>
            <p:cNvSpPr/>
            <p:nvPr/>
          </p:nvSpPr>
          <p:spPr>
            <a:xfrm>
              <a:off x="3826745" y="1383965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做市支持申报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A8C4A65-18E0-4741-8DFB-A8EE9468D7D4}"/>
                </a:ext>
              </a:extLst>
            </p:cNvPr>
            <p:cNvSpPr/>
            <p:nvPr/>
          </p:nvSpPr>
          <p:spPr>
            <a:xfrm>
              <a:off x="3826744" y="1677155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随买</a:t>
              </a:r>
              <a:r>
                <a:rPr kumimoji="1" lang="en-US" altLang="zh-CN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随卖竞价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A30DD81-5AFA-9748-A703-3F20368D8890}"/>
                </a:ext>
              </a:extLst>
            </p:cNvPr>
            <p:cNvSpPr/>
            <p:nvPr/>
          </p:nvSpPr>
          <p:spPr>
            <a:xfrm>
              <a:off x="3826744" y="1970594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做市支持查询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9C534EBC-0F44-7546-B8C5-7F90E38A1178}"/>
                </a:ext>
              </a:extLst>
            </p:cNvPr>
            <p:cNvSpPr/>
            <p:nvPr/>
          </p:nvSpPr>
          <p:spPr>
            <a:xfrm>
              <a:off x="4643730" y="1383965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债券借贷申报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9BC13B1-C95A-DD46-8B78-9EBFC90097D2}"/>
                </a:ext>
              </a:extLst>
            </p:cNvPr>
            <p:cNvSpPr/>
            <p:nvPr/>
          </p:nvSpPr>
          <p:spPr>
            <a:xfrm>
              <a:off x="4643729" y="1677155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债券借贷投标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8130B0-CEE6-D744-B056-9EFDF18200B1}"/>
                </a:ext>
              </a:extLst>
            </p:cNvPr>
            <p:cNvSpPr/>
            <p:nvPr/>
          </p:nvSpPr>
          <p:spPr>
            <a:xfrm>
              <a:off x="4643729" y="1963834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债券借贷查询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51CC16A-8C4F-FF40-9864-843A4642360B}"/>
                </a:ext>
              </a:extLst>
            </p:cNvPr>
            <p:cNvSpPr/>
            <p:nvPr/>
          </p:nvSpPr>
          <p:spPr>
            <a:xfrm>
              <a:off x="5456514" y="1383840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做市支持成交单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62538D5B-7182-0947-B688-4874A6BC3C1C}"/>
                </a:ext>
              </a:extLst>
            </p:cNvPr>
            <p:cNvSpPr/>
            <p:nvPr/>
          </p:nvSpPr>
          <p:spPr>
            <a:xfrm>
              <a:off x="5456513" y="1677030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债券借贷成交单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7B0252A-A29F-EB4B-8F57-D0B70E667ED2}"/>
                </a:ext>
              </a:extLst>
            </p:cNvPr>
            <p:cNvSpPr txBox="1"/>
            <p:nvPr/>
          </p:nvSpPr>
          <p:spPr>
            <a:xfrm>
              <a:off x="4487847" y="1187656"/>
              <a:ext cx="1056963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600" dirty="0">
                  <a:latin typeface="DengXian" panose="02010600030101010101" pitchFamily="2" charset="-122"/>
                  <a:ea typeface="DengXian" panose="02010600030101010101" pitchFamily="2" charset="-122"/>
                </a:rPr>
                <a:t>做市支持</a:t>
              </a:r>
              <a:r>
                <a:rPr kumimoji="1" lang="en-US" altLang="zh-CN" sz="600" dirty="0"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600" dirty="0">
                  <a:latin typeface="DengXian" panose="02010600030101010101" pitchFamily="2" charset="-122"/>
                  <a:ea typeface="DengXian" panose="02010600030101010101" pitchFamily="2" charset="-122"/>
                </a:rPr>
                <a:t>债券借贷服务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9B539E2-394C-E945-8A99-4A51A4DEFFE8}"/>
              </a:ext>
            </a:extLst>
          </p:cNvPr>
          <p:cNvGrpSpPr/>
          <p:nvPr/>
        </p:nvGrpSpPr>
        <p:grpSpPr>
          <a:xfrm>
            <a:off x="495918" y="568269"/>
            <a:ext cx="826697" cy="1070464"/>
            <a:chOff x="1630772" y="1191794"/>
            <a:chExt cx="826697" cy="1070464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1436AFF-0614-D54E-8A49-7B6C1679F176}"/>
                </a:ext>
              </a:extLst>
            </p:cNvPr>
            <p:cNvSpPr/>
            <p:nvPr/>
          </p:nvSpPr>
          <p:spPr>
            <a:xfrm>
              <a:off x="1630772" y="1191794"/>
              <a:ext cx="826697" cy="1070464"/>
            </a:xfrm>
            <a:prstGeom prst="rect">
              <a:avLst/>
            </a:prstGeom>
            <a:solidFill>
              <a:srgbClr val="4672C4"/>
            </a:solidFill>
            <a:ln>
              <a:solidFill>
                <a:srgbClr val="46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9138FB2-C958-6C4E-851C-C1CBFA10AFDA}"/>
                </a:ext>
              </a:extLst>
            </p:cNvPr>
            <p:cNvSpPr/>
            <p:nvPr/>
          </p:nvSpPr>
          <p:spPr>
            <a:xfrm>
              <a:off x="1706675" y="1971360"/>
              <a:ext cx="662595" cy="214826"/>
            </a:xfrm>
            <a:prstGeom prst="rect">
              <a:avLst/>
            </a:prstGeom>
            <a:solidFill>
              <a:srgbClr val="4672C4">
                <a:alpha val="0"/>
              </a:srgbClr>
            </a:soli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latin typeface="DengXian" panose="02010600030101010101" pitchFamily="2" charset="-122"/>
                  <a:ea typeface="DengXian" panose="02010600030101010101" pitchFamily="2" charset="-122"/>
                </a:rPr>
                <a:t>应急登录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365F55F-2833-EF49-A67D-3E3670EC32AE}"/>
                </a:ext>
              </a:extLst>
            </p:cNvPr>
            <p:cNvSpPr/>
            <p:nvPr/>
          </p:nvSpPr>
          <p:spPr>
            <a:xfrm>
              <a:off x="1720355" y="1388026"/>
              <a:ext cx="662595" cy="214826"/>
            </a:xfrm>
            <a:prstGeom prst="rect">
              <a:avLst/>
            </a:prstGeom>
            <a:solidFill>
              <a:srgbClr val="4672C4">
                <a:alpha val="0"/>
              </a:srgbClr>
            </a:soli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8E961FA-E502-A244-B1DD-EC1BD7BABB6F}"/>
                </a:ext>
              </a:extLst>
            </p:cNvPr>
            <p:cNvSpPr txBox="1"/>
            <p:nvPr/>
          </p:nvSpPr>
          <p:spPr>
            <a:xfrm>
              <a:off x="1684839" y="1405267"/>
              <a:ext cx="756663" cy="1788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zh-CN" altLang="en-US" sz="550" dirty="0">
                  <a:solidFill>
                    <a:srgbClr val="FFFF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用户认证与登录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FCD1AC2-CCDE-324C-9A7B-9E6F595A5325}"/>
                </a:ext>
              </a:extLst>
            </p:cNvPr>
            <p:cNvSpPr txBox="1"/>
            <p:nvPr/>
          </p:nvSpPr>
          <p:spPr>
            <a:xfrm>
              <a:off x="1662710" y="1194401"/>
              <a:ext cx="750523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600" dirty="0">
                  <a:solidFill>
                    <a:srgbClr val="FFFF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用户登录（交易）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05D8196-202C-4844-9FD0-DA9106274039}"/>
              </a:ext>
            </a:extLst>
          </p:cNvPr>
          <p:cNvGrpSpPr/>
          <p:nvPr/>
        </p:nvGrpSpPr>
        <p:grpSpPr>
          <a:xfrm>
            <a:off x="1475869" y="570876"/>
            <a:ext cx="845746" cy="1073301"/>
            <a:chOff x="2639648" y="1188957"/>
            <a:chExt cx="845746" cy="107330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FD2C9A4-8C34-4A4E-8476-144055478271}"/>
                </a:ext>
              </a:extLst>
            </p:cNvPr>
            <p:cNvSpPr/>
            <p:nvPr/>
          </p:nvSpPr>
          <p:spPr>
            <a:xfrm>
              <a:off x="2639648" y="1191794"/>
              <a:ext cx="826697" cy="1070464"/>
            </a:xfrm>
            <a:prstGeom prst="rect">
              <a:avLst/>
            </a:prstGeom>
            <a:solidFill>
              <a:srgbClr val="4672C4"/>
            </a:solidFill>
            <a:ln>
              <a:solidFill>
                <a:srgbClr val="46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B90ABA9-41DE-464D-9825-72EDE3202311}"/>
                </a:ext>
              </a:extLst>
            </p:cNvPr>
            <p:cNvSpPr/>
            <p:nvPr/>
          </p:nvSpPr>
          <p:spPr>
            <a:xfrm>
              <a:off x="2715551" y="1971360"/>
              <a:ext cx="662595" cy="214826"/>
            </a:xfrm>
            <a:prstGeom prst="rect">
              <a:avLst/>
            </a:prstGeom>
            <a:solidFill>
              <a:srgbClr val="4672C4">
                <a:alpha val="0"/>
              </a:srgbClr>
            </a:soli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latin typeface="DengXian" panose="02010600030101010101" pitchFamily="2" charset="-122"/>
                  <a:ea typeface="DengXian" panose="02010600030101010101" pitchFamily="2" charset="-122"/>
                </a:rPr>
                <a:t>应急登录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C34A38B-55CC-2041-95CD-62899EA479D2}"/>
                </a:ext>
              </a:extLst>
            </p:cNvPr>
            <p:cNvSpPr/>
            <p:nvPr/>
          </p:nvSpPr>
          <p:spPr>
            <a:xfrm>
              <a:off x="2729231" y="1388026"/>
              <a:ext cx="662595" cy="214826"/>
            </a:xfrm>
            <a:prstGeom prst="rect">
              <a:avLst/>
            </a:prstGeom>
            <a:solidFill>
              <a:srgbClr val="4672C4">
                <a:alpha val="0"/>
              </a:srgbClr>
            </a:solidFill>
            <a:ln w="31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566463D-79FD-3145-86A9-EB4ED0B9EB42}"/>
                </a:ext>
              </a:extLst>
            </p:cNvPr>
            <p:cNvSpPr txBox="1"/>
            <p:nvPr/>
          </p:nvSpPr>
          <p:spPr>
            <a:xfrm>
              <a:off x="2693715" y="1405267"/>
              <a:ext cx="756663" cy="1788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zh-CN" altLang="en-US" sz="550" dirty="0">
                  <a:solidFill>
                    <a:srgbClr val="FFFF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用户认证与登录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7FB5F0E2-2CC3-B045-B0F6-C698D15B3D66}"/>
                </a:ext>
              </a:extLst>
            </p:cNvPr>
            <p:cNvSpPr txBox="1"/>
            <p:nvPr/>
          </p:nvSpPr>
          <p:spPr>
            <a:xfrm>
              <a:off x="2658697" y="1188957"/>
              <a:ext cx="826697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600" dirty="0">
                  <a:solidFill>
                    <a:srgbClr val="FFFF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用户登录（非交易）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49F67F1-72C8-F547-AEF3-1034E7C1D256}"/>
              </a:ext>
            </a:extLst>
          </p:cNvPr>
          <p:cNvGrpSpPr/>
          <p:nvPr/>
        </p:nvGrpSpPr>
        <p:grpSpPr>
          <a:xfrm>
            <a:off x="376495" y="2477935"/>
            <a:ext cx="5719506" cy="529117"/>
            <a:chOff x="3473316" y="2624852"/>
            <a:chExt cx="3259511" cy="529117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2C5A9532-399E-774E-8AAC-466D2BD22599}"/>
                </a:ext>
              </a:extLst>
            </p:cNvPr>
            <p:cNvSpPr/>
            <p:nvPr/>
          </p:nvSpPr>
          <p:spPr>
            <a:xfrm>
              <a:off x="3473316" y="2624852"/>
              <a:ext cx="3259511" cy="529117"/>
            </a:xfrm>
            <a:prstGeom prst="rect">
              <a:avLst/>
            </a:prstGeom>
            <a:solidFill>
              <a:srgbClr val="F8CBAC"/>
            </a:solidFill>
            <a:ln>
              <a:solidFill>
                <a:srgbClr val="F8CB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31ACA40-D993-5E44-8DE9-63A945185526}"/>
                </a:ext>
              </a:extLst>
            </p:cNvPr>
            <p:cNvSpPr/>
            <p:nvPr/>
          </p:nvSpPr>
          <p:spPr>
            <a:xfrm>
              <a:off x="3502999" y="2799170"/>
              <a:ext cx="328259" cy="216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参数设置</a:t>
              </a: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2874621C-09DF-2D41-80CA-3659DCF0EE55}"/>
                </a:ext>
              </a:extLst>
            </p:cNvPr>
            <p:cNvSpPr txBox="1"/>
            <p:nvPr/>
          </p:nvSpPr>
          <p:spPr>
            <a:xfrm>
              <a:off x="4624009" y="2634165"/>
              <a:ext cx="826697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600" dirty="0">
                  <a:latin typeface="DengXian" panose="02010600030101010101" pitchFamily="2" charset="-122"/>
                  <a:ea typeface="DengXian" panose="02010600030101010101" pitchFamily="2" charset="-122"/>
                </a:rPr>
                <a:t>做市支持</a:t>
              </a:r>
              <a:r>
                <a:rPr kumimoji="1" lang="en-US" altLang="zh-CN" sz="600" dirty="0"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600" dirty="0">
                  <a:latin typeface="DengXian" panose="02010600030101010101" pitchFamily="2" charset="-122"/>
                  <a:ea typeface="DengXian" panose="02010600030101010101" pitchFamily="2" charset="-122"/>
                </a:rPr>
                <a:t>债券借贷后台模块</a:t>
              </a:r>
            </a:p>
          </p:txBody>
        </p:sp>
      </p:grpSp>
      <p:sp>
        <p:nvSpPr>
          <p:cNvPr id="252" name="文本框 251">
            <a:extLst>
              <a:ext uri="{FF2B5EF4-FFF2-40B4-BE49-F238E27FC236}">
                <a16:creationId xmlns:a16="http://schemas.microsoft.com/office/drawing/2014/main" id="{DF442A68-5EE6-074D-A16F-DA5DE4180B9D}"/>
              </a:ext>
            </a:extLst>
          </p:cNvPr>
          <p:cNvSpPr txBox="1"/>
          <p:nvPr/>
        </p:nvSpPr>
        <p:spPr>
          <a:xfrm>
            <a:off x="330264" y="2062655"/>
            <a:ext cx="1173067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1100" dirty="0">
                <a:solidFill>
                  <a:srgbClr val="4672C4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新本币后台服务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EDD9965-88B3-E04A-B88F-F63A6CC9C327}"/>
              </a:ext>
            </a:extLst>
          </p:cNvPr>
          <p:cNvGrpSpPr/>
          <p:nvPr/>
        </p:nvGrpSpPr>
        <p:grpSpPr>
          <a:xfrm>
            <a:off x="653727" y="3229729"/>
            <a:ext cx="5484160" cy="1536454"/>
            <a:chOff x="679404" y="3879877"/>
            <a:chExt cx="5484160" cy="1536454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6A34C52A-52C6-C947-8B02-2979CA2D6874}"/>
                </a:ext>
              </a:extLst>
            </p:cNvPr>
            <p:cNvSpPr/>
            <p:nvPr/>
          </p:nvSpPr>
          <p:spPr>
            <a:xfrm>
              <a:off x="679404" y="3930138"/>
              <a:ext cx="5484160" cy="14861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DCA85227-C6E9-314E-B0C3-5B6409B4293B}"/>
                </a:ext>
              </a:extLst>
            </p:cNvPr>
            <p:cNvSpPr txBox="1"/>
            <p:nvPr/>
          </p:nvSpPr>
          <p:spPr>
            <a:xfrm>
              <a:off x="758873" y="3879877"/>
              <a:ext cx="428108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kumimoji="1" lang="en-US" altLang="zh-CN" sz="1100" dirty="0">
                  <a:solidFill>
                    <a:srgbClr val="4672C4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TBS</a:t>
              </a:r>
              <a:endParaRPr kumimoji="1" lang="zh-CN" altLang="en-US" sz="1100" dirty="0">
                <a:solidFill>
                  <a:srgbClr val="4672C4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B860BCD-A8A7-2345-992D-E918C2E6A971}"/>
                </a:ext>
              </a:extLst>
            </p:cNvPr>
            <p:cNvGrpSpPr/>
            <p:nvPr/>
          </p:nvGrpSpPr>
          <p:grpSpPr>
            <a:xfrm>
              <a:off x="804499" y="4149271"/>
              <a:ext cx="5028054" cy="1118079"/>
              <a:chOff x="1155655" y="4805189"/>
              <a:chExt cx="5028054" cy="1118079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3D4D6789-ABA7-DB49-90EA-F71280D12E08}"/>
                  </a:ext>
                </a:extLst>
              </p:cNvPr>
              <p:cNvGrpSpPr/>
              <p:nvPr/>
            </p:nvGrpSpPr>
            <p:grpSpPr>
              <a:xfrm>
                <a:off x="5427046" y="4805189"/>
                <a:ext cx="756663" cy="1097069"/>
                <a:chOff x="5427046" y="4805189"/>
                <a:chExt cx="756663" cy="1097069"/>
              </a:xfrm>
            </p:grpSpPr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95CD1191-B137-9649-BDCA-09D645C89837}"/>
                    </a:ext>
                  </a:extLst>
                </p:cNvPr>
                <p:cNvSpPr/>
                <p:nvPr/>
              </p:nvSpPr>
              <p:spPr>
                <a:xfrm>
                  <a:off x="5496797" y="4831794"/>
                  <a:ext cx="674930" cy="1070464"/>
                </a:xfrm>
                <a:prstGeom prst="rect">
                  <a:avLst/>
                </a:prstGeom>
                <a:solidFill>
                  <a:srgbClr val="4672C4"/>
                </a:solidFill>
                <a:ln>
                  <a:solidFill>
                    <a:srgbClr val="46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633CA18C-10E4-5B4B-A1FB-7DFD3E5A105C}"/>
                    </a:ext>
                  </a:extLst>
                </p:cNvPr>
                <p:cNvSpPr txBox="1"/>
                <p:nvPr/>
              </p:nvSpPr>
              <p:spPr>
                <a:xfrm>
                  <a:off x="5427046" y="4805189"/>
                  <a:ext cx="756663" cy="18466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kumimoji="1" lang="zh-CN" altLang="en-US" sz="600" dirty="0">
                      <a:solidFill>
                        <a:srgbClr val="FFFFFF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成交中心</a:t>
                  </a:r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846B8568-5ED6-3B4D-AE91-D41BF3CD70EE}"/>
                    </a:ext>
                  </a:extLst>
                </p:cNvPr>
                <p:cNvSpPr/>
                <p:nvPr/>
              </p:nvSpPr>
              <p:spPr>
                <a:xfrm>
                  <a:off x="5569151" y="5020618"/>
                  <a:ext cx="461586" cy="179695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做市成交查询</a:t>
                  </a:r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678C4016-2281-DD4D-ABDF-26372316A7FC}"/>
                    </a:ext>
                  </a:extLst>
                </p:cNvPr>
                <p:cNvSpPr/>
                <p:nvPr/>
              </p:nvSpPr>
              <p:spPr>
                <a:xfrm>
                  <a:off x="5572217" y="5247507"/>
                  <a:ext cx="458520" cy="179695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做市支持成交</a:t>
                  </a:r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B4123AB0-4417-0244-A84D-81E1D53E6C63}"/>
                    </a:ext>
                  </a:extLst>
                </p:cNvPr>
                <p:cNvSpPr/>
                <p:nvPr/>
              </p:nvSpPr>
              <p:spPr>
                <a:xfrm>
                  <a:off x="5572217" y="5688520"/>
                  <a:ext cx="458608" cy="179695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dirty="0">
                      <a:solidFill>
                        <a:schemeClr val="bg1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结算信息</a:t>
                  </a:r>
                </a:p>
              </p:txBody>
            </p:sp>
          </p:grpSp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1B976DE5-2BD3-EC44-9433-14350FC4B449}"/>
                  </a:ext>
                </a:extLst>
              </p:cNvPr>
              <p:cNvGrpSpPr/>
              <p:nvPr/>
            </p:nvGrpSpPr>
            <p:grpSpPr>
              <a:xfrm>
                <a:off x="1155655" y="4839764"/>
                <a:ext cx="756663" cy="1070464"/>
                <a:chOff x="3749405" y="802160"/>
                <a:chExt cx="756663" cy="1070464"/>
              </a:xfrm>
            </p:grpSpPr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C1E812C5-27E6-7F4E-A606-D3C47C41A5F7}"/>
                    </a:ext>
                  </a:extLst>
                </p:cNvPr>
                <p:cNvSpPr/>
                <p:nvPr/>
              </p:nvSpPr>
              <p:spPr>
                <a:xfrm>
                  <a:off x="3791270" y="802160"/>
                  <a:ext cx="685100" cy="1070464"/>
                </a:xfrm>
                <a:prstGeom prst="rect">
                  <a:avLst/>
                </a:prstGeom>
                <a:solidFill>
                  <a:srgbClr val="4672C4"/>
                </a:solidFill>
                <a:ln>
                  <a:solidFill>
                    <a:srgbClr val="46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602E3FBE-954A-364A-9FAE-F7E506C3422A}"/>
                    </a:ext>
                  </a:extLst>
                </p:cNvPr>
                <p:cNvSpPr txBox="1"/>
                <p:nvPr/>
              </p:nvSpPr>
              <p:spPr>
                <a:xfrm>
                  <a:off x="3749405" y="802160"/>
                  <a:ext cx="756663" cy="18466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kumimoji="1" lang="zh-CN" altLang="en-US" sz="600" dirty="0">
                      <a:solidFill>
                        <a:srgbClr val="FFFFFF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行情中心</a:t>
                  </a:r>
                </a:p>
              </p:txBody>
            </p:sp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B26CC53F-7B8B-6346-9480-19AA1E42A795}"/>
                    </a:ext>
                  </a:extLst>
                </p:cNvPr>
                <p:cNvSpPr/>
                <p:nvPr/>
              </p:nvSpPr>
              <p:spPr>
                <a:xfrm>
                  <a:off x="3873318" y="997075"/>
                  <a:ext cx="517138" cy="214826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成交行情推送</a:t>
                  </a:r>
                </a:p>
              </p:txBody>
            </p:sp>
          </p:grp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E631C787-6E30-D645-9EF4-DC029C11CC7E}"/>
                  </a:ext>
                </a:extLst>
              </p:cNvPr>
              <p:cNvGrpSpPr/>
              <p:nvPr/>
            </p:nvGrpSpPr>
            <p:grpSpPr>
              <a:xfrm>
                <a:off x="4538242" y="4808211"/>
                <a:ext cx="770774" cy="1095118"/>
                <a:chOff x="3099857" y="770607"/>
                <a:chExt cx="770774" cy="1095118"/>
              </a:xfrm>
            </p:grpSpPr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205A08EC-1CC3-9B43-9E39-737668CD9D64}"/>
                    </a:ext>
                  </a:extLst>
                </p:cNvPr>
                <p:cNvSpPr/>
                <p:nvPr/>
              </p:nvSpPr>
              <p:spPr>
                <a:xfrm>
                  <a:off x="3177918" y="795261"/>
                  <a:ext cx="692713" cy="1070464"/>
                </a:xfrm>
                <a:prstGeom prst="rect">
                  <a:avLst/>
                </a:prstGeom>
                <a:solidFill>
                  <a:srgbClr val="4672C4"/>
                </a:solidFill>
                <a:ln>
                  <a:solidFill>
                    <a:srgbClr val="46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0BDF8FB7-210C-E946-A641-ED22D9119046}"/>
                    </a:ext>
                  </a:extLst>
                </p:cNvPr>
                <p:cNvSpPr txBox="1"/>
                <p:nvPr/>
              </p:nvSpPr>
              <p:spPr>
                <a:xfrm>
                  <a:off x="3099857" y="770607"/>
                  <a:ext cx="756663" cy="18466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kumimoji="1" lang="zh-CN" altLang="en-US" sz="600" b="1" dirty="0">
                      <a:solidFill>
                        <a:srgbClr val="FFFFFF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计算中心</a:t>
                  </a:r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3D0843DF-6618-FC44-B586-7C93E2B6F318}"/>
                    </a:ext>
                  </a:extLst>
                </p:cNvPr>
                <p:cNvSpPr/>
                <p:nvPr/>
              </p:nvSpPr>
              <p:spPr>
                <a:xfrm>
                  <a:off x="3256223" y="1255514"/>
                  <a:ext cx="494426" cy="214826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债券借贷交易付息</a:t>
                  </a:r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929D3467-9FE9-B04C-8747-ED264ACD3735}"/>
                    </a:ext>
                  </a:extLst>
                </p:cNvPr>
                <p:cNvSpPr/>
                <p:nvPr/>
              </p:nvSpPr>
              <p:spPr>
                <a:xfrm>
                  <a:off x="3244708" y="955273"/>
                  <a:ext cx="493200" cy="214826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收益率计算</a:t>
                  </a:r>
                </a:p>
              </p:txBody>
            </p:sp>
          </p:grpSp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ECEEF9DB-24BA-6F4D-8BF8-11D9D238663E}"/>
                  </a:ext>
                </a:extLst>
              </p:cNvPr>
              <p:cNvGrpSpPr/>
              <p:nvPr/>
            </p:nvGrpSpPr>
            <p:grpSpPr>
              <a:xfrm>
                <a:off x="3735250" y="4820597"/>
                <a:ext cx="756663" cy="1102671"/>
                <a:chOff x="3301044" y="782993"/>
                <a:chExt cx="756663" cy="1102671"/>
              </a:xfrm>
            </p:grpSpPr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92FBB3F-A873-8343-A5BB-4588C4C39EB7}"/>
                    </a:ext>
                  </a:extLst>
                </p:cNvPr>
                <p:cNvSpPr/>
                <p:nvPr/>
              </p:nvSpPr>
              <p:spPr>
                <a:xfrm>
                  <a:off x="3330355" y="802160"/>
                  <a:ext cx="706086" cy="1083504"/>
                </a:xfrm>
                <a:prstGeom prst="rect">
                  <a:avLst/>
                </a:prstGeom>
                <a:solidFill>
                  <a:srgbClr val="4672C4"/>
                </a:solidFill>
                <a:ln>
                  <a:solidFill>
                    <a:srgbClr val="46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6CF1817D-1F27-884B-9461-C1B05FC6A9F6}"/>
                    </a:ext>
                  </a:extLst>
                </p:cNvPr>
                <p:cNvSpPr txBox="1"/>
                <p:nvPr/>
              </p:nvSpPr>
              <p:spPr>
                <a:xfrm>
                  <a:off x="3301044" y="782993"/>
                  <a:ext cx="756663" cy="18466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kumimoji="1" lang="zh-CN" altLang="en-US" sz="600" b="1" dirty="0">
                      <a:solidFill>
                        <a:srgbClr val="FFFFFF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权限中心</a:t>
                  </a:r>
                </a:p>
              </p:txBody>
            </p:sp>
          </p:grp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C6B7E107-A381-024F-9903-90060ADC0BE7}"/>
                  </a:ext>
                </a:extLst>
              </p:cNvPr>
              <p:cNvGrpSpPr/>
              <p:nvPr/>
            </p:nvGrpSpPr>
            <p:grpSpPr>
              <a:xfrm>
                <a:off x="2871165" y="4839764"/>
                <a:ext cx="756663" cy="1075464"/>
                <a:chOff x="3442841" y="802160"/>
                <a:chExt cx="756663" cy="1075464"/>
              </a:xfrm>
            </p:grpSpPr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9B9A7D4E-8C66-5F41-9BD6-721E2E9043B7}"/>
                    </a:ext>
                  </a:extLst>
                </p:cNvPr>
                <p:cNvSpPr/>
                <p:nvPr/>
              </p:nvSpPr>
              <p:spPr>
                <a:xfrm>
                  <a:off x="3501717" y="807160"/>
                  <a:ext cx="670992" cy="1070464"/>
                </a:xfrm>
                <a:prstGeom prst="rect">
                  <a:avLst/>
                </a:prstGeom>
                <a:solidFill>
                  <a:srgbClr val="4672C4"/>
                </a:solidFill>
                <a:ln>
                  <a:solidFill>
                    <a:srgbClr val="46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8628CDD4-A039-9C45-9EF0-143D18317080}"/>
                    </a:ext>
                  </a:extLst>
                </p:cNvPr>
                <p:cNvSpPr txBox="1"/>
                <p:nvPr/>
              </p:nvSpPr>
              <p:spPr>
                <a:xfrm>
                  <a:off x="3442841" y="802160"/>
                  <a:ext cx="756663" cy="18466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kumimoji="1" lang="zh-CN" altLang="en-US" sz="600" dirty="0">
                      <a:solidFill>
                        <a:srgbClr val="FFFFFF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基础数据中心</a:t>
                  </a:r>
                </a:p>
              </p:txBody>
            </p:sp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940DAAC0-91EC-3748-A04E-8E1212C7935C}"/>
                    </a:ext>
                  </a:extLst>
                </p:cNvPr>
                <p:cNvSpPr/>
                <p:nvPr/>
              </p:nvSpPr>
              <p:spPr>
                <a:xfrm>
                  <a:off x="3576215" y="1568095"/>
                  <a:ext cx="502683" cy="214826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b="1" dirty="0">
                      <a:solidFill>
                        <a:schemeClr val="bg1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资金</a:t>
                  </a:r>
                  <a:r>
                    <a:rPr kumimoji="1" lang="en-US" altLang="zh-CN" sz="550" b="1" dirty="0">
                      <a:solidFill>
                        <a:schemeClr val="bg1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/</a:t>
                  </a:r>
                  <a:r>
                    <a:rPr kumimoji="1" lang="zh-CN" altLang="en-US" sz="550" b="1" dirty="0">
                      <a:solidFill>
                        <a:schemeClr val="bg1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托管账户信息</a:t>
                  </a:r>
                </a:p>
              </p:txBody>
            </p:sp>
          </p:grpSp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27F913D0-74E2-ED4E-B830-021D8BE097CB}"/>
                  </a:ext>
                </a:extLst>
              </p:cNvPr>
              <p:cNvGrpSpPr/>
              <p:nvPr/>
            </p:nvGrpSpPr>
            <p:grpSpPr>
              <a:xfrm>
                <a:off x="1948461" y="4831794"/>
                <a:ext cx="791675" cy="1083434"/>
                <a:chOff x="3526019" y="794190"/>
                <a:chExt cx="791675" cy="1083434"/>
              </a:xfrm>
            </p:grpSpPr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AB1C748F-4F9E-6A49-B326-7E5DFE1DBCE7}"/>
                    </a:ext>
                  </a:extLst>
                </p:cNvPr>
                <p:cNvSpPr/>
                <p:nvPr/>
              </p:nvSpPr>
              <p:spPr>
                <a:xfrm>
                  <a:off x="3616930" y="807160"/>
                  <a:ext cx="700764" cy="1070464"/>
                </a:xfrm>
                <a:prstGeom prst="rect">
                  <a:avLst/>
                </a:prstGeom>
                <a:solidFill>
                  <a:srgbClr val="4672C4"/>
                </a:solidFill>
                <a:ln>
                  <a:solidFill>
                    <a:srgbClr val="46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FCDAF0D5-16A3-044A-9CA2-7E2747F45A2F}"/>
                    </a:ext>
                  </a:extLst>
                </p:cNvPr>
                <p:cNvSpPr txBox="1"/>
                <p:nvPr/>
              </p:nvSpPr>
              <p:spPr>
                <a:xfrm>
                  <a:off x="3526019" y="794190"/>
                  <a:ext cx="756663" cy="18466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kumimoji="1" lang="zh-CN" altLang="en-US" sz="600" dirty="0">
                      <a:solidFill>
                        <a:srgbClr val="FFFFFF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产品中心</a:t>
                  </a:r>
                </a:p>
              </p:txBody>
            </p: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2036B195-049F-3742-BA80-161564E23567}"/>
                    </a:ext>
                  </a:extLst>
                </p:cNvPr>
                <p:cNvSpPr/>
                <p:nvPr/>
              </p:nvSpPr>
              <p:spPr>
                <a:xfrm>
                  <a:off x="3692731" y="1562677"/>
                  <a:ext cx="511523" cy="257258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收盘收益率曲线</a:t>
                  </a:r>
                  <a:endParaRPr kumimoji="1" lang="zh-CN" altLang="en-US" sz="55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AB52ABCB-BB5B-2B40-A020-6F7A60A702C6}"/>
                    </a:ext>
                  </a:extLst>
                </p:cNvPr>
                <p:cNvSpPr/>
                <p:nvPr/>
              </p:nvSpPr>
              <p:spPr>
                <a:xfrm>
                  <a:off x="3705713" y="996046"/>
                  <a:ext cx="507292" cy="214826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债券信息（审核后</a:t>
                  </a:r>
                  <a:r>
                    <a:rPr kumimoji="1" lang="zh-CN" altLang="en-US" sz="55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）</a:t>
                  </a:r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2E07AA84-D5A0-134A-A25E-7664C2ADB5B5}"/>
                    </a:ext>
                  </a:extLst>
                </p:cNvPr>
                <p:cNvSpPr/>
                <p:nvPr/>
              </p:nvSpPr>
              <p:spPr>
                <a:xfrm>
                  <a:off x="3703141" y="1290007"/>
                  <a:ext cx="507307" cy="214826"/>
                </a:xfrm>
                <a:prstGeom prst="rect">
                  <a:avLst/>
                </a:prstGeom>
                <a:solidFill>
                  <a:srgbClr val="4672C4">
                    <a:alpha val="0"/>
                  </a:srgbClr>
                </a:solidFill>
                <a:ln w="3175">
                  <a:solidFill>
                    <a:srgbClr val="FFFFFF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55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当日做市券种</a:t>
                  </a:r>
                </a:p>
              </p:txBody>
            </p:sp>
          </p:grpSp>
        </p:grpSp>
      </p:grpSp>
      <p:sp>
        <p:nvSpPr>
          <p:cNvPr id="135" name="矩形 134">
            <a:extLst>
              <a:ext uri="{FF2B5EF4-FFF2-40B4-BE49-F238E27FC236}">
                <a16:creationId xmlns:a16="http://schemas.microsoft.com/office/drawing/2014/main" id="{F0258FC9-B9D4-FA4F-9F60-E72FF1DBE585}"/>
              </a:ext>
            </a:extLst>
          </p:cNvPr>
          <p:cNvSpPr/>
          <p:nvPr/>
        </p:nvSpPr>
        <p:spPr>
          <a:xfrm>
            <a:off x="6537925" y="596717"/>
            <a:ext cx="5133376" cy="2334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C72061B6-7E53-8B4E-A68D-2A0231A4A750}"/>
              </a:ext>
            </a:extLst>
          </p:cNvPr>
          <p:cNvSpPr txBox="1"/>
          <p:nvPr/>
        </p:nvSpPr>
        <p:spPr>
          <a:xfrm>
            <a:off x="6597821" y="685426"/>
            <a:ext cx="2491621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1100" dirty="0">
                <a:solidFill>
                  <a:srgbClr val="4672C4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财政部、政策性银行、央行界面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7ADE8C4-EF2F-5B4C-9BED-E1A970550945}"/>
              </a:ext>
            </a:extLst>
          </p:cNvPr>
          <p:cNvSpPr/>
          <p:nvPr/>
        </p:nvSpPr>
        <p:spPr>
          <a:xfrm>
            <a:off x="6642690" y="2205720"/>
            <a:ext cx="1829384" cy="569629"/>
          </a:xfrm>
          <a:prstGeom prst="rect">
            <a:avLst/>
          </a:prstGeom>
          <a:solidFill>
            <a:srgbClr val="F8CBAC"/>
          </a:solidFill>
          <a:ln>
            <a:solidFill>
              <a:srgbClr val="F8C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916D6273-0AF3-B745-B5C9-3B3BCE6E3621}"/>
              </a:ext>
            </a:extLst>
          </p:cNvPr>
          <p:cNvSpPr/>
          <p:nvPr/>
        </p:nvSpPr>
        <p:spPr>
          <a:xfrm>
            <a:off x="6779736" y="2397891"/>
            <a:ext cx="679939" cy="218831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做市支持业务参数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0601714-A37F-2949-AC4C-E1F101440870}"/>
              </a:ext>
            </a:extLst>
          </p:cNvPr>
          <p:cNvSpPr/>
          <p:nvPr/>
        </p:nvSpPr>
        <p:spPr>
          <a:xfrm>
            <a:off x="7596721" y="2397891"/>
            <a:ext cx="679939" cy="218831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债券借贷业务参数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9FCC91A1-C681-4248-8DFD-8C62561E303B}"/>
              </a:ext>
            </a:extLst>
          </p:cNvPr>
          <p:cNvSpPr txBox="1"/>
          <p:nvPr/>
        </p:nvSpPr>
        <p:spPr>
          <a:xfrm>
            <a:off x="7113072" y="2208003"/>
            <a:ext cx="826697" cy="184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600" dirty="0">
                <a:latin typeface="DengXian" panose="02010600030101010101" pitchFamily="2" charset="-122"/>
                <a:ea typeface="DengXian" panose="02010600030101010101" pitchFamily="2" charset="-122"/>
              </a:rPr>
              <a:t>维护设置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4579218-0796-E042-A3FE-A68FB156671E}"/>
              </a:ext>
            </a:extLst>
          </p:cNvPr>
          <p:cNvGrpSpPr/>
          <p:nvPr/>
        </p:nvGrpSpPr>
        <p:grpSpPr>
          <a:xfrm>
            <a:off x="6534645" y="3018050"/>
            <a:ext cx="5219206" cy="1733330"/>
            <a:chOff x="6913744" y="1008114"/>
            <a:chExt cx="5074159" cy="1649313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ADF77BC9-6BCE-CA4C-B313-E7F3218182F4}"/>
                </a:ext>
              </a:extLst>
            </p:cNvPr>
            <p:cNvSpPr/>
            <p:nvPr/>
          </p:nvSpPr>
          <p:spPr>
            <a:xfrm>
              <a:off x="6913744" y="1008114"/>
              <a:ext cx="5074159" cy="1649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CF31FB98-0AA5-D84D-B032-C111307BBBE0}"/>
                </a:ext>
              </a:extLst>
            </p:cNvPr>
            <p:cNvSpPr txBox="1"/>
            <p:nvPr/>
          </p:nvSpPr>
          <p:spPr>
            <a:xfrm>
              <a:off x="7129195" y="1091713"/>
              <a:ext cx="1295713" cy="2489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1100" dirty="0">
                  <a:solidFill>
                    <a:srgbClr val="4672C4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交易中心场务界面</a:t>
              </a:r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A1DCB7B6-4508-194E-86EB-A61ABE39C2F8}"/>
              </a:ext>
            </a:extLst>
          </p:cNvPr>
          <p:cNvGrpSpPr/>
          <p:nvPr/>
        </p:nvGrpSpPr>
        <p:grpSpPr>
          <a:xfrm>
            <a:off x="8652618" y="986862"/>
            <a:ext cx="2579600" cy="1127764"/>
            <a:chOff x="7019414" y="2096305"/>
            <a:chExt cx="2579600" cy="1070464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C495C03E-0F6C-0441-9FDC-DDE83F4A9AAE}"/>
                </a:ext>
              </a:extLst>
            </p:cNvPr>
            <p:cNvSpPr/>
            <p:nvPr/>
          </p:nvSpPr>
          <p:spPr>
            <a:xfrm>
              <a:off x="7019414" y="2096305"/>
              <a:ext cx="2579600" cy="1070464"/>
            </a:xfrm>
            <a:prstGeom prst="rect">
              <a:avLst/>
            </a:prstGeom>
            <a:solidFill>
              <a:srgbClr val="F8CBAC"/>
            </a:solidFill>
            <a:ln>
              <a:solidFill>
                <a:srgbClr val="F8CB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736E99DA-72E5-8447-BF18-190640856A86}"/>
                </a:ext>
              </a:extLst>
            </p:cNvPr>
            <p:cNvSpPr/>
            <p:nvPr/>
          </p:nvSpPr>
          <p:spPr>
            <a:xfrm>
              <a:off x="7156460" y="2288476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行情查询</a:t>
              </a: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9669342-AC90-584C-B5D0-37344B588395}"/>
                </a:ext>
              </a:extLst>
            </p:cNvPr>
            <p:cNvSpPr/>
            <p:nvPr/>
          </p:nvSpPr>
          <p:spPr>
            <a:xfrm>
              <a:off x="7156459" y="2581666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做市支持申报查询和统计信息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774EB166-ABE8-B040-9746-F01A5E703223}"/>
                </a:ext>
              </a:extLst>
            </p:cNvPr>
            <p:cNvSpPr/>
            <p:nvPr/>
          </p:nvSpPr>
          <p:spPr>
            <a:xfrm>
              <a:off x="7156459" y="2875105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做市支持操作</a:t>
              </a: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86D47F82-FE56-F047-98BC-B502205F9203}"/>
                </a:ext>
              </a:extLst>
            </p:cNvPr>
            <p:cNvSpPr/>
            <p:nvPr/>
          </p:nvSpPr>
          <p:spPr>
            <a:xfrm>
              <a:off x="7973445" y="2288476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做市支持成交单</a:t>
              </a: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950830E4-C97E-654C-99BA-EC20D1276EC3}"/>
                </a:ext>
              </a:extLst>
            </p:cNvPr>
            <p:cNvSpPr/>
            <p:nvPr/>
          </p:nvSpPr>
          <p:spPr>
            <a:xfrm>
              <a:off x="7973444" y="2581666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做市支持监控</a:t>
              </a: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FFE931F7-D8AF-9F44-BBFF-732025181591}"/>
                </a:ext>
              </a:extLst>
            </p:cNvPr>
            <p:cNvSpPr/>
            <p:nvPr/>
          </p:nvSpPr>
          <p:spPr>
            <a:xfrm>
              <a:off x="7973445" y="2879276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债券借贷申报查询和统计信息</a:t>
              </a: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7696D906-FFC1-EA4C-8BA5-50542586C62C}"/>
                </a:ext>
              </a:extLst>
            </p:cNvPr>
            <p:cNvSpPr/>
            <p:nvPr/>
          </p:nvSpPr>
          <p:spPr>
            <a:xfrm>
              <a:off x="8786229" y="2288351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债券借贷操作</a:t>
              </a: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BD83996A-AF4E-DF4F-896B-D4DC64AA5D90}"/>
                </a:ext>
              </a:extLst>
            </p:cNvPr>
            <p:cNvSpPr/>
            <p:nvPr/>
          </p:nvSpPr>
          <p:spPr>
            <a:xfrm>
              <a:off x="8786228" y="2581541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债券借贷成交单</a:t>
              </a: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0A02115D-A670-1444-BEC7-759EF03FC209}"/>
                </a:ext>
              </a:extLst>
            </p:cNvPr>
            <p:cNvSpPr/>
            <p:nvPr/>
          </p:nvSpPr>
          <p:spPr>
            <a:xfrm>
              <a:off x="8786228" y="2874980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债券借贷监控</a:t>
              </a:r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1CE53C4F-ABD8-624E-B1C2-233E1C862CE0}"/>
                </a:ext>
              </a:extLst>
            </p:cNvPr>
            <p:cNvSpPr txBox="1"/>
            <p:nvPr/>
          </p:nvSpPr>
          <p:spPr>
            <a:xfrm>
              <a:off x="7895864" y="2098588"/>
              <a:ext cx="826697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600" dirty="0">
                  <a:latin typeface="DengXian" panose="02010600030101010101" pitchFamily="2" charset="-122"/>
                  <a:ea typeface="DengXian" panose="02010600030101010101" pitchFamily="2" charset="-122"/>
                </a:rPr>
                <a:t>做市支持操作</a:t>
              </a:r>
            </a:p>
          </p:txBody>
        </p:sp>
      </p:grpSp>
      <p:sp>
        <p:nvSpPr>
          <p:cNvPr id="249" name="矩形 248">
            <a:extLst>
              <a:ext uri="{FF2B5EF4-FFF2-40B4-BE49-F238E27FC236}">
                <a16:creationId xmlns:a16="http://schemas.microsoft.com/office/drawing/2014/main" id="{7304CB1A-60E2-1F43-A8BB-7A3108F20C8A}"/>
              </a:ext>
            </a:extLst>
          </p:cNvPr>
          <p:cNvSpPr/>
          <p:nvPr/>
        </p:nvSpPr>
        <p:spPr>
          <a:xfrm>
            <a:off x="6603861" y="3513878"/>
            <a:ext cx="1654896" cy="1082314"/>
          </a:xfrm>
          <a:prstGeom prst="rect">
            <a:avLst/>
          </a:prstGeom>
          <a:solidFill>
            <a:srgbClr val="4672C4"/>
          </a:solidFill>
          <a:ln>
            <a:solidFill>
              <a:srgbClr val="46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5AF4415B-1981-724E-AB6F-C09A47D24EC1}"/>
              </a:ext>
            </a:extLst>
          </p:cNvPr>
          <p:cNvSpPr/>
          <p:nvPr/>
        </p:nvSpPr>
        <p:spPr>
          <a:xfrm>
            <a:off x="6689599" y="3959514"/>
            <a:ext cx="679939" cy="218831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发起机构权限维护</a:t>
            </a: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B402899F-28CC-6546-B713-AD314B0BF302}"/>
              </a:ext>
            </a:extLst>
          </p:cNvPr>
          <p:cNvSpPr/>
          <p:nvPr/>
        </p:nvSpPr>
        <p:spPr>
          <a:xfrm>
            <a:off x="7472922" y="3694983"/>
            <a:ext cx="679939" cy="218831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托管账户维护</a:t>
            </a: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35DBA330-F4FB-AA48-89B2-567349405398}"/>
              </a:ext>
            </a:extLst>
          </p:cNvPr>
          <p:cNvSpPr/>
          <p:nvPr/>
        </p:nvSpPr>
        <p:spPr>
          <a:xfrm>
            <a:off x="7478502" y="3959514"/>
            <a:ext cx="679939" cy="218831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资金账户维护</a:t>
            </a: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7FB94DDF-380F-E944-ADCF-43A20BC3150A}"/>
              </a:ext>
            </a:extLst>
          </p:cNvPr>
          <p:cNvSpPr/>
          <p:nvPr/>
        </p:nvSpPr>
        <p:spPr>
          <a:xfrm>
            <a:off x="6687908" y="3680194"/>
            <a:ext cx="679939" cy="218582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财政部业务资格</a:t>
            </a: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2F39646C-B03A-2F44-9D73-5D9F56D4F2CC}"/>
              </a:ext>
            </a:extLst>
          </p:cNvPr>
          <p:cNvSpPr txBox="1"/>
          <p:nvPr/>
        </p:nvSpPr>
        <p:spPr>
          <a:xfrm>
            <a:off x="7053366" y="3519051"/>
            <a:ext cx="826697" cy="184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权限维护</a:t>
            </a:r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756318A9-6B57-AC46-9DE8-235FCED38E9C}"/>
              </a:ext>
            </a:extLst>
          </p:cNvPr>
          <p:cNvGrpSpPr/>
          <p:nvPr/>
        </p:nvGrpSpPr>
        <p:grpSpPr>
          <a:xfrm>
            <a:off x="8310194" y="3500592"/>
            <a:ext cx="1744396" cy="1110080"/>
            <a:chOff x="6999761" y="2089643"/>
            <a:chExt cx="1771015" cy="1132583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831AA6C7-4E50-1B4B-A36A-8FF80C90789E}"/>
                </a:ext>
              </a:extLst>
            </p:cNvPr>
            <p:cNvSpPr/>
            <p:nvPr/>
          </p:nvSpPr>
          <p:spPr>
            <a:xfrm>
              <a:off x="6999761" y="2089643"/>
              <a:ext cx="1771015" cy="1132583"/>
            </a:xfrm>
            <a:prstGeom prst="rect">
              <a:avLst/>
            </a:prstGeom>
            <a:solidFill>
              <a:srgbClr val="F8CBAC"/>
            </a:solidFill>
            <a:ln>
              <a:solidFill>
                <a:srgbClr val="F8CB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44D6C0A7-999D-9645-B7E4-856D1BC1EFE6}"/>
                </a:ext>
              </a:extLst>
            </p:cNvPr>
            <p:cNvSpPr/>
            <p:nvPr/>
          </p:nvSpPr>
          <p:spPr>
            <a:xfrm>
              <a:off x="7090247" y="2288476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做市支持应急申报</a:t>
              </a: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7F001C09-C4F4-EC42-A8F1-E58CBCB3D7D6}"/>
                </a:ext>
              </a:extLst>
            </p:cNvPr>
            <p:cNvSpPr/>
            <p:nvPr/>
          </p:nvSpPr>
          <p:spPr>
            <a:xfrm>
              <a:off x="7090247" y="2574194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做市支持应急管理</a:t>
              </a: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6872FE2F-BD0F-4E49-86AF-6DF04D24ABCD}"/>
                </a:ext>
              </a:extLst>
            </p:cNvPr>
            <p:cNvSpPr/>
            <p:nvPr/>
          </p:nvSpPr>
          <p:spPr>
            <a:xfrm>
              <a:off x="7090247" y="2840373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做市支持应急竞价</a:t>
              </a: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2C4AC8B3-3FC1-1249-9513-2550F2E326CA}"/>
                </a:ext>
              </a:extLst>
            </p:cNvPr>
            <p:cNvSpPr/>
            <p:nvPr/>
          </p:nvSpPr>
          <p:spPr>
            <a:xfrm>
              <a:off x="7868561" y="2281277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债券借贷应急申报</a:t>
              </a: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5CD1028A-70DF-304D-81C2-A97411652CF7}"/>
                </a:ext>
              </a:extLst>
            </p:cNvPr>
            <p:cNvSpPr/>
            <p:nvPr/>
          </p:nvSpPr>
          <p:spPr>
            <a:xfrm>
              <a:off x="7874491" y="2568152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债券借贷应急确认</a:t>
              </a: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5031B11-6C28-9348-8D3A-257937A2531D}"/>
                </a:ext>
              </a:extLst>
            </p:cNvPr>
            <p:cNvSpPr/>
            <p:nvPr/>
          </p:nvSpPr>
          <p:spPr>
            <a:xfrm>
              <a:off x="7878102" y="2836048"/>
              <a:ext cx="679939" cy="2188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55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债券借贷应急投标</a:t>
              </a:r>
            </a:p>
          </p:txBody>
        </p: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8403189C-F074-5745-B649-A534002198A6}"/>
                </a:ext>
              </a:extLst>
            </p:cNvPr>
            <p:cNvSpPr txBox="1"/>
            <p:nvPr/>
          </p:nvSpPr>
          <p:spPr>
            <a:xfrm>
              <a:off x="7440740" y="2099655"/>
              <a:ext cx="826697" cy="1846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zh-CN" altLang="en-US" sz="600" dirty="0">
                  <a:latin typeface="DengXian" panose="02010600030101010101" pitchFamily="2" charset="-122"/>
                  <a:ea typeface="DengXian" panose="02010600030101010101" pitchFamily="2" charset="-122"/>
                </a:rPr>
                <a:t>应急</a:t>
              </a:r>
            </a:p>
          </p:txBody>
        </p:sp>
      </p:grpSp>
      <p:sp>
        <p:nvSpPr>
          <p:cNvPr id="322" name="矩形 321">
            <a:extLst>
              <a:ext uri="{FF2B5EF4-FFF2-40B4-BE49-F238E27FC236}">
                <a16:creationId xmlns:a16="http://schemas.microsoft.com/office/drawing/2014/main" id="{E27B127C-64C5-FF4D-9A3B-F65BCFF4AFC6}"/>
              </a:ext>
            </a:extLst>
          </p:cNvPr>
          <p:cNvSpPr/>
          <p:nvPr/>
        </p:nvSpPr>
        <p:spPr>
          <a:xfrm>
            <a:off x="10112607" y="3506602"/>
            <a:ext cx="779945" cy="1110599"/>
          </a:xfrm>
          <a:prstGeom prst="rect">
            <a:avLst/>
          </a:prstGeom>
          <a:solidFill>
            <a:srgbClr val="F8CBAC"/>
          </a:solidFill>
          <a:ln>
            <a:solidFill>
              <a:srgbClr val="F8C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7AB10BF6-80C6-1640-AE48-4D5938588684}"/>
              </a:ext>
            </a:extLst>
          </p:cNvPr>
          <p:cNvSpPr/>
          <p:nvPr/>
        </p:nvSpPr>
        <p:spPr>
          <a:xfrm>
            <a:off x="10167185" y="3709051"/>
            <a:ext cx="654036" cy="230535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交易时段设置</a:t>
            </a: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6D8DC460-C23A-B14E-BA21-56285530E9C9}"/>
              </a:ext>
            </a:extLst>
          </p:cNvPr>
          <p:cNvSpPr/>
          <p:nvPr/>
        </p:nvSpPr>
        <p:spPr>
          <a:xfrm>
            <a:off x="10167185" y="3960871"/>
            <a:ext cx="654036" cy="230535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短信通知维护</a:t>
            </a: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A2BAE784-5FBF-824E-999E-C61072F5F9A6}"/>
              </a:ext>
            </a:extLst>
          </p:cNvPr>
          <p:cNvSpPr/>
          <p:nvPr/>
        </p:nvSpPr>
        <p:spPr>
          <a:xfrm>
            <a:off x="10160884" y="4222568"/>
            <a:ext cx="654036" cy="230535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质押券维护</a:t>
            </a: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ACD27A04-D268-8B41-BC9C-B1A3C3E797B4}"/>
              </a:ext>
            </a:extLst>
          </p:cNvPr>
          <p:cNvSpPr txBox="1"/>
          <p:nvPr/>
        </p:nvSpPr>
        <p:spPr>
          <a:xfrm>
            <a:off x="10087119" y="3499123"/>
            <a:ext cx="795203" cy="184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600" dirty="0">
                <a:latin typeface="DengXian" panose="02010600030101010101" pitchFamily="2" charset="-122"/>
                <a:ea typeface="DengXian" panose="02010600030101010101" pitchFamily="2" charset="-122"/>
              </a:rPr>
              <a:t>维护设置</a:t>
            </a:r>
          </a:p>
        </p:txBody>
      </p: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3E4B9B0D-32A0-5749-992A-D32D6CF14270}"/>
              </a:ext>
            </a:extLst>
          </p:cNvPr>
          <p:cNvCxnSpPr>
            <a:stCxn id="49" idx="2"/>
            <a:endCxn id="165" idx="0"/>
          </p:cNvCxnSpPr>
          <p:nvPr/>
        </p:nvCxnSpPr>
        <p:spPr>
          <a:xfrm rot="5400000">
            <a:off x="2908916" y="2079860"/>
            <a:ext cx="619410" cy="195366"/>
          </a:xfrm>
          <a:prstGeom prst="bentConnector3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E2B072A3-E99C-084B-905C-D48B895C6D81}"/>
              </a:ext>
            </a:extLst>
          </p:cNvPr>
          <p:cNvCxnSpPr>
            <a:cxnSpLocks/>
          </p:cNvCxnSpPr>
          <p:nvPr/>
        </p:nvCxnSpPr>
        <p:spPr>
          <a:xfrm>
            <a:off x="2331882" y="1925338"/>
            <a:ext cx="0" cy="1365719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75B690B-D50B-064A-9611-E2997891CAF6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096001" y="2740952"/>
            <a:ext cx="358542" cy="1542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85516FD8-09E3-9340-92D0-9B54B33D7689}"/>
              </a:ext>
            </a:extLst>
          </p:cNvPr>
          <p:cNvGrpSpPr/>
          <p:nvPr/>
        </p:nvGrpSpPr>
        <p:grpSpPr>
          <a:xfrm>
            <a:off x="374364" y="5210811"/>
            <a:ext cx="1542043" cy="1333723"/>
            <a:chOff x="2870067" y="2644761"/>
            <a:chExt cx="1690900" cy="1333723"/>
          </a:xfrm>
        </p:grpSpPr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21C95668-AFDD-9242-A5B5-1AC9E9ECAEA1}"/>
                </a:ext>
              </a:extLst>
            </p:cNvPr>
            <p:cNvSpPr/>
            <p:nvPr/>
          </p:nvSpPr>
          <p:spPr>
            <a:xfrm>
              <a:off x="2870067" y="2644761"/>
              <a:ext cx="1690900" cy="133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C44DB379-64D2-6741-8C9F-4AE0101CEBED}"/>
                </a:ext>
              </a:extLst>
            </p:cNvPr>
            <p:cNvSpPr/>
            <p:nvPr/>
          </p:nvSpPr>
          <p:spPr>
            <a:xfrm>
              <a:off x="3000177" y="3147060"/>
              <a:ext cx="1457325" cy="220980"/>
            </a:xfrm>
            <a:prstGeom prst="rect">
              <a:avLst/>
            </a:prstGeom>
            <a:solidFill>
              <a:srgbClr val="46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新本币团队开发模块</a:t>
              </a:r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EE1DB6AE-5339-6347-9A8A-79E930CA52A7}"/>
                </a:ext>
              </a:extLst>
            </p:cNvPr>
            <p:cNvSpPr/>
            <p:nvPr/>
          </p:nvSpPr>
          <p:spPr>
            <a:xfrm>
              <a:off x="3000178" y="3562772"/>
              <a:ext cx="1457324" cy="2209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中汇团队开发模块</a:t>
              </a:r>
            </a:p>
          </p:txBody>
        </p:sp>
        <p:cxnSp>
          <p:nvCxnSpPr>
            <p:cNvPr id="339" name="直接箭头连接符 130">
              <a:extLst>
                <a:ext uri="{FF2B5EF4-FFF2-40B4-BE49-F238E27FC236}">
                  <a16:creationId xmlns:a16="http://schemas.microsoft.com/office/drawing/2014/main" id="{2449BED8-2A81-0A49-AF3B-9363D0267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442" y="2895910"/>
              <a:ext cx="1234069" cy="1"/>
            </a:xfrm>
            <a:prstGeom prst="straightConnector1">
              <a:avLst/>
            </a:prstGeom>
            <a:ln>
              <a:headEnd type="stealt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0" name="文本框 339">
              <a:extLst>
                <a:ext uri="{FF2B5EF4-FFF2-40B4-BE49-F238E27FC236}">
                  <a16:creationId xmlns:a16="http://schemas.microsoft.com/office/drawing/2014/main" id="{D3749580-52F9-5E46-8E93-21AE67760BAA}"/>
                </a:ext>
              </a:extLst>
            </p:cNvPr>
            <p:cNvSpPr txBox="1"/>
            <p:nvPr/>
          </p:nvSpPr>
          <p:spPr>
            <a:xfrm>
              <a:off x="3374664" y="2791569"/>
              <a:ext cx="69762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800" dirty="0"/>
                <a:t>前后台通讯</a:t>
              </a:r>
            </a:p>
          </p:txBody>
        </p:sp>
      </p:grpSp>
      <p:sp>
        <p:nvSpPr>
          <p:cNvPr id="218" name="矩形 217">
            <a:extLst>
              <a:ext uri="{FF2B5EF4-FFF2-40B4-BE49-F238E27FC236}">
                <a16:creationId xmlns:a16="http://schemas.microsoft.com/office/drawing/2014/main" id="{098130B0-CEE6-D744-B056-9EFDF18200B1}"/>
              </a:ext>
            </a:extLst>
          </p:cNvPr>
          <p:cNvSpPr/>
          <p:nvPr/>
        </p:nvSpPr>
        <p:spPr>
          <a:xfrm>
            <a:off x="4245700" y="1353279"/>
            <a:ext cx="679939" cy="218831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231ACA40-D993-5E44-8DE9-63A945185526}"/>
              </a:ext>
            </a:extLst>
          </p:cNvPr>
          <p:cNvSpPr/>
          <p:nvPr/>
        </p:nvSpPr>
        <p:spPr>
          <a:xfrm>
            <a:off x="1079782" y="2657664"/>
            <a:ext cx="576000" cy="216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做市商成交行情计算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231ACA40-D993-5E44-8DE9-63A945185526}"/>
              </a:ext>
            </a:extLst>
          </p:cNvPr>
          <p:cNvSpPr/>
          <p:nvPr/>
        </p:nvSpPr>
        <p:spPr>
          <a:xfrm>
            <a:off x="1731664" y="2662589"/>
            <a:ext cx="576000" cy="216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做市支持申报查询统计</a:t>
            </a: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231ACA40-D993-5E44-8DE9-63A945185526}"/>
              </a:ext>
            </a:extLst>
          </p:cNvPr>
          <p:cNvSpPr/>
          <p:nvPr/>
        </p:nvSpPr>
        <p:spPr>
          <a:xfrm>
            <a:off x="2395630" y="2661047"/>
            <a:ext cx="576000" cy="216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做市支持情况监控</a:t>
            </a: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231ACA40-D993-5E44-8DE9-63A945185526}"/>
              </a:ext>
            </a:extLst>
          </p:cNvPr>
          <p:cNvSpPr/>
          <p:nvPr/>
        </p:nvSpPr>
        <p:spPr>
          <a:xfrm>
            <a:off x="3059596" y="2666090"/>
            <a:ext cx="576000" cy="216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债券借贷申报查询统计</a:t>
            </a: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231ACA40-D993-5E44-8DE9-63A945185526}"/>
              </a:ext>
            </a:extLst>
          </p:cNvPr>
          <p:cNvSpPr/>
          <p:nvPr/>
        </p:nvSpPr>
        <p:spPr>
          <a:xfrm>
            <a:off x="3732702" y="2661047"/>
            <a:ext cx="576000" cy="2160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债券借贷情况监控</a:t>
            </a: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231ACA40-D993-5E44-8DE9-63A945185526}"/>
              </a:ext>
            </a:extLst>
          </p:cNvPr>
          <p:cNvSpPr/>
          <p:nvPr/>
        </p:nvSpPr>
        <p:spPr>
          <a:xfrm>
            <a:off x="4404625" y="2660788"/>
            <a:ext cx="576000" cy="2196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产品查询</a:t>
            </a: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231ACA40-D993-5E44-8DE9-63A945185526}"/>
              </a:ext>
            </a:extLst>
          </p:cNvPr>
          <p:cNvSpPr/>
          <p:nvPr/>
        </p:nvSpPr>
        <p:spPr>
          <a:xfrm>
            <a:off x="5084714" y="2659626"/>
            <a:ext cx="576000" cy="2196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短信通知维护</a:t>
            </a: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231ACA40-D993-5E44-8DE9-63A945185526}"/>
              </a:ext>
            </a:extLst>
          </p:cNvPr>
          <p:cNvSpPr/>
          <p:nvPr/>
        </p:nvSpPr>
        <p:spPr>
          <a:xfrm>
            <a:off x="5765971" y="2654750"/>
            <a:ext cx="313931" cy="222297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</a:t>
            </a:r>
            <a:endParaRPr kumimoji="1" lang="zh-CN" altLang="en-US" sz="55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AB52ABCB-BB5B-2B40-A020-6F7A60A702C6}"/>
              </a:ext>
            </a:extLst>
          </p:cNvPr>
          <p:cNvSpPr/>
          <p:nvPr/>
        </p:nvSpPr>
        <p:spPr>
          <a:xfrm>
            <a:off x="2626377" y="3703717"/>
            <a:ext cx="507292" cy="218999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3175">
            <a:solidFill>
              <a:srgbClr val="FFFF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机构信息</a:t>
            </a: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AB52ABCB-BB5B-2B40-A020-6F7A60A702C6}"/>
              </a:ext>
            </a:extLst>
          </p:cNvPr>
          <p:cNvSpPr/>
          <p:nvPr/>
        </p:nvSpPr>
        <p:spPr>
          <a:xfrm>
            <a:off x="2622000" y="4007742"/>
            <a:ext cx="507292" cy="214826"/>
          </a:xfrm>
          <a:prstGeom prst="rect">
            <a:avLst/>
          </a:prstGeom>
          <a:solidFill>
            <a:srgbClr val="4672C4">
              <a:alpha val="0"/>
            </a:srgbClr>
          </a:solidFill>
          <a:ln w="3175">
            <a:solidFill>
              <a:srgbClr val="FFFF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用户信息</a:t>
            </a: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AB52ABCB-BB5B-2B40-A020-6F7A60A702C6}"/>
              </a:ext>
            </a:extLst>
          </p:cNvPr>
          <p:cNvSpPr/>
          <p:nvPr/>
        </p:nvSpPr>
        <p:spPr>
          <a:xfrm>
            <a:off x="3498335" y="3701616"/>
            <a:ext cx="507292" cy="214826"/>
          </a:xfrm>
          <a:prstGeom prst="rect">
            <a:avLst/>
          </a:prstGeom>
          <a:solidFill>
            <a:srgbClr val="4672C4">
              <a:alpha val="0"/>
            </a:srgbClr>
          </a:solidFill>
          <a:ln w="3175">
            <a:solidFill>
              <a:srgbClr val="FFFF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发起人用户权限</a:t>
            </a: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AB52ABCB-BB5B-2B40-A020-6F7A60A702C6}"/>
              </a:ext>
            </a:extLst>
          </p:cNvPr>
          <p:cNvSpPr/>
          <p:nvPr/>
        </p:nvSpPr>
        <p:spPr>
          <a:xfrm>
            <a:off x="3500960" y="3971122"/>
            <a:ext cx="507292" cy="214826"/>
          </a:xfrm>
          <a:prstGeom prst="rect">
            <a:avLst/>
          </a:prstGeom>
          <a:solidFill>
            <a:srgbClr val="4672C4">
              <a:alpha val="0"/>
            </a:srgbClr>
          </a:solidFill>
          <a:ln w="3175">
            <a:solidFill>
              <a:srgbClr val="FFFF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交易商用户权限</a:t>
            </a: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AB52ABCB-BB5B-2B40-A020-6F7A60A702C6}"/>
              </a:ext>
            </a:extLst>
          </p:cNvPr>
          <p:cNvSpPr/>
          <p:nvPr/>
        </p:nvSpPr>
        <p:spPr>
          <a:xfrm>
            <a:off x="3497505" y="4245324"/>
            <a:ext cx="507292" cy="214826"/>
          </a:xfrm>
          <a:prstGeom prst="rect">
            <a:avLst/>
          </a:prstGeom>
          <a:solidFill>
            <a:srgbClr val="4672C4">
              <a:alpha val="0"/>
            </a:srgbClr>
          </a:solidFill>
          <a:ln w="3175">
            <a:solidFill>
              <a:srgbClr val="FFFF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统一认证登录</a:t>
            </a: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B4123AB0-4417-0244-A84D-81E1D53E6C63}"/>
              </a:ext>
            </a:extLst>
          </p:cNvPr>
          <p:cNvSpPr/>
          <p:nvPr/>
        </p:nvSpPr>
        <p:spPr>
          <a:xfrm>
            <a:off x="5195153" y="4163952"/>
            <a:ext cx="458608" cy="179695"/>
          </a:xfrm>
          <a:prstGeom prst="rect">
            <a:avLst/>
          </a:prstGeom>
          <a:solidFill>
            <a:srgbClr val="4672C4">
              <a:alpha val="0"/>
            </a:srgbClr>
          </a:solidFill>
          <a:ln w="3175">
            <a:solidFill>
              <a:srgbClr val="FFFF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债券借贷成交</a:t>
            </a: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5AF4415B-1981-724E-AB6F-C09A47D24EC1}"/>
              </a:ext>
            </a:extLst>
          </p:cNvPr>
          <p:cNvSpPr/>
          <p:nvPr/>
        </p:nvSpPr>
        <p:spPr>
          <a:xfrm>
            <a:off x="6689452" y="4241319"/>
            <a:ext cx="679939" cy="218831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参与机构权限维护</a:t>
            </a: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E27B127C-64C5-FF4D-9A3B-F65BCFF4AFC6}"/>
              </a:ext>
            </a:extLst>
          </p:cNvPr>
          <p:cNvSpPr/>
          <p:nvPr/>
        </p:nvSpPr>
        <p:spPr>
          <a:xfrm>
            <a:off x="10956840" y="3500073"/>
            <a:ext cx="714461" cy="1110599"/>
          </a:xfrm>
          <a:prstGeom prst="rect">
            <a:avLst/>
          </a:prstGeom>
          <a:solidFill>
            <a:srgbClr val="F8CBAC"/>
          </a:solidFill>
          <a:ln>
            <a:solidFill>
              <a:srgbClr val="F8C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ACD27A04-D268-8B41-BC9C-B1A3C3E797B4}"/>
              </a:ext>
            </a:extLst>
          </p:cNvPr>
          <p:cNvSpPr txBox="1"/>
          <p:nvPr/>
        </p:nvSpPr>
        <p:spPr>
          <a:xfrm>
            <a:off x="10918040" y="3499123"/>
            <a:ext cx="795203" cy="1846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zh-CN" altLang="en-US" sz="600" dirty="0">
                <a:latin typeface="DengXian" panose="02010600030101010101" pitchFamily="2" charset="-122"/>
                <a:ea typeface="DengXian" panose="02010600030101010101" pitchFamily="2" charset="-122"/>
              </a:rPr>
              <a:t>信息查询</a:t>
            </a: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7AB10BF6-80C6-1640-AE48-4D5938588684}"/>
              </a:ext>
            </a:extLst>
          </p:cNvPr>
          <p:cNvSpPr/>
          <p:nvPr/>
        </p:nvSpPr>
        <p:spPr>
          <a:xfrm>
            <a:off x="10987052" y="3701616"/>
            <a:ext cx="654036" cy="230535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债券借贷申报查询</a:t>
            </a: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6D8DC460-C23A-B14E-BA21-56285530E9C9}"/>
              </a:ext>
            </a:extLst>
          </p:cNvPr>
          <p:cNvSpPr/>
          <p:nvPr/>
        </p:nvSpPr>
        <p:spPr>
          <a:xfrm>
            <a:off x="10987052" y="3960356"/>
            <a:ext cx="654036" cy="230535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做市支持查询</a:t>
            </a: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6D8DC460-C23A-B14E-BA21-56285530E9C9}"/>
              </a:ext>
            </a:extLst>
          </p:cNvPr>
          <p:cNvSpPr/>
          <p:nvPr/>
        </p:nvSpPr>
        <p:spPr>
          <a:xfrm>
            <a:off x="10994194" y="4218165"/>
            <a:ext cx="654036" cy="230535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成交单</a:t>
            </a:r>
          </a:p>
        </p:txBody>
      </p:sp>
      <p:cxnSp>
        <p:nvCxnSpPr>
          <p:cNvPr id="329" name="直线箭头连接符 70">
            <a:extLst>
              <a:ext uri="{FF2B5EF4-FFF2-40B4-BE49-F238E27FC236}">
                <a16:creationId xmlns:a16="http://schemas.microsoft.com/office/drawing/2014/main" id="{475B690B-D50B-064A-9611-E2997891CAF6}"/>
              </a:ext>
            </a:extLst>
          </p:cNvPr>
          <p:cNvCxnSpPr/>
          <p:nvPr/>
        </p:nvCxnSpPr>
        <p:spPr>
          <a:xfrm flipV="1">
            <a:off x="6083257" y="4021545"/>
            <a:ext cx="358543" cy="1542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线箭头连接符 51">
            <a:extLst>
              <a:ext uri="{FF2B5EF4-FFF2-40B4-BE49-F238E27FC236}">
                <a16:creationId xmlns:a16="http://schemas.microsoft.com/office/drawing/2014/main" id="{E2B072A3-E99C-084B-905C-D48B895C6D81}"/>
              </a:ext>
            </a:extLst>
          </p:cNvPr>
          <p:cNvCxnSpPr>
            <a:cxnSpLocks/>
          </p:cNvCxnSpPr>
          <p:nvPr/>
        </p:nvCxnSpPr>
        <p:spPr>
          <a:xfrm>
            <a:off x="3139301" y="4779101"/>
            <a:ext cx="0" cy="682859"/>
          </a:xfrm>
          <a:prstGeom prst="straightConnector1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>
            <a:extLst>
              <a:ext uri="{FF2B5EF4-FFF2-40B4-BE49-F238E27FC236}">
                <a16:creationId xmlns:a16="http://schemas.microsoft.com/office/drawing/2014/main" id="{393E7B54-7983-0A4B-B2B2-0C25C91D5043}"/>
              </a:ext>
            </a:extLst>
          </p:cNvPr>
          <p:cNvSpPr/>
          <p:nvPr/>
        </p:nvSpPr>
        <p:spPr>
          <a:xfrm>
            <a:off x="2433764" y="5490937"/>
            <a:ext cx="1412482" cy="7447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1"/>
            <a:r>
              <a:rPr kumimoji="1" lang="en-US" altLang="zh-CN" dirty="0"/>
              <a:t>CDC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770933-572B-48A7-9AB0-642AC4FB9CB7}"/>
              </a:ext>
            </a:extLst>
          </p:cNvPr>
          <p:cNvSpPr txBox="1"/>
          <p:nvPr/>
        </p:nvSpPr>
        <p:spPr>
          <a:xfrm>
            <a:off x="4765165" y="5099709"/>
            <a:ext cx="3979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一期内容范围说明：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权限中心：统一登录、用户权限快捷登录节点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计算中心 </a:t>
            </a:r>
            <a:r>
              <a:rPr lang="en-US" altLang="zh-CN" sz="1200" dirty="0"/>
              <a:t>Rest</a:t>
            </a:r>
            <a:r>
              <a:rPr lang="zh-CN" altLang="en-US" sz="1200" dirty="0"/>
              <a:t>接口：收益率计算、债券借贷交易付息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成交中心</a:t>
            </a:r>
            <a:r>
              <a:rPr lang="en-US" altLang="zh-CN" sz="1200" dirty="0"/>
              <a:t>DSP</a:t>
            </a:r>
            <a:r>
              <a:rPr lang="zh-CN" altLang="en-US" sz="1200" dirty="0"/>
              <a:t>接口：做市支持（算费）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一期内容做市支持仅支持快捷跳转</a:t>
            </a:r>
            <a:r>
              <a:rPr lang="en-US" altLang="zh-CN" sz="1200" dirty="0"/>
              <a:t>web</a:t>
            </a:r>
            <a:r>
              <a:rPr lang="zh-CN" altLang="en-US" sz="1200" dirty="0"/>
              <a:t>页面</a:t>
            </a:r>
            <a:endParaRPr lang="en-US" altLang="zh-CN" sz="12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3138A9BE-859E-4D2A-B78D-C2E80BEC49ED}"/>
              </a:ext>
            </a:extLst>
          </p:cNvPr>
          <p:cNvSpPr/>
          <p:nvPr/>
        </p:nvSpPr>
        <p:spPr>
          <a:xfrm>
            <a:off x="4085597" y="4875941"/>
            <a:ext cx="507292" cy="214826"/>
          </a:xfrm>
          <a:prstGeom prst="rect">
            <a:avLst/>
          </a:prstGeom>
          <a:solidFill>
            <a:srgbClr val="4672C4">
              <a:alpha val="0"/>
            </a:srgbClr>
          </a:solidFill>
          <a:ln w="3175">
            <a:solidFill>
              <a:srgbClr val="FFF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财政部业务资格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44E65B-4A4D-403A-A0E9-C903B749DDE4}"/>
              </a:ext>
            </a:extLst>
          </p:cNvPr>
          <p:cNvSpPr/>
          <p:nvPr/>
        </p:nvSpPr>
        <p:spPr>
          <a:xfrm>
            <a:off x="6625204" y="981194"/>
            <a:ext cx="1829384" cy="1133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4EA74D74-7257-4A2E-AC35-FAC82DF1232D}"/>
              </a:ext>
            </a:extLst>
          </p:cNvPr>
          <p:cNvSpPr txBox="1"/>
          <p:nvPr/>
        </p:nvSpPr>
        <p:spPr>
          <a:xfrm>
            <a:off x="7062729" y="1025587"/>
            <a:ext cx="877040" cy="190249"/>
          </a:xfrm>
          <a:prstGeom prst="rect">
            <a:avLst/>
          </a:prstGeom>
          <a:solidFill>
            <a:srgbClr val="FFC000">
              <a:alpha val="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kumimoji="1" sz="550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登录管理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0C8CC21-62B2-48BC-A08E-348ECBDD6537}"/>
              </a:ext>
            </a:extLst>
          </p:cNvPr>
          <p:cNvSpPr/>
          <p:nvPr/>
        </p:nvSpPr>
        <p:spPr>
          <a:xfrm>
            <a:off x="6693892" y="1259191"/>
            <a:ext cx="721345" cy="225446"/>
          </a:xfrm>
          <a:prstGeom prst="rect">
            <a:avLst/>
          </a:prstGeom>
          <a:solidFill>
            <a:srgbClr val="FFC000">
              <a:alpha val="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用户登录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A98E4EFD-BE86-4FC0-931B-A27A21D03562}"/>
              </a:ext>
            </a:extLst>
          </p:cNvPr>
          <p:cNvSpPr/>
          <p:nvPr/>
        </p:nvSpPr>
        <p:spPr>
          <a:xfrm>
            <a:off x="7575537" y="1261928"/>
            <a:ext cx="721345" cy="225446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央行用户权限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34CCA64-2531-4702-9C58-9E5FBA14FC3B}"/>
              </a:ext>
            </a:extLst>
          </p:cNvPr>
          <p:cNvSpPr/>
          <p:nvPr/>
        </p:nvSpPr>
        <p:spPr>
          <a:xfrm>
            <a:off x="6698577" y="1544387"/>
            <a:ext cx="721345" cy="225446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财政部用户权限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67DFFF24-15F4-4B91-A9B0-017B0B92F859}"/>
              </a:ext>
            </a:extLst>
          </p:cNvPr>
          <p:cNvSpPr/>
          <p:nvPr/>
        </p:nvSpPr>
        <p:spPr>
          <a:xfrm>
            <a:off x="7575537" y="1544387"/>
            <a:ext cx="721345" cy="225446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维护债券托管账户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CBE55A5-314E-433D-8542-E13F760A6C9C}"/>
              </a:ext>
            </a:extLst>
          </p:cNvPr>
          <p:cNvSpPr/>
          <p:nvPr/>
        </p:nvSpPr>
        <p:spPr>
          <a:xfrm>
            <a:off x="6688819" y="1836031"/>
            <a:ext cx="721345" cy="225446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政策性银行用户权限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E30DB4AB-7E16-4440-BBC9-E1A48735F78C}"/>
              </a:ext>
            </a:extLst>
          </p:cNvPr>
          <p:cNvSpPr/>
          <p:nvPr/>
        </p:nvSpPr>
        <p:spPr>
          <a:xfrm>
            <a:off x="7576191" y="1825400"/>
            <a:ext cx="721345" cy="225446"/>
          </a:xfrm>
          <a:prstGeom prst="rect">
            <a:avLst/>
          </a:pr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55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维护资金账户信息</a:t>
            </a:r>
          </a:p>
        </p:txBody>
      </p:sp>
    </p:spTree>
    <p:extLst>
      <p:ext uri="{BB962C8B-B14F-4D97-AF65-F5344CB8AC3E}">
        <p14:creationId xmlns:p14="http://schemas.microsoft.com/office/powerpoint/2010/main" val="18792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427</Words>
  <Application>Microsoft Office PowerPoint</Application>
  <PresentationFormat>宽屏</PresentationFormat>
  <Paragraphs>109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DengXian</vt:lpstr>
      <vt:lpstr>DengXian</vt:lpstr>
      <vt:lpstr>等线 Light</vt:lpstr>
      <vt:lpstr>Arial</vt:lpstr>
      <vt:lpstr>Office 主题​​</vt:lpstr>
      <vt:lpstr>财政部做市支持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Gu, Jie</dc:creator>
  <cp:lastModifiedBy>Windows 用户</cp:lastModifiedBy>
  <cp:revision>74</cp:revision>
  <dcterms:created xsi:type="dcterms:W3CDTF">2021-02-19T06:03:59Z</dcterms:created>
  <dcterms:modified xsi:type="dcterms:W3CDTF">2021-04-08T06:47:09Z</dcterms:modified>
</cp:coreProperties>
</file>