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67583-12D9-4EBD-94C3-21F7F83E9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0887DA-CEED-4FCE-BEA1-C429909A5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31564-06CF-4118-84D0-2D7E3EAC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044C-0580-4791-9C4E-429DA281819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D46AF-FA07-4D63-AD9F-E9C440D3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A25BC-A638-4972-89F3-44FA1C6F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63DE-5916-43FA-9AC2-84D58C46E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6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A8D16-CEE3-4B6C-9D31-1B5E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B507DA-DF69-4C0C-8BFD-4A483B873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C19875-A4B5-4830-8E8D-9A3F82F5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044C-0580-4791-9C4E-429DA281819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A52A4B-18B3-45CD-8820-DD7323BA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2016A-C062-4A33-9A61-0CF1F7F4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63DE-5916-43FA-9AC2-84D58C46E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60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D6CE2A-4A7C-4B3A-AF85-6CD6A59D3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61397-F2F9-4737-B8F7-04CB4F111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45AB5-D0B6-48A2-BC85-C859C7AD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044C-0580-4791-9C4E-429DA281819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2ECCF-BCF1-4724-97F0-307D92C7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8F6E6-A0D9-4C82-B65A-245FFFDE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63DE-5916-43FA-9AC2-84D58C46E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F559F-E363-4959-8988-5C948F51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A593A-D495-44AB-9FA0-4BA496E83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EECF7-7EE5-4E86-8E3D-43C4A909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044C-0580-4791-9C4E-429DA281819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7BCA1-DEF0-4AA6-87F6-352FD5D7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1AD7D-EC2A-4763-957B-FEB38BBB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63DE-5916-43FA-9AC2-84D58C46E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8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015A0-6D97-4F9F-866D-F3C4EDBE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93848-F5CC-4242-B027-C804DE7A7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E5ED6-C01E-45EE-B4AC-BA130CB5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044C-0580-4791-9C4E-429DA281819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82D3C-EA58-4458-8A4F-A2A85048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43E18-FF6C-4D0F-A254-9AAE37CA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63DE-5916-43FA-9AC2-84D58C46E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6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665CD-8CD8-4DD1-B1C3-07799F58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5C2FD-479C-41C7-AC73-7CC363D1A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BA7CA6-60C6-4AB1-9BF4-DAF2C7CD4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44E5BF-97EF-466D-B987-E39B5D25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044C-0580-4791-9C4E-429DA281819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D30FD5-A5AF-4C66-B191-D135E9D5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5A23B5-E0DE-4A23-B8F4-81C3C2B1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63DE-5916-43FA-9AC2-84D58C46E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72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D33EC-74B3-45D9-896E-37EC79A5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69A88D-D486-4F1D-B252-CD2EAD127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BC628-F532-4C96-B0FD-59F76076D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87482A-7060-4263-A8AB-15E2EA593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6C802B-42A6-48A4-B0E2-533543452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007578-F361-4744-8C85-056A3E86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044C-0580-4791-9C4E-429DA281819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F110CA-471F-412E-87D1-D77AB426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B0FDC2-B15B-49CE-91DB-53B8438F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63DE-5916-43FA-9AC2-84D58C46E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45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0FEF3-AE8C-43B7-BD5E-FAF54639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28B087-504C-4B6D-A070-8C1FAABA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044C-0580-4791-9C4E-429DA281819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2CE798-0415-4A1D-8196-86CC8D4F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A3B898-62D3-493C-B390-2B73C991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63DE-5916-43FA-9AC2-84D58C46E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4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67CE68-23C4-4C02-A71B-07AE3DEA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044C-0580-4791-9C4E-429DA281819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2DEB76-09A7-4DF7-BE68-F7BCE59B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0CA6DF-CCCB-47FF-A52E-A59F80DD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63DE-5916-43FA-9AC2-84D58C46E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55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280C8-A1F9-4E1F-83F9-0DC9A8EF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29AB7-DDA4-40B9-A87D-9A4132B1D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02AC15-A7F2-4501-859C-B470B005F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2F270F-864A-4D42-A3AA-D107EDDE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044C-0580-4791-9C4E-429DA281819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3B37D7-A65D-44A5-A2FA-3F5F2D05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03FAF4-9077-4FEC-99D8-5B8B109E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63DE-5916-43FA-9AC2-84D58C46E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9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A2E59-DB18-4CF4-9449-BED4AB4A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5026CB-4847-4233-B006-230C3BC59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7D226C-873A-428B-BEC2-17DDB20FF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DFE8D-6F42-4215-AAA5-89E9D76C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044C-0580-4791-9C4E-429DA281819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9BD787-95B5-467A-953A-3C24D658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8A8087-2CB8-4513-8E07-A71EE014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63DE-5916-43FA-9AC2-84D58C46E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52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5A4ABF-DCBA-46A2-91B5-E15A2B68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061F43-8333-42B4-B65A-F9BC7DC1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29BC7-D671-422E-A9A0-C5B771BD6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D044C-0580-4791-9C4E-429DA281819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247F4-FC57-46FD-9FB2-26ADA3AFE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EEFB9-9063-4A33-AE32-3227DB547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263DE-5916-43FA-9AC2-84D58C46E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11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D06C6-1489-46AC-BAC8-0F01278F4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买断式回购上线期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5B43EB-765B-485F-B7D0-DF4FA81AA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600" dirty="0"/>
              <a:t>项目启动会</a:t>
            </a:r>
            <a:endParaRPr lang="en-US" altLang="zh-CN" sz="3600" dirty="0"/>
          </a:p>
          <a:p>
            <a:endParaRPr lang="en-US" altLang="zh-CN" dirty="0"/>
          </a:p>
          <a:p>
            <a:r>
              <a:rPr lang="en-US" altLang="zh-CN" sz="3600" dirty="0"/>
              <a:t>2020.10.27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2272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B7A62-3A22-4A4B-ADBD-B4AAF01D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买断式回购功能二期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C78B8-1CDB-4A7C-9C70-1A29569E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背景：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基于原买断式回购一期项目和技术改造，完善单券业务功能及流程。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zh-CN" dirty="0"/>
              <a:t>需求范围</a:t>
            </a:r>
            <a:r>
              <a:rPr lang="zh-CN" altLang="en-US" dirty="0"/>
              <a:t>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单券共享额度</a:t>
            </a:r>
            <a:r>
              <a:rPr lang="en-US" altLang="zh-CN" sz="2400" dirty="0"/>
              <a:t>&amp;</a:t>
            </a:r>
            <a:r>
              <a:rPr lang="zh-CN" altLang="en-US" sz="2400" dirty="0"/>
              <a:t>头寸，风控比例设置查询及验证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批量导入</a:t>
            </a:r>
            <a:r>
              <a:rPr lang="en-US" altLang="zh-CN" sz="2400" dirty="0"/>
              <a:t>+</a:t>
            </a:r>
            <a:r>
              <a:rPr lang="zh-CN" altLang="en-US" sz="2400" dirty="0"/>
              <a:t>全流程</a:t>
            </a:r>
            <a:r>
              <a:rPr lang="en-US" altLang="zh-CN" sz="2400" dirty="0"/>
              <a:t>+</a:t>
            </a:r>
            <a:r>
              <a:rPr lang="zh-CN" altLang="en-US" sz="2400" dirty="0"/>
              <a:t>应急成交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历史成交单</a:t>
            </a:r>
            <a:r>
              <a:rPr lang="en-US" altLang="zh-CN" sz="2400" dirty="0"/>
              <a:t>+</a:t>
            </a:r>
            <a:r>
              <a:rPr lang="zh-CN" altLang="en-US" sz="2400" dirty="0"/>
              <a:t>预警</a:t>
            </a:r>
            <a:r>
              <a:rPr lang="en-US" altLang="zh-CN" sz="2400" dirty="0"/>
              <a:t>+</a:t>
            </a:r>
            <a:r>
              <a:rPr lang="zh-CN" altLang="en-US" sz="2400" dirty="0"/>
              <a:t>上清所托管余额等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通用功能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行情未实现部分及优化、遗留缺陷修复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r>
              <a:rPr lang="zh-CN" altLang="en-US" dirty="0"/>
              <a:t>项目时间：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2020/10/27-2020/11/16</a:t>
            </a:r>
          </a:p>
          <a:p>
            <a:pPr marL="514350" indent="-514350">
              <a:buFont typeface="+mj-lt"/>
              <a:buAutoNum type="arabicPeriod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441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79DC5-E20F-4076-B827-A352351C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30" y="1825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业务范围模块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277FBBA-CCEB-490A-B8F2-AD0E0C723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48" name="图片 147">
            <a:extLst>
              <a:ext uri="{FF2B5EF4-FFF2-40B4-BE49-F238E27FC236}">
                <a16:creationId xmlns:a16="http://schemas.microsoft.com/office/drawing/2014/main" id="{6F22BF13-9387-406C-9F35-4D671FCCE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30" y="1010445"/>
            <a:ext cx="10515600" cy="5829300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69122773-F57F-4CAA-976D-E6638ABD5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462" y="5882483"/>
            <a:ext cx="18764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4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79DC5-E20F-4076-B827-A352351C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30" y="11356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技术交底图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C5DCB0E-1F05-4148-83D1-6446964DE2FD}"/>
              </a:ext>
            </a:extLst>
          </p:cNvPr>
          <p:cNvSpPr/>
          <p:nvPr/>
        </p:nvSpPr>
        <p:spPr>
          <a:xfrm>
            <a:off x="4624070" y="2960370"/>
            <a:ext cx="6644005" cy="821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1400"/>
              <a:t>基础数据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FCB8E03F-0DD4-4770-B67C-592DB71EABD6}"/>
              </a:ext>
            </a:extLst>
          </p:cNvPr>
          <p:cNvSpPr/>
          <p:nvPr/>
        </p:nvSpPr>
        <p:spPr>
          <a:xfrm>
            <a:off x="4624070" y="3841115"/>
            <a:ext cx="6638925" cy="550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1400"/>
              <a:t>额度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C6C8A62-01C5-4A74-9037-DC4D6E420A52}"/>
              </a:ext>
            </a:extLst>
          </p:cNvPr>
          <p:cNvSpPr/>
          <p:nvPr/>
        </p:nvSpPr>
        <p:spPr>
          <a:xfrm>
            <a:off x="4624070" y="4455795"/>
            <a:ext cx="6638290" cy="546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1400"/>
              <a:t>头寸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1F016EB-4C31-4976-8330-F1E0A06294E8}"/>
              </a:ext>
            </a:extLst>
          </p:cNvPr>
          <p:cNvSpPr/>
          <p:nvPr/>
        </p:nvSpPr>
        <p:spPr>
          <a:xfrm>
            <a:off x="4624070" y="5057775"/>
            <a:ext cx="3278505" cy="12249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1400"/>
              <a:t>交易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ECA6124-6A62-46E1-8285-7FF7BA7329A8}"/>
              </a:ext>
            </a:extLst>
          </p:cNvPr>
          <p:cNvSpPr/>
          <p:nvPr/>
        </p:nvSpPr>
        <p:spPr>
          <a:xfrm>
            <a:off x="7985125" y="5057775"/>
            <a:ext cx="3278505" cy="12249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1400"/>
              <a:t>行情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4F08DAFD-741F-4FA4-8DC9-F87CD5C6A125}"/>
              </a:ext>
            </a:extLst>
          </p:cNvPr>
          <p:cNvSpPr/>
          <p:nvPr/>
        </p:nvSpPr>
        <p:spPr>
          <a:xfrm>
            <a:off x="2175510" y="1776730"/>
            <a:ext cx="3440430" cy="2927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客户端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6FEE6BA-1C65-4CCE-A202-0353ADB80760}"/>
              </a:ext>
            </a:extLst>
          </p:cNvPr>
          <p:cNvSpPr/>
          <p:nvPr/>
        </p:nvSpPr>
        <p:spPr>
          <a:xfrm>
            <a:off x="8161020" y="2413635"/>
            <a:ext cx="3176270" cy="2927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SMRS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3B066A4-0B36-477C-8700-3ECE3ECCF17E}"/>
              </a:ext>
            </a:extLst>
          </p:cNvPr>
          <p:cNvSpPr/>
          <p:nvPr/>
        </p:nvSpPr>
        <p:spPr>
          <a:xfrm>
            <a:off x="8161020" y="1776730"/>
            <a:ext cx="1478280" cy="2927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CDC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A9B8C59-B667-4D73-9FDD-59E7E406788A}"/>
              </a:ext>
            </a:extLst>
          </p:cNvPr>
          <p:cNvSpPr/>
          <p:nvPr/>
        </p:nvSpPr>
        <p:spPr>
          <a:xfrm>
            <a:off x="9859010" y="1776730"/>
            <a:ext cx="1478280" cy="2927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清算所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872903F4-B331-4633-8064-DDC375D854B6}"/>
              </a:ext>
            </a:extLst>
          </p:cNvPr>
          <p:cNvSpPr/>
          <p:nvPr/>
        </p:nvSpPr>
        <p:spPr>
          <a:xfrm>
            <a:off x="838200" y="2960370"/>
            <a:ext cx="3332480" cy="3322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400"/>
              <a:t>NDM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05E0B74E-7E8A-418E-8132-2B241D08A27B}"/>
              </a:ext>
            </a:extLst>
          </p:cNvPr>
          <p:cNvSpPr/>
          <p:nvPr/>
        </p:nvSpPr>
        <p:spPr>
          <a:xfrm>
            <a:off x="1525905" y="3278505"/>
            <a:ext cx="1195070" cy="3359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ndm-hppe-pretrd_c_mg1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8E40355-16B5-4CB6-AF3F-5F0EF8207A13}"/>
              </a:ext>
            </a:extLst>
          </p:cNvPr>
          <p:cNvSpPr/>
          <p:nvPr/>
        </p:nvSpPr>
        <p:spPr>
          <a:xfrm>
            <a:off x="838200" y="2413635"/>
            <a:ext cx="2343785" cy="2927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REST</a:t>
            </a:r>
            <a:r>
              <a:rPr lang="zh-CN" altLang="en-US"/>
              <a:t>网关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71D7156-9387-4934-AD37-2B51978393AE}"/>
              </a:ext>
            </a:extLst>
          </p:cNvPr>
          <p:cNvSpPr/>
          <p:nvPr/>
        </p:nvSpPr>
        <p:spPr>
          <a:xfrm>
            <a:off x="3272155" y="2413635"/>
            <a:ext cx="2343785" cy="2927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推送网关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7F86E120-22E8-4CCA-ADFB-D825CC9AF584}"/>
              </a:ext>
            </a:extLst>
          </p:cNvPr>
          <p:cNvSpPr/>
          <p:nvPr/>
        </p:nvSpPr>
        <p:spPr>
          <a:xfrm>
            <a:off x="5682615" y="2413635"/>
            <a:ext cx="2343785" cy="2927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API</a:t>
            </a:r>
            <a:r>
              <a:rPr lang="zh-CN" altLang="en-US"/>
              <a:t>网关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45E5141-D24C-4353-9204-68B84A6332BE}"/>
              </a:ext>
            </a:extLst>
          </p:cNvPr>
          <p:cNvSpPr/>
          <p:nvPr/>
        </p:nvSpPr>
        <p:spPr>
          <a:xfrm>
            <a:off x="5681980" y="1776730"/>
            <a:ext cx="2344420" cy="2927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API&amp;RDI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E384C68-D6E1-4640-A5FE-A10B7C92D996}"/>
              </a:ext>
            </a:extLst>
          </p:cNvPr>
          <p:cNvSpPr/>
          <p:nvPr/>
        </p:nvSpPr>
        <p:spPr>
          <a:xfrm>
            <a:off x="837565" y="1776730"/>
            <a:ext cx="1259205" cy="2927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场务端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4C3A2EB-FF56-4457-B046-82DF7F8D2E38}"/>
              </a:ext>
            </a:extLst>
          </p:cNvPr>
          <p:cNvSpPr/>
          <p:nvPr/>
        </p:nvSpPr>
        <p:spPr>
          <a:xfrm>
            <a:off x="2851785" y="3279140"/>
            <a:ext cx="1195070" cy="3359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ndm-hppe-pretrd_i_mg1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2218982-679B-4DDA-A3DF-38CA4C030D64}"/>
              </a:ext>
            </a:extLst>
          </p:cNvPr>
          <p:cNvSpPr/>
          <p:nvPr/>
        </p:nvSpPr>
        <p:spPr>
          <a:xfrm>
            <a:off x="901700" y="3822700"/>
            <a:ext cx="1194435" cy="3359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ndm-hppe-pretrd_dl_cntngncy_mg1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285279FC-917D-4E54-B981-F15EA232412F}"/>
              </a:ext>
            </a:extLst>
          </p:cNvPr>
          <p:cNvSpPr/>
          <p:nvPr/>
        </p:nvSpPr>
        <p:spPr>
          <a:xfrm>
            <a:off x="2123440" y="4232275"/>
            <a:ext cx="1195070" cy="3359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ndm-hppe-ngtn_mg1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0F4E3D6D-0B58-4153-AB6F-7858107D5058}"/>
              </a:ext>
            </a:extLst>
          </p:cNvPr>
          <p:cNvSpPr/>
          <p:nvPr/>
        </p:nvSpPr>
        <p:spPr>
          <a:xfrm>
            <a:off x="980440" y="4640580"/>
            <a:ext cx="1195070" cy="3359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ndm-hppe-dealmgmt_mg1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21FB422-197E-4DA0-B862-14C10DE25134}"/>
              </a:ext>
            </a:extLst>
          </p:cNvPr>
          <p:cNvSpPr/>
          <p:nvPr/>
        </p:nvSpPr>
        <p:spPr>
          <a:xfrm>
            <a:off x="2909570" y="4903470"/>
            <a:ext cx="1195070" cy="3359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ndm-hppe-pretrd_redis_mg1</a:t>
            </a:r>
          </a:p>
        </p:txBody>
      </p:sp>
      <p:sp>
        <p:nvSpPr>
          <p:cNvPr id="107" name="流程图: 磁盘 106">
            <a:extLst>
              <a:ext uri="{FF2B5EF4-FFF2-40B4-BE49-F238E27FC236}">
                <a16:creationId xmlns:a16="http://schemas.microsoft.com/office/drawing/2014/main" id="{6FF3AD5E-C815-417B-AD7E-B69D3384DB43}"/>
              </a:ext>
            </a:extLst>
          </p:cNvPr>
          <p:cNvSpPr/>
          <p:nvPr/>
        </p:nvSpPr>
        <p:spPr>
          <a:xfrm>
            <a:off x="3272155" y="3904615"/>
            <a:ext cx="712470" cy="32766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redis</a:t>
            </a:r>
          </a:p>
        </p:txBody>
      </p:sp>
      <p:sp>
        <p:nvSpPr>
          <p:cNvPr id="108" name="流程图: 磁盘 107">
            <a:extLst>
              <a:ext uri="{FF2B5EF4-FFF2-40B4-BE49-F238E27FC236}">
                <a16:creationId xmlns:a16="http://schemas.microsoft.com/office/drawing/2014/main" id="{92476EF2-D6EF-48EB-BBAB-F95B4BCC00E0}"/>
              </a:ext>
            </a:extLst>
          </p:cNvPr>
          <p:cNvSpPr/>
          <p:nvPr/>
        </p:nvSpPr>
        <p:spPr>
          <a:xfrm>
            <a:off x="901700" y="5843905"/>
            <a:ext cx="712470" cy="32766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db</a:t>
            </a: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160281D-A914-47EC-A9D3-37BBB9926D3A}"/>
              </a:ext>
            </a:extLst>
          </p:cNvPr>
          <p:cNvCxnSpPr>
            <a:stCxn id="103" idx="2"/>
            <a:endCxn id="105" idx="0"/>
          </p:cNvCxnSpPr>
          <p:nvPr/>
        </p:nvCxnSpPr>
        <p:spPr>
          <a:xfrm>
            <a:off x="1499235" y="4158615"/>
            <a:ext cx="78740" cy="481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91C13E2-E057-4D98-B5ED-A4A48129B70B}"/>
              </a:ext>
            </a:extLst>
          </p:cNvPr>
          <p:cNvCxnSpPr>
            <a:stCxn id="96" idx="2"/>
            <a:endCxn id="104" idx="0"/>
          </p:cNvCxnSpPr>
          <p:nvPr/>
        </p:nvCxnSpPr>
        <p:spPr>
          <a:xfrm>
            <a:off x="2123440" y="3614420"/>
            <a:ext cx="597535" cy="617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9F8F1F0-E346-40A1-8145-5466561CFC3F}"/>
              </a:ext>
            </a:extLst>
          </p:cNvPr>
          <p:cNvCxnSpPr>
            <a:stCxn id="102" idx="2"/>
            <a:endCxn id="104" idx="0"/>
          </p:cNvCxnSpPr>
          <p:nvPr/>
        </p:nvCxnSpPr>
        <p:spPr>
          <a:xfrm flipH="1">
            <a:off x="2720975" y="3615055"/>
            <a:ext cx="728345" cy="61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F8343C0-1C57-4070-8DCD-DA55479F3D00}"/>
              </a:ext>
            </a:extLst>
          </p:cNvPr>
          <p:cNvCxnSpPr>
            <a:stCxn id="106" idx="0"/>
            <a:endCxn id="107" idx="3"/>
          </p:cNvCxnSpPr>
          <p:nvPr/>
        </p:nvCxnSpPr>
        <p:spPr>
          <a:xfrm flipV="1">
            <a:off x="3507105" y="4232275"/>
            <a:ext cx="121285" cy="67119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12E64383-E4F8-49CE-B544-D70BA56E0309}"/>
              </a:ext>
            </a:extLst>
          </p:cNvPr>
          <p:cNvCxnSpPr>
            <a:stCxn id="103" idx="3"/>
            <a:endCxn id="107" idx="2"/>
          </p:cNvCxnSpPr>
          <p:nvPr/>
        </p:nvCxnSpPr>
        <p:spPr>
          <a:xfrm>
            <a:off x="2096135" y="4002405"/>
            <a:ext cx="1176020" cy="7747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A8FBFB0E-B7C4-4493-89EE-DEAC28BB48B6}"/>
              </a:ext>
            </a:extLst>
          </p:cNvPr>
          <p:cNvCxnSpPr>
            <a:stCxn id="96" idx="2"/>
            <a:endCxn id="107" idx="1"/>
          </p:cNvCxnSpPr>
          <p:nvPr/>
        </p:nvCxnSpPr>
        <p:spPr>
          <a:xfrm>
            <a:off x="2123440" y="3625850"/>
            <a:ext cx="1504950" cy="29019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9B9153F0-AF3E-4853-B13A-8917C35B7B65}"/>
              </a:ext>
            </a:extLst>
          </p:cNvPr>
          <p:cNvCxnSpPr>
            <a:stCxn id="102" idx="2"/>
            <a:endCxn id="107" idx="1"/>
          </p:cNvCxnSpPr>
          <p:nvPr/>
        </p:nvCxnSpPr>
        <p:spPr>
          <a:xfrm>
            <a:off x="3449320" y="3626485"/>
            <a:ext cx="179070" cy="28956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86F2C07F-3DC7-4360-90E8-83BEDAD526B0}"/>
              </a:ext>
            </a:extLst>
          </p:cNvPr>
          <p:cNvSpPr/>
          <p:nvPr/>
        </p:nvSpPr>
        <p:spPr>
          <a:xfrm>
            <a:off x="2254250" y="5374005"/>
            <a:ext cx="1195070" cy="3359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ndm-dp-mg1limitworker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74DBDC2-8A8A-47E4-8ADF-97FF5C98BF86}"/>
              </a:ext>
            </a:extLst>
          </p:cNvPr>
          <p:cNvCxnSpPr>
            <a:stCxn id="97" idx="2"/>
            <a:endCxn id="96" idx="0"/>
          </p:cNvCxnSpPr>
          <p:nvPr/>
        </p:nvCxnSpPr>
        <p:spPr>
          <a:xfrm>
            <a:off x="2010410" y="2706370"/>
            <a:ext cx="113030" cy="572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710F5848-5A1F-47FE-AC7B-0CA34262BCCE}"/>
              </a:ext>
            </a:extLst>
          </p:cNvPr>
          <p:cNvCxnSpPr>
            <a:stCxn id="101" idx="2"/>
            <a:endCxn id="97" idx="0"/>
          </p:cNvCxnSpPr>
          <p:nvPr/>
        </p:nvCxnSpPr>
        <p:spPr>
          <a:xfrm>
            <a:off x="1467485" y="2069465"/>
            <a:ext cx="542925" cy="34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EF4F3C4-A1F7-493A-9BFF-63F34FB19871}"/>
              </a:ext>
            </a:extLst>
          </p:cNvPr>
          <p:cNvCxnSpPr>
            <a:stCxn id="91" idx="2"/>
            <a:endCxn id="97" idx="0"/>
          </p:cNvCxnSpPr>
          <p:nvPr/>
        </p:nvCxnSpPr>
        <p:spPr>
          <a:xfrm flipH="1">
            <a:off x="2010410" y="2069465"/>
            <a:ext cx="1885315" cy="34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DA99318D-E8AA-4D10-858B-4D179A7D1EC0}"/>
              </a:ext>
            </a:extLst>
          </p:cNvPr>
          <p:cNvCxnSpPr>
            <a:stCxn id="100" idx="2"/>
            <a:endCxn id="99" idx="0"/>
          </p:cNvCxnSpPr>
          <p:nvPr/>
        </p:nvCxnSpPr>
        <p:spPr>
          <a:xfrm>
            <a:off x="6854190" y="2069465"/>
            <a:ext cx="635" cy="34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6095FD1-FC24-44E7-B409-8F248EE6D0B7}"/>
              </a:ext>
            </a:extLst>
          </p:cNvPr>
          <p:cNvCxnSpPr>
            <a:stCxn id="99" idx="2"/>
            <a:endCxn id="102" idx="0"/>
          </p:cNvCxnSpPr>
          <p:nvPr/>
        </p:nvCxnSpPr>
        <p:spPr>
          <a:xfrm flipH="1">
            <a:off x="3449320" y="2706370"/>
            <a:ext cx="3405505" cy="5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3111035F-9B9C-478E-9B14-C1578E221E36}"/>
              </a:ext>
            </a:extLst>
          </p:cNvPr>
          <p:cNvSpPr/>
          <p:nvPr/>
        </p:nvSpPr>
        <p:spPr>
          <a:xfrm>
            <a:off x="2940685" y="5843905"/>
            <a:ext cx="1195070" cy="3359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000">
                <a:sym typeface="+mn-ea"/>
              </a:rPr>
              <a:t>ndm-dp-repoidw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FA28A3B-C859-400E-B9F5-E7839374BDDF}"/>
              </a:ext>
            </a:extLst>
          </p:cNvPr>
          <p:cNvSpPr/>
          <p:nvPr/>
        </p:nvSpPr>
        <p:spPr>
          <a:xfrm>
            <a:off x="1683385" y="5843905"/>
            <a:ext cx="1195070" cy="3359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000">
                <a:sym typeface="+mn-ea"/>
              </a:rPr>
              <a:t>ndm-dp-repoids</a:t>
            </a: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869EEFE-C0EB-4AD3-B14A-15983AE5569D}"/>
              </a:ext>
            </a:extLst>
          </p:cNvPr>
          <p:cNvCxnSpPr>
            <a:stCxn id="122" idx="0"/>
            <a:endCxn id="106" idx="2"/>
          </p:cNvCxnSpPr>
          <p:nvPr/>
        </p:nvCxnSpPr>
        <p:spPr>
          <a:xfrm flipH="1" flipV="1">
            <a:off x="3507105" y="5239385"/>
            <a:ext cx="31115" cy="6045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4B0DBE8D-0977-45FA-B51D-F76BFDA6A395}"/>
              </a:ext>
            </a:extLst>
          </p:cNvPr>
          <p:cNvGrpSpPr/>
          <p:nvPr/>
        </p:nvGrpSpPr>
        <p:grpSpPr>
          <a:xfrm>
            <a:off x="4785995" y="4085590"/>
            <a:ext cx="5585460" cy="233045"/>
            <a:chOff x="7537" y="6359"/>
            <a:chExt cx="6090" cy="470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64F1FF36-6894-4D10-AB58-326DAD5387F2}"/>
                </a:ext>
              </a:extLst>
            </p:cNvPr>
            <p:cNvSpPr/>
            <p:nvPr/>
          </p:nvSpPr>
          <p:spPr>
            <a:xfrm>
              <a:off x="11819" y="6359"/>
              <a:ext cx="1808" cy="4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000">
                  <a:sym typeface="+mn-ea"/>
                </a:rPr>
                <a:t>tbs-dp-mg1limitdeduction</a:t>
              </a: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2306E8FE-F0F4-465B-9C73-92CA3941C3AD}"/>
                </a:ext>
              </a:extLst>
            </p:cNvPr>
            <p:cNvSpPr/>
            <p:nvPr/>
          </p:nvSpPr>
          <p:spPr>
            <a:xfrm>
              <a:off x="7537" y="6359"/>
              <a:ext cx="1808" cy="4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000">
                  <a:sym typeface="+mn-ea"/>
                </a:rPr>
                <a:t>tbs-dp-mg1limitengine</a:t>
              </a: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FE343BF0-16D7-4263-850A-24F8B99D789D}"/>
                </a:ext>
              </a:extLst>
            </p:cNvPr>
            <p:cNvSpPr/>
            <p:nvPr/>
          </p:nvSpPr>
          <p:spPr>
            <a:xfrm>
              <a:off x="9678" y="6359"/>
              <a:ext cx="1808" cy="4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000">
                  <a:sym typeface="+mn-ea"/>
                </a:rPr>
                <a:t>tbs-dp-limitadapter</a:t>
              </a: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266558B4-F6FE-47CE-9427-3E5336FE846C}"/>
              </a:ext>
            </a:extLst>
          </p:cNvPr>
          <p:cNvGrpSpPr/>
          <p:nvPr/>
        </p:nvGrpSpPr>
        <p:grpSpPr>
          <a:xfrm>
            <a:off x="4785995" y="4692650"/>
            <a:ext cx="5585460" cy="239395"/>
            <a:chOff x="7537" y="7361"/>
            <a:chExt cx="6090" cy="484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6C90409B-0340-4096-925E-AACA13FB2D64}"/>
                </a:ext>
              </a:extLst>
            </p:cNvPr>
            <p:cNvSpPr/>
            <p:nvPr/>
          </p:nvSpPr>
          <p:spPr>
            <a:xfrm>
              <a:off x="9678" y="7375"/>
              <a:ext cx="1808" cy="4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000">
                  <a:sym typeface="+mn-ea"/>
                </a:rPr>
                <a:t>tbs-dp-position</a:t>
              </a: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CB11F6A3-826A-4F2C-8E3E-09E42CFF33D9}"/>
                </a:ext>
              </a:extLst>
            </p:cNvPr>
            <p:cNvSpPr/>
            <p:nvPr/>
          </p:nvSpPr>
          <p:spPr>
            <a:xfrm>
              <a:off x="7537" y="7361"/>
              <a:ext cx="1808" cy="4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000">
                  <a:sym typeface="+mn-ea"/>
                </a:rPr>
                <a:t>tbs-dp-pstn_vldtn</a:t>
              </a: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7EC204CF-DCEF-4307-9CCF-0C67B98106DF}"/>
                </a:ext>
              </a:extLst>
            </p:cNvPr>
            <p:cNvSpPr/>
            <p:nvPr/>
          </p:nvSpPr>
          <p:spPr>
            <a:xfrm>
              <a:off x="11819" y="7375"/>
              <a:ext cx="1808" cy="4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000" dirty="0">
                  <a:sym typeface="+mn-ea"/>
                </a:rPr>
                <a:t>tbs-</a:t>
              </a:r>
              <a:r>
                <a:rPr lang="en-US" altLang="zh-CN" sz="1000" dirty="0" err="1">
                  <a:sym typeface="+mn-ea"/>
                </a:rPr>
                <a:t>dp</a:t>
              </a:r>
              <a:r>
                <a:rPr lang="en-US" altLang="zh-CN" sz="1000" dirty="0">
                  <a:sym typeface="+mn-ea"/>
                </a:rPr>
                <a:t>-</a:t>
              </a:r>
              <a:r>
                <a:rPr lang="en-US" altLang="zh-CN" sz="1000">
                  <a:sym typeface="+mn-ea"/>
                </a:rPr>
                <a:t>basejss</a:t>
              </a:r>
              <a:endParaRPr lang="en-US" altLang="zh-CN" sz="1000" dirty="0">
                <a:sym typeface="+mn-ea"/>
              </a:endParaRPr>
            </a:p>
          </p:txBody>
        </p:sp>
      </p:grpSp>
      <p:sp>
        <p:nvSpPr>
          <p:cNvPr id="133" name="矩形 132">
            <a:extLst>
              <a:ext uri="{FF2B5EF4-FFF2-40B4-BE49-F238E27FC236}">
                <a16:creationId xmlns:a16="http://schemas.microsoft.com/office/drawing/2014/main" id="{06C144BA-DBDF-4D9D-8866-3A853ED2F7FB}"/>
              </a:ext>
            </a:extLst>
          </p:cNvPr>
          <p:cNvSpPr/>
          <p:nvPr/>
        </p:nvSpPr>
        <p:spPr>
          <a:xfrm>
            <a:off x="8580755" y="5464810"/>
            <a:ext cx="1409065" cy="245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000">
                <a:sym typeface="+mn-ea"/>
              </a:rPr>
              <a:t>tbs-dp-sirsmarket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3905465B-48B0-4546-9250-3E93E06A8252}"/>
              </a:ext>
            </a:extLst>
          </p:cNvPr>
          <p:cNvSpPr/>
          <p:nvPr/>
        </p:nvSpPr>
        <p:spPr>
          <a:xfrm>
            <a:off x="8580755" y="5801995"/>
            <a:ext cx="1409065" cy="245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000">
                <a:sym typeface="+mn-ea"/>
              </a:rPr>
              <a:t>tbs-dp-trend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EA8F116E-6C59-45BE-9057-F06BA6450160}"/>
              </a:ext>
            </a:extLst>
          </p:cNvPr>
          <p:cNvSpPr/>
          <p:nvPr/>
        </p:nvSpPr>
        <p:spPr>
          <a:xfrm>
            <a:off x="4842510" y="3501390"/>
            <a:ext cx="1454785" cy="223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>
                <a:sym typeface="+mn-ea"/>
              </a:rPr>
              <a:t>tbs-dp-repoidp</a:t>
            </a: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96B32773-7759-461F-A4C5-00F4ED0B83C6}"/>
              </a:ext>
            </a:extLst>
          </p:cNvPr>
          <p:cNvSpPr/>
          <p:nvPr/>
        </p:nvSpPr>
        <p:spPr>
          <a:xfrm>
            <a:off x="6769100" y="3501390"/>
            <a:ext cx="1454785" cy="223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>
                <a:sym typeface="+mn-ea"/>
              </a:rPr>
              <a:t>tbs-dp-repomonitor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90D65405-6A9D-4E3A-AD10-6681259BE438}"/>
              </a:ext>
            </a:extLst>
          </p:cNvPr>
          <p:cNvSpPr/>
          <p:nvPr/>
        </p:nvSpPr>
        <p:spPr>
          <a:xfrm>
            <a:off x="5923280" y="3114040"/>
            <a:ext cx="1454785" cy="223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>
                <a:sym typeface="+mn-ea"/>
              </a:rPr>
              <a:t>tbs-dp-msc</a:t>
            </a: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C62931D8-FBBA-485E-BA4E-3EFAD6970029}"/>
              </a:ext>
            </a:extLst>
          </p:cNvPr>
          <p:cNvCxnSpPr>
            <a:stCxn id="137" idx="2"/>
            <a:endCxn id="136" idx="0"/>
          </p:cNvCxnSpPr>
          <p:nvPr/>
        </p:nvCxnSpPr>
        <p:spPr>
          <a:xfrm>
            <a:off x="6650990" y="3337560"/>
            <a:ext cx="845820" cy="16383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E6432020-DF63-433C-9BF0-AE8692341A56}"/>
              </a:ext>
            </a:extLst>
          </p:cNvPr>
          <p:cNvCxnSpPr>
            <a:stCxn id="136" idx="1"/>
            <a:endCxn id="135" idx="3"/>
          </p:cNvCxnSpPr>
          <p:nvPr/>
        </p:nvCxnSpPr>
        <p:spPr>
          <a:xfrm flipH="1">
            <a:off x="6297295" y="3621405"/>
            <a:ext cx="47180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544E576F-DF65-43A3-A4A5-8B29970D7F2F}"/>
              </a:ext>
            </a:extLst>
          </p:cNvPr>
          <p:cNvCxnSpPr>
            <a:stCxn id="137" idx="2"/>
            <a:endCxn id="135" idx="0"/>
          </p:cNvCxnSpPr>
          <p:nvPr/>
        </p:nvCxnSpPr>
        <p:spPr>
          <a:xfrm flipH="1">
            <a:off x="5570220" y="3345815"/>
            <a:ext cx="1080770" cy="16383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63B0CBDD-3667-48F9-957E-4032DF0D3EDB}"/>
              </a:ext>
            </a:extLst>
          </p:cNvPr>
          <p:cNvSpPr/>
          <p:nvPr/>
        </p:nvSpPr>
        <p:spPr>
          <a:xfrm>
            <a:off x="9845040" y="3513455"/>
            <a:ext cx="1289050" cy="223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>
                <a:sym typeface="+mn-ea"/>
              </a:rPr>
              <a:t>tbs-dp-rdi</a:t>
            </a: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5789F8A8-4F8A-439D-BA67-7F1A448101AA}"/>
              </a:ext>
            </a:extLst>
          </p:cNvPr>
          <p:cNvSpPr/>
          <p:nvPr/>
        </p:nvSpPr>
        <p:spPr>
          <a:xfrm>
            <a:off x="8438515" y="3230880"/>
            <a:ext cx="1289685" cy="223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>
                <a:sym typeface="+mn-ea"/>
              </a:rPr>
              <a:t>tbs-dp-mscdqs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398AF237-7816-48EF-9FEC-CB9A9A244C89}"/>
              </a:ext>
            </a:extLst>
          </p:cNvPr>
          <p:cNvSpPr/>
          <p:nvPr/>
        </p:nvSpPr>
        <p:spPr>
          <a:xfrm>
            <a:off x="9845040" y="3230880"/>
            <a:ext cx="1289685" cy="223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>
                <a:sym typeface="+mn-ea"/>
              </a:rPr>
              <a:t>tbs-dp-cal</a:t>
            </a: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0BBC2F1C-EE8A-45E2-B7FF-20BBA5535CF4}"/>
              </a:ext>
            </a:extLst>
          </p:cNvPr>
          <p:cNvSpPr/>
          <p:nvPr/>
        </p:nvSpPr>
        <p:spPr>
          <a:xfrm>
            <a:off x="8439150" y="3513455"/>
            <a:ext cx="1289050" cy="223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>
                <a:sym typeface="+mn-ea"/>
              </a:rPr>
              <a:t>tbs-dp-scheduler</a:t>
            </a:r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CEF1708F-4142-4DD8-A4D3-A1F017462AE3}"/>
              </a:ext>
            </a:extLst>
          </p:cNvPr>
          <p:cNvCxnSpPr>
            <a:stCxn id="104" idx="3"/>
            <a:endCxn id="131" idx="1"/>
          </p:cNvCxnSpPr>
          <p:nvPr/>
        </p:nvCxnSpPr>
        <p:spPr>
          <a:xfrm>
            <a:off x="3318510" y="4400550"/>
            <a:ext cx="1467485" cy="4089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82270D25-D5FC-409A-A922-76B8DC96466F}"/>
              </a:ext>
            </a:extLst>
          </p:cNvPr>
          <p:cNvCxnSpPr>
            <a:stCxn id="105" idx="3"/>
            <a:endCxn id="131" idx="1"/>
          </p:cNvCxnSpPr>
          <p:nvPr/>
        </p:nvCxnSpPr>
        <p:spPr>
          <a:xfrm>
            <a:off x="2175510" y="4808855"/>
            <a:ext cx="2610485" cy="6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>
            <a:extLst>
              <a:ext uri="{FF2B5EF4-FFF2-40B4-BE49-F238E27FC236}">
                <a16:creationId xmlns:a16="http://schemas.microsoft.com/office/drawing/2014/main" id="{DF411DC5-1AA0-434E-926F-6AF0953CB86F}"/>
              </a:ext>
            </a:extLst>
          </p:cNvPr>
          <p:cNvSpPr/>
          <p:nvPr/>
        </p:nvSpPr>
        <p:spPr>
          <a:xfrm>
            <a:off x="4785995" y="5307965"/>
            <a:ext cx="1409065" cy="2070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000">
                <a:sym typeface="+mn-ea"/>
              </a:rPr>
              <a:t>tbs-dp-drvquote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6E62EC9-ABF7-419E-9E45-B130F002E5BC}"/>
              </a:ext>
            </a:extLst>
          </p:cNvPr>
          <p:cNvSpPr/>
          <p:nvPr/>
        </p:nvSpPr>
        <p:spPr>
          <a:xfrm>
            <a:off x="4785995" y="6026150"/>
            <a:ext cx="1409065" cy="2070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000">
                <a:sym typeface="+mn-ea"/>
              </a:rPr>
              <a:t>ssc-dp-drvdealstorage</a:t>
            </a: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59358D7-8089-4671-BDA2-C3F1CA110F53}"/>
              </a:ext>
            </a:extLst>
          </p:cNvPr>
          <p:cNvSpPr/>
          <p:nvPr/>
        </p:nvSpPr>
        <p:spPr>
          <a:xfrm>
            <a:off x="6350000" y="5787390"/>
            <a:ext cx="1409065" cy="2070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000">
                <a:sym typeface="+mn-ea"/>
              </a:rPr>
              <a:t>tbs-dp-mcs</a:t>
            </a: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391FE1F-D917-486F-A562-41F7A8F4C597}"/>
              </a:ext>
            </a:extLst>
          </p:cNvPr>
          <p:cNvSpPr/>
          <p:nvPr/>
        </p:nvSpPr>
        <p:spPr>
          <a:xfrm>
            <a:off x="4785995" y="5547360"/>
            <a:ext cx="1409065" cy="2070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000">
                <a:sym typeface="+mn-ea"/>
              </a:rPr>
              <a:t>ssc-dp-drvdealreport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F611A37A-EA89-425B-82CE-8CD2B5DEEF58}"/>
              </a:ext>
            </a:extLst>
          </p:cNvPr>
          <p:cNvSpPr/>
          <p:nvPr/>
        </p:nvSpPr>
        <p:spPr>
          <a:xfrm>
            <a:off x="4785995" y="5786755"/>
            <a:ext cx="1409065" cy="2070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000">
                <a:sym typeface="+mn-ea"/>
              </a:rPr>
              <a:t>ssc-dp-drvdealqry</a:t>
            </a: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8EFA7EF3-CD82-4E58-9F75-36ED3C289FD6}"/>
              </a:ext>
            </a:extLst>
          </p:cNvPr>
          <p:cNvSpPr/>
          <p:nvPr/>
        </p:nvSpPr>
        <p:spPr>
          <a:xfrm>
            <a:off x="6350000" y="6025515"/>
            <a:ext cx="1409065" cy="2070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000">
                <a:sym typeface="+mn-ea"/>
              </a:rPr>
              <a:t>tbs-dp-drvjss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26338249-7348-45AE-8389-E1F9292DA4A6}"/>
              </a:ext>
            </a:extLst>
          </p:cNvPr>
          <p:cNvSpPr/>
          <p:nvPr/>
        </p:nvSpPr>
        <p:spPr>
          <a:xfrm>
            <a:off x="6350000" y="5549265"/>
            <a:ext cx="1409065" cy="2070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000">
                <a:sym typeface="+mn-ea"/>
              </a:rPr>
              <a:t>tbs-dp-drvdqs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813B6D07-E215-4746-B940-4BC0D041F48D}"/>
              </a:ext>
            </a:extLst>
          </p:cNvPr>
          <p:cNvSpPr/>
          <p:nvPr/>
        </p:nvSpPr>
        <p:spPr>
          <a:xfrm>
            <a:off x="6353175" y="5311140"/>
            <a:ext cx="1409065" cy="2070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000">
                <a:sym typeface="+mn-ea"/>
              </a:rPr>
              <a:t>tbs-dp-drvmsc</a:t>
            </a:r>
          </a:p>
        </p:txBody>
      </p:sp>
      <p:cxnSp>
        <p:nvCxnSpPr>
          <p:cNvPr id="155" name="肘形连接符 91">
            <a:extLst>
              <a:ext uri="{FF2B5EF4-FFF2-40B4-BE49-F238E27FC236}">
                <a16:creationId xmlns:a16="http://schemas.microsoft.com/office/drawing/2014/main" id="{63C94CE3-D600-40CB-AA5F-D6EF842CC02F}"/>
              </a:ext>
            </a:extLst>
          </p:cNvPr>
          <p:cNvCxnSpPr>
            <a:stCxn id="131" idx="0"/>
            <a:endCxn id="92" idx="2"/>
          </p:cNvCxnSpPr>
          <p:nvPr/>
        </p:nvCxnSpPr>
        <p:spPr>
          <a:xfrm rot="16200000">
            <a:off x="6689090" y="1632585"/>
            <a:ext cx="1986280" cy="4133850"/>
          </a:xfrm>
          <a:prstGeom prst="bentConnector3">
            <a:avLst>
              <a:gd name="adj1" fmla="val 13586"/>
            </a:avLst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DF9ED5F-7D47-4CE4-A9C2-168EF23FB90C}"/>
              </a:ext>
            </a:extLst>
          </p:cNvPr>
          <p:cNvSpPr txBox="1"/>
          <p:nvPr/>
        </p:nvSpPr>
        <p:spPr>
          <a:xfrm>
            <a:off x="2752725" y="2706370"/>
            <a:ext cx="9182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CDC</a:t>
            </a:r>
            <a:r>
              <a:rPr lang="zh-CN" altLang="en-US" sz="1000"/>
              <a:t>事前验证</a:t>
            </a:r>
          </a:p>
        </p:txBody>
      </p:sp>
      <p:cxnSp>
        <p:nvCxnSpPr>
          <p:cNvPr id="157" name="肘形连接符 93">
            <a:extLst>
              <a:ext uri="{FF2B5EF4-FFF2-40B4-BE49-F238E27FC236}">
                <a16:creationId xmlns:a16="http://schemas.microsoft.com/office/drawing/2014/main" id="{688B047A-9DC3-4E22-840B-F4616B9976C8}"/>
              </a:ext>
            </a:extLst>
          </p:cNvPr>
          <p:cNvCxnSpPr>
            <a:stCxn id="127" idx="1"/>
            <a:endCxn id="116" idx="3"/>
          </p:cNvCxnSpPr>
          <p:nvPr/>
        </p:nvCxnSpPr>
        <p:spPr>
          <a:xfrm rot="10800000" flipV="1">
            <a:off x="3449320" y="4202430"/>
            <a:ext cx="1336675" cy="1339850"/>
          </a:xfrm>
          <a:prstGeom prst="bentConnector3">
            <a:avLst>
              <a:gd name="adj1" fmla="val 35961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肘形连接符 94">
            <a:extLst>
              <a:ext uri="{FF2B5EF4-FFF2-40B4-BE49-F238E27FC236}">
                <a16:creationId xmlns:a16="http://schemas.microsoft.com/office/drawing/2014/main" id="{20820624-2264-4124-9CA4-654D1FAF631A}"/>
              </a:ext>
            </a:extLst>
          </p:cNvPr>
          <p:cNvCxnSpPr>
            <a:stCxn id="135" idx="1"/>
            <a:endCxn id="122" idx="3"/>
          </p:cNvCxnSpPr>
          <p:nvPr/>
        </p:nvCxnSpPr>
        <p:spPr>
          <a:xfrm rot="10800000" flipV="1">
            <a:off x="4135755" y="3613150"/>
            <a:ext cx="706755" cy="2399030"/>
          </a:xfrm>
          <a:prstGeom prst="bentConnector3">
            <a:avLst>
              <a:gd name="adj1" fmla="val 49955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039C4858-9626-45B1-AAFF-46FF3C9529DE}"/>
              </a:ext>
            </a:extLst>
          </p:cNvPr>
          <p:cNvCxnSpPr>
            <a:stCxn id="93" idx="2"/>
            <a:endCxn id="92" idx="0"/>
          </p:cNvCxnSpPr>
          <p:nvPr/>
        </p:nvCxnSpPr>
        <p:spPr>
          <a:xfrm>
            <a:off x="8900160" y="2069465"/>
            <a:ext cx="848995" cy="3441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FECC124C-CB37-451F-A98B-E26943338F66}"/>
              </a:ext>
            </a:extLst>
          </p:cNvPr>
          <p:cNvCxnSpPr>
            <a:stCxn id="92" idx="0"/>
            <a:endCxn id="94" idx="2"/>
          </p:cNvCxnSpPr>
          <p:nvPr/>
        </p:nvCxnSpPr>
        <p:spPr>
          <a:xfrm flipV="1">
            <a:off x="9749155" y="2069465"/>
            <a:ext cx="848995" cy="3441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97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79DC5-E20F-4076-B827-A352351C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30" y="1135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TBS</a:t>
            </a:r>
            <a:r>
              <a:rPr lang="zh-CN" altLang="en-US" sz="4000" dirty="0"/>
              <a:t>技术交底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9B745BE-7CFB-4DCE-AEFC-97236E774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EDD91B-29CA-4172-9A19-640F8C9C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50" y="901827"/>
            <a:ext cx="11249320" cy="584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79DC5-E20F-4076-B827-A352351C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30" y="11356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核心技术交底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9B745BE-7CFB-4DCE-AEFC-97236E774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AC05D1-8F0E-4F7F-9CD7-8BB36550E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78" y="1230198"/>
            <a:ext cx="10398752" cy="515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2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5E457-66E7-4112-80D3-05A8615D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项目计划安排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F262549-31DE-48AF-A065-D96019B2C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790419"/>
              </p:ext>
            </p:extLst>
          </p:nvPr>
        </p:nvGraphicFramePr>
        <p:xfrm>
          <a:off x="1090367" y="1690688"/>
          <a:ext cx="10011266" cy="35633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0984">
                  <a:extLst>
                    <a:ext uri="{9D8B030D-6E8A-4147-A177-3AD203B41FA5}">
                      <a16:colId xmlns:a16="http://schemas.microsoft.com/office/drawing/2014/main" val="54785963"/>
                    </a:ext>
                  </a:extLst>
                </a:gridCol>
                <a:gridCol w="9060282">
                  <a:extLst>
                    <a:ext uri="{9D8B030D-6E8A-4147-A177-3AD203B41FA5}">
                      <a16:colId xmlns:a16="http://schemas.microsoft.com/office/drawing/2014/main" val="2116673790"/>
                    </a:ext>
                  </a:extLst>
                </a:gridCol>
              </a:tblGrid>
              <a:tr h="50904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时间</a:t>
                      </a:r>
                      <a:endParaRPr lang="zh-CN" altLang="en-US" sz="20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工作目标</a:t>
                      </a:r>
                      <a:endParaRPr lang="zh-CN" alt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131116"/>
                  </a:ext>
                </a:extLst>
              </a:tr>
              <a:tr h="50904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27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完成环境交接，完成条目与工程确认，相关进程、工程部署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89829276"/>
                  </a:ext>
                </a:extLst>
              </a:tr>
              <a:tr h="50904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30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完成</a:t>
                      </a:r>
                      <a:r>
                        <a:rPr lang="en-US" altLang="zh-CN" sz="1200" u="none" strike="noStrike">
                          <a:effectLst/>
                        </a:rPr>
                        <a:t>ABS</a:t>
                      </a:r>
                      <a:r>
                        <a:rPr lang="zh-CN" altLang="en-US" sz="1200" u="none" strike="noStrike">
                          <a:effectLst/>
                        </a:rPr>
                        <a:t>、外币债支持，报价全流程开发，预警监控设置与查询，风控比例设计，行情问题修复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55947085"/>
                  </a:ext>
                </a:extLst>
              </a:tr>
              <a:tr h="50904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11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6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完成成交单开发、清算所余额计算和查询，回购结算状态处理查询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44218974"/>
                  </a:ext>
                </a:extLst>
              </a:tr>
              <a:tr h="50904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11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11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风控比例查询，应急服务，权限检查，通用部分开发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46780965"/>
                  </a:ext>
                </a:extLst>
              </a:tr>
              <a:tr h="50904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11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13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测试和缺陷修改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2262707"/>
                  </a:ext>
                </a:extLst>
              </a:tr>
              <a:tr h="50904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>
                          <a:effectLst/>
                        </a:rPr>
                        <a:t>11</a:t>
                      </a:r>
                      <a:r>
                        <a:rPr lang="zh-CN" altLang="en-US" sz="1200" u="none" strike="noStrike" dirty="0">
                          <a:effectLst/>
                        </a:rPr>
                        <a:t>月</a:t>
                      </a:r>
                      <a:r>
                        <a:rPr lang="en-US" altLang="zh-CN" sz="1200" u="none" strike="noStrike" dirty="0">
                          <a:effectLst/>
                        </a:rPr>
                        <a:t>16</a:t>
                      </a:r>
                      <a:r>
                        <a:rPr lang="zh-CN" altLang="en-US" sz="1200" u="none" strike="noStrike" dirty="0">
                          <a:effectLst/>
                        </a:rPr>
                        <a:t>日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完成验收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46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13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7BF7D-672E-47DE-939E-580DF3AE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人员安排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16C02C37-180F-464C-A761-ADF2FD3987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217357"/>
              </p:ext>
            </p:extLst>
          </p:nvPr>
        </p:nvGraphicFramePr>
        <p:xfrm>
          <a:off x="1724025" y="1447800"/>
          <a:ext cx="8382000" cy="525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8462">
                  <a:extLst>
                    <a:ext uri="{9D8B030D-6E8A-4147-A177-3AD203B41FA5}">
                      <a16:colId xmlns:a16="http://schemas.microsoft.com/office/drawing/2014/main" val="1104547208"/>
                    </a:ext>
                  </a:extLst>
                </a:gridCol>
                <a:gridCol w="1152982">
                  <a:extLst>
                    <a:ext uri="{9D8B030D-6E8A-4147-A177-3AD203B41FA5}">
                      <a16:colId xmlns:a16="http://schemas.microsoft.com/office/drawing/2014/main" val="2040626006"/>
                    </a:ext>
                  </a:extLst>
                </a:gridCol>
                <a:gridCol w="6350556">
                  <a:extLst>
                    <a:ext uri="{9D8B030D-6E8A-4147-A177-3AD203B41FA5}">
                      <a16:colId xmlns:a16="http://schemas.microsoft.com/office/drawing/2014/main" val="4010339691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姓名</a:t>
                      </a:r>
                      <a:endParaRPr lang="zh-CN" altLang="en-US" sz="14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</a:rPr>
                        <a:t>岗位</a:t>
                      </a:r>
                      <a:endParaRPr lang="zh-CN" altLang="en-US" sz="14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任务分工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4519108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陈杰樱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项目负责人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总体项目负责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6739049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王瑞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技术负责人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负责风控比例的设计和核心问题支持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0913554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徐振忠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技术负责人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负责小项目环境问题和总体技术支持、部分开发，清算所余额查询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713635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陈浩宇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JAVA</a:t>
                      </a:r>
                      <a:r>
                        <a:rPr lang="zh-CN" altLang="en-US" sz="1100" u="none" strike="noStrike">
                          <a:effectLst/>
                        </a:rPr>
                        <a:t>开发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风控比例，上海清算所余额托管计算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116448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杨梦珂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JAVA</a:t>
                      </a:r>
                      <a:r>
                        <a:rPr lang="zh-CN" altLang="en-US" sz="1100" u="none" strike="noStrike">
                          <a:effectLst/>
                        </a:rPr>
                        <a:t>开发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成交单生成，预警监控，预警指标设置，权限检查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100255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宋依麟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JAVA</a:t>
                      </a:r>
                      <a:r>
                        <a:rPr lang="zh-CN" altLang="en-US" sz="1100" u="none" strike="noStrike">
                          <a:effectLst/>
                        </a:rPr>
                        <a:t>开发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全流程、报价导入，应急服务，通用部分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428768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马海洋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JAVA</a:t>
                      </a:r>
                      <a:r>
                        <a:rPr lang="zh-CN" altLang="en-US" sz="1100" u="none" strike="noStrike">
                          <a:effectLst/>
                        </a:rPr>
                        <a:t>开发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行情部分，回购结算状态处理查询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41174088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黎德国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核心开发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核心变动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763716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王勇浩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前端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我要报价，全流程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175680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甄向锋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前端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其他小黑屏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035123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邝亚光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前端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场务前端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2516768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鲍晓飞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前端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场务前端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6805115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杨珊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BA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NDM</a:t>
                      </a:r>
                      <a:r>
                        <a:rPr lang="zh-CN" altLang="en-US" sz="1100" u="none" strike="noStrike">
                          <a:effectLst/>
                        </a:rPr>
                        <a:t>和数据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5130955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石秀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BA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通用和共享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4092605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翟青华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验收测试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用例与辅助测试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0702668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于自尚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验收测试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用例与辅助测试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6716382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吴波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JAVA</a:t>
                      </a:r>
                      <a:r>
                        <a:rPr lang="zh-CN" altLang="en-US" sz="1100" u="none" strike="noStrike">
                          <a:effectLst/>
                        </a:rPr>
                        <a:t>开发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额度部分，预计</a:t>
                      </a:r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r>
                        <a:rPr lang="zh-CN" altLang="en-US" sz="1100" u="none" strike="noStrike">
                          <a:effectLst/>
                        </a:rPr>
                        <a:t>日入组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307919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马燕飞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JAVA</a:t>
                      </a:r>
                      <a:r>
                        <a:rPr lang="zh-CN" altLang="en-US" sz="1100" u="none" strike="noStrike">
                          <a:effectLst/>
                        </a:rPr>
                        <a:t>开发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守门员兼编外人员，支持行情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04889095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敖恒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测试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编外测试人员</a:t>
                      </a:r>
                      <a:endParaRPr lang="zh-CN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5595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28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488</Words>
  <Application>Microsoft Office PowerPoint</Application>
  <PresentationFormat>宽屏</PresentationFormat>
  <Paragraphs>146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仿宋</vt:lpstr>
      <vt:lpstr>宋体</vt:lpstr>
      <vt:lpstr>Arial</vt:lpstr>
      <vt:lpstr>Office 主题​​</vt:lpstr>
      <vt:lpstr>买断式回购上线期</vt:lpstr>
      <vt:lpstr>买断式回购功能二期</vt:lpstr>
      <vt:lpstr>业务范围模块</vt:lpstr>
      <vt:lpstr>技术交底图</vt:lpstr>
      <vt:lpstr>TBS技术交底</vt:lpstr>
      <vt:lpstr>核心技术交底</vt:lpstr>
      <vt:lpstr>项目计划安排</vt:lpstr>
      <vt:lpstr>人员安排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买断式回购二期(业务)</dc:title>
  <dc:creator>陈 杰樱</dc:creator>
  <cp:lastModifiedBy>陈 杰樱</cp:lastModifiedBy>
  <cp:revision>30</cp:revision>
  <dcterms:created xsi:type="dcterms:W3CDTF">2020-10-21T10:26:01Z</dcterms:created>
  <dcterms:modified xsi:type="dcterms:W3CDTF">2020-10-27T06:21:18Z</dcterms:modified>
</cp:coreProperties>
</file>