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74" r:id="rId7"/>
    <p:sldId id="284" r:id="rId8"/>
    <p:sldId id="275" r:id="rId9"/>
    <p:sldId id="276" r:id="rId10"/>
    <p:sldId id="278" r:id="rId11"/>
    <p:sldId id="277" r:id="rId12"/>
    <p:sldId id="279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438B9-4B5B-4922-9D92-41BEC21FA3AF}" v="183" dt="2019-11-15T13:18:39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5" autoAdjust="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03E9-4EEE-4038-BC38-DA3CDF172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65D5D-99A4-43C7-B747-A943A6CD0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3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S2ZOUUhzc09vWktK?tab=t9qv9d&amp;c=C11A0E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r>
              <a:rPr lang="zh-CN" altLang="en-US" dirty="0" smtClean="0"/>
              <a:t>用户行为分析项目总结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2020.3.31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测试环境问题…"/>
          <p:cNvSpPr txBox="1">
            <a:spLocks noGrp="1"/>
          </p:cNvSpPr>
          <p:nvPr>
            <p:ph type="body" sz="half" idx="4294967295"/>
          </p:nvPr>
        </p:nvSpPr>
        <p:spPr>
          <a:xfrm>
            <a:off x="476399" y="976015"/>
            <a:ext cx="7644705" cy="4603254"/>
          </a:xfrm>
          <a:prstGeom prst="rect">
            <a:avLst/>
          </a:prstGeom>
        </p:spPr>
        <p:txBody>
          <a:bodyPr lIns="32145" tIns="32145" rIns="32145" bIns="32145" anchor="t">
            <a:noAutofit/>
          </a:bodyPr>
          <a:lstStyle/>
          <a:p>
            <a:pPr marL="522368" lvl="1" indent="-200911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41093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开发</a:t>
            </a:r>
            <a:r>
              <a:rPr sz="17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问题</a:t>
            </a:r>
            <a:endParaRPr sz="17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17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1. 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使用公共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服务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层采集通用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的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数据，受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控件、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ag-grid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的影响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，部分场景无法区分具体的业务含义，如扫单、双击债券进入单券。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解决办法：由于时间紧急，浸入代码进行了精准埋点。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后续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可考虑增加对</a:t>
            </a:r>
            <a:r>
              <a:rPr lang="en-US" altLang="zh-CN" sz="17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agrid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采集数据的特殊处理，区分点击父行、点击子行等操作。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en-US" altLang="zh-CN" sz="17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2. 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在后台开发过程中遇到的瓶颈问题是通过</a:t>
            </a:r>
            <a:r>
              <a:rPr lang="en-US" altLang="zh-CN" sz="1700" dirty="0" err="1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parentId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、</a:t>
            </a:r>
            <a:r>
              <a:rPr lang="en-US" altLang="zh-CN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event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、</a:t>
            </a:r>
            <a:r>
              <a:rPr lang="en-US" altLang="zh-CN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widget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等属性分析组件之间的父子关系，来</a:t>
            </a:r>
            <a:r>
              <a:rPr lang="zh-CN" altLang="en-US" sz="17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确定完整的行为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路径。</a:t>
            </a:r>
            <a:endParaRPr lang="en-US" altLang="zh-CN" sz="1700" dirty="0" smtClean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目前使用</a:t>
            </a:r>
            <a:r>
              <a:rPr lang="en-US" altLang="zh-CN" sz="1700" dirty="0" err="1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sql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查询，供多个接口调用。</a:t>
            </a:r>
            <a:endParaRPr lang="en-US" altLang="zh-CN" sz="1700" dirty="0" smtClean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建议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：后续可建立</a:t>
            </a:r>
            <a:r>
              <a:rPr lang="zh-CN" altLang="en-US" sz="17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客户端采集数据与业务行为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的计算模型</a:t>
            </a:r>
            <a:endParaRPr lang="en-US" altLang="zh-CN" sz="1700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135" name="项目实施过程中的问题"/>
          <p:cNvSpPr txBox="1">
            <a:spLocks noGrp="1"/>
          </p:cNvSpPr>
          <p:nvPr>
            <p:ph type="title" idx="4294967295"/>
          </p:nvPr>
        </p:nvSpPr>
        <p:spPr>
          <a:xfrm>
            <a:off x="476250" y="428625"/>
            <a:ext cx="6044534" cy="547401"/>
          </a:xfrm>
          <a:prstGeom prst="rect">
            <a:avLst/>
          </a:prstGeom>
        </p:spPr>
        <p:txBody>
          <a:bodyPr lIns="32145" tIns="32145" rIns="32145" bIns="32145" anchor="t">
            <a:normAutofit fontScale="90000"/>
          </a:bodyPr>
          <a:lstStyle>
            <a:lvl1pPr algn="l" defTabSz="457200">
              <a:defRPr sz="360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项目实施过程中的问题</a:t>
            </a:r>
          </a:p>
        </p:txBody>
      </p:sp>
    </p:spTree>
    <p:extLst>
      <p:ext uri="{BB962C8B-B14F-4D97-AF65-F5344CB8AC3E}">
        <p14:creationId xmlns:p14="http://schemas.microsoft.com/office/powerpoint/2010/main" val="8582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测试环境问题…"/>
          <p:cNvSpPr txBox="1">
            <a:spLocks noGrp="1"/>
          </p:cNvSpPr>
          <p:nvPr>
            <p:ph type="body" sz="half" idx="4294967295"/>
          </p:nvPr>
        </p:nvSpPr>
        <p:spPr>
          <a:xfrm>
            <a:off x="476399" y="976015"/>
            <a:ext cx="7644705" cy="4603254"/>
          </a:xfrm>
          <a:prstGeom prst="rect">
            <a:avLst/>
          </a:prstGeom>
        </p:spPr>
        <p:txBody>
          <a:bodyPr lIns="32145" tIns="32145" rIns="32145" bIns="32145" anchor="t">
            <a:noAutofit/>
          </a:bodyPr>
          <a:lstStyle/>
          <a:p>
            <a:pPr marL="522368" lvl="1" indent="-200911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41093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人员</a:t>
            </a:r>
            <a:r>
              <a:rPr sz="17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问题</a:t>
            </a:r>
            <a:endParaRPr lang="en-US" sz="17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241093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en-US" sz="17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641143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在后台开发任务的安排上不够合理。</a:t>
            </a:r>
            <a:endParaRPr lang="en-US" altLang="zh-CN" sz="1700" dirty="0" smtClean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641143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由于项目初期在尝试客户端数据采集的通用方案，对于采集到的数据无法提前准确定义，后台开发任务在中期开始增加。另外在设计上采用通用的</a:t>
            </a:r>
            <a:r>
              <a:rPr lang="en-US" altLang="zh-CN" sz="1700" dirty="0" err="1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sql</a:t>
            </a: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查询，来确定采集数据和用户行为之间的映射，因此开发任务主要集中在曹锐同学身上。</a:t>
            </a:r>
            <a:endParaRPr lang="en-US" altLang="zh-CN" sz="1700" dirty="0" smtClean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641143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后续改进：在设计开发方案的同时应尽量把开发任务量化平均分配。</a:t>
            </a:r>
            <a:endParaRPr sz="1700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135" name="项目实施过程中的问题"/>
          <p:cNvSpPr txBox="1">
            <a:spLocks noGrp="1"/>
          </p:cNvSpPr>
          <p:nvPr>
            <p:ph type="title" idx="4294967295"/>
          </p:nvPr>
        </p:nvSpPr>
        <p:spPr>
          <a:xfrm>
            <a:off x="476250" y="428625"/>
            <a:ext cx="6044534" cy="547401"/>
          </a:xfrm>
          <a:prstGeom prst="rect">
            <a:avLst/>
          </a:prstGeom>
        </p:spPr>
        <p:txBody>
          <a:bodyPr lIns="32145" tIns="32145" rIns="32145" bIns="32145" anchor="t">
            <a:normAutofit fontScale="90000"/>
          </a:bodyPr>
          <a:lstStyle>
            <a:lvl1pPr algn="l" defTabSz="457200">
              <a:defRPr sz="360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项目实施过程中的问题</a:t>
            </a:r>
          </a:p>
        </p:txBody>
      </p:sp>
    </p:spTree>
    <p:extLst>
      <p:ext uri="{BB962C8B-B14F-4D97-AF65-F5344CB8AC3E}">
        <p14:creationId xmlns:p14="http://schemas.microsoft.com/office/powerpoint/2010/main" val="10441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测试环境问题…"/>
          <p:cNvSpPr txBox="1">
            <a:spLocks noGrp="1"/>
          </p:cNvSpPr>
          <p:nvPr>
            <p:ph type="body" sz="half" idx="4294967295"/>
          </p:nvPr>
        </p:nvSpPr>
        <p:spPr>
          <a:xfrm>
            <a:off x="559445" y="976015"/>
            <a:ext cx="7644705" cy="4603254"/>
          </a:xfrm>
          <a:prstGeom prst="rect">
            <a:avLst/>
          </a:prstGeom>
        </p:spPr>
        <p:txBody>
          <a:bodyPr lIns="32145" tIns="32145" rIns="32145" bIns="32145" anchor="t">
            <a:noAutofit/>
          </a:bodyPr>
          <a:lstStyle/>
          <a:p>
            <a:pPr marL="522368" lvl="1" indent="-200911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43825" lvl="2" indent="-200911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部署及访问等问题：陈启明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43825" lvl="2" indent="-200911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17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Vue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技术支持：陈昊</a:t>
            </a: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43825" lvl="2" indent="-200911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  <a:p>
            <a:pPr marL="884008" lvl="2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8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135" name="项目实施过程中的问题"/>
          <p:cNvSpPr txBox="1">
            <a:spLocks noGrp="1"/>
          </p:cNvSpPr>
          <p:nvPr>
            <p:ph type="title" idx="4294967295"/>
          </p:nvPr>
        </p:nvSpPr>
        <p:spPr>
          <a:xfrm>
            <a:off x="476250" y="428625"/>
            <a:ext cx="6044534" cy="547401"/>
          </a:xfrm>
          <a:prstGeom prst="rect">
            <a:avLst/>
          </a:prstGeom>
        </p:spPr>
        <p:txBody>
          <a:bodyPr lIns="32145" tIns="32145" rIns="32145" bIns="32145" anchor="t">
            <a:normAutofit fontScale="90000"/>
          </a:bodyPr>
          <a:lstStyle>
            <a:lvl1pPr algn="l" defTabSz="457200">
              <a:defRPr sz="360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b="1" dirty="0" smtClean="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感谢</a:t>
            </a:r>
            <a:endParaRPr lang="zh-CN" b="1" dirty="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845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3600" b="1" dirty="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项目范围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5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围绕现券活跃券报价行情浏览、扫单、点击成交、进入单券等典型业务操作场景，进行客户端埋点采集用户行为数据，并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关键</a:t>
            </a:r>
            <a:r>
              <a:rPr lang="zh-CN" altLang="en-US" sz="2400" dirty="0" smtClean="0"/>
              <a:t>行为</a:t>
            </a:r>
            <a:r>
              <a:rPr lang="zh-CN" altLang="en-US" sz="2400" dirty="0"/>
              <a:t>的转化和流失情况、用户路径情况图形化展示。</a:t>
            </a:r>
            <a:endParaRPr lang="en-US" altLang="zh-CN" sz="2400" dirty="0"/>
          </a:p>
          <a:p>
            <a:endParaRPr lang="en-US" altLang="zh-CN" sz="2500" dirty="0"/>
          </a:p>
          <a:p>
            <a:pPr marL="0" indent="0">
              <a:buNone/>
            </a:pPr>
            <a:endParaRPr lang="en-US" altLang="zh-CN" sz="2500" dirty="0"/>
          </a:p>
          <a:p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4034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项目开发计划及实际执行"/>
          <p:cNvSpPr txBox="1"/>
          <p:nvPr/>
        </p:nvSpPr>
        <p:spPr>
          <a:xfrm>
            <a:off x="834926" y="633483"/>
            <a:ext cx="1925203" cy="626129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 algn="l" defTabSz="457200">
              <a:defRPr sz="3600" b="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b="1" dirty="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人员分工</a:t>
            </a:r>
          </a:p>
        </p:txBody>
      </p:sp>
      <p:sp>
        <p:nvSpPr>
          <p:cNvPr id="126" name="Content Placeholder 2"/>
          <p:cNvSpPr txBox="1"/>
          <p:nvPr/>
        </p:nvSpPr>
        <p:spPr>
          <a:xfrm>
            <a:off x="710804" y="1626097"/>
            <a:ext cx="7007572" cy="3891136"/>
          </a:xfrm>
          <a:prstGeom prst="rect">
            <a:avLst/>
          </a:prstGeom>
          <a:ln w="12700">
            <a:miter lim="400000"/>
          </a:ln>
        </p:spPr>
        <p:txBody>
          <a:bodyPr lIns="32145" tIns="32146" rIns="32145" bIns="32146"/>
          <a:lstStyle/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商月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负责人、网站前端开发、客户端埋点。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杨柳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负责人、前端设计、客户端埋点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孙雅雯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：需求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鲍晓飞：客户端埋点、网站前端开发。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庞苏瑶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：网站前端开发。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沈一筹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后台设计。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曹锐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：处理客户端采集数据、网站后台开发。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李贤明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：网站后台开发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321457" indent="-321457" defTabSz="321457">
              <a:spcBef>
                <a:spcPts val="703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邬全友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网站后台开发。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41093" indent="-241093" defTabSz="321457">
              <a:spcBef>
                <a:spcPts val="703"/>
              </a:spcBef>
              <a:buClr>
                <a:srgbClr val="90C226"/>
              </a:buClr>
              <a:buSzPct val="80000"/>
              <a:buChar char="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67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项目开发计划及实际执行"/>
          <p:cNvSpPr txBox="1"/>
          <p:nvPr/>
        </p:nvSpPr>
        <p:spPr>
          <a:xfrm>
            <a:off x="834926" y="633483"/>
            <a:ext cx="1918791" cy="626129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 algn="l" defTabSz="457200">
              <a:defRPr sz="3600" b="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测试安排</a:t>
            </a:r>
            <a:endParaRPr lang="zh-CN" b="1" dirty="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该项目按照项目方案，自团队组建至项目开发结束、业务验收通过总计为期三周（2019/10/21—2019/11/08）。该时间需要完成人员入组、需求整理、需求评审、架构设计调整、表结构设计调整、开发逻辑整理（开发思维导图）、代码编码、单元测试、系统测试、验收等任务。…"/>
          <p:cNvSpPr txBox="1">
            <a:spLocks/>
          </p:cNvSpPr>
          <p:nvPr/>
        </p:nvSpPr>
        <p:spPr>
          <a:xfrm>
            <a:off x="824657" y="1489472"/>
            <a:ext cx="7293322" cy="4240262"/>
          </a:xfrm>
          <a:prstGeom prst="rect">
            <a:avLst/>
          </a:prstGeom>
        </p:spPr>
        <p:txBody>
          <a:bodyPr vert="horz" lIns="32145" tIns="32145" rIns="32145" bIns="32145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本次小项目没有配置测试人员</a:t>
            </a:r>
            <a:endParaRPr lang="en-US" altLang="zh-CN" sz="2000" dirty="0" smtClean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en-US" altLang="zh-CN" sz="2000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采用开发自测，再由项目负责人或需求人员验收的方式</a:t>
            </a:r>
            <a:endParaRPr lang="en-US" altLang="zh-CN" sz="2000" dirty="0" smtClean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en-US" altLang="zh-CN" sz="2000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2000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项目负责人测试整体流程，列出缺陷以在线文档进行跟踪，开发修复后由项目负责人或者需求人员回归测试</a:t>
            </a:r>
            <a:endParaRPr lang="zh-CN" altLang="en-US" sz="2000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47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该项目按照项目方案，自团队组建至项目开发结束、业务验收通过总计为期三周（2019/10/21—2019/11/08）。该时间需要完成人员入组、需求整理、需求评审、架构设计调整、表结构设计调整、开发逻辑整理（开发思维导图）、代码编码、单元测试、系统测试、验收等任务。…"/>
          <p:cNvSpPr txBox="1">
            <a:spLocks noGrp="1"/>
          </p:cNvSpPr>
          <p:nvPr>
            <p:ph type="body" sz="half" idx="4294967295"/>
          </p:nvPr>
        </p:nvSpPr>
        <p:spPr>
          <a:xfrm>
            <a:off x="824657" y="1489472"/>
            <a:ext cx="7293322" cy="4240262"/>
          </a:xfrm>
          <a:prstGeom prst="rect">
            <a:avLst/>
          </a:prstGeom>
        </p:spPr>
        <p:txBody>
          <a:bodyPr lIns="32145" tIns="32145" rIns="32145" bIns="32145" anchor="t">
            <a:noAutofit/>
          </a:bodyPr>
          <a:lstStyle/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8-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完成客户端采集数据到服务端、服务端到统计站点的接口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客户端埋点采集数据的公共服务层开发，完成统计网站基本功能开发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3.25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完成客户端埋点采集数据，后台针对真实数据进行分析处理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3.26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parent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在组件之间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传输逻辑，后台分析处理以确定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完整的行为路径</a:t>
            </a:r>
            <a:r>
              <a:rPr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3.27-3.31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修缺陷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75935" indent="-321457" defTabSz="205822">
              <a:spcBef>
                <a:spcPts val="422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3.31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功能演示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3" name="项目开发计划及实际执行"/>
          <p:cNvSpPr txBox="1"/>
          <p:nvPr/>
        </p:nvSpPr>
        <p:spPr>
          <a:xfrm>
            <a:off x="834926" y="633483"/>
            <a:ext cx="5168078" cy="626129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>
            <a:lvl1pPr algn="l" defTabSz="457200">
              <a:defRPr sz="3600" b="0">
                <a:solidFill>
                  <a:srgbClr val="90C22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项目开发计划及实际执行</a:t>
            </a:r>
          </a:p>
        </p:txBody>
      </p:sp>
    </p:spTree>
    <p:extLst>
      <p:ext uri="{BB962C8B-B14F-4D97-AF65-F5344CB8AC3E}">
        <p14:creationId xmlns:p14="http://schemas.microsoft.com/office/powerpoint/2010/main" val="29925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主要成果"/>
          <p:cNvSpPr txBox="1">
            <a:spLocks noGrp="1"/>
          </p:cNvSpPr>
          <p:nvPr>
            <p:ph type="title" idx="4294967295"/>
          </p:nvPr>
        </p:nvSpPr>
        <p:spPr>
          <a:xfrm>
            <a:off x="476250" y="336388"/>
            <a:ext cx="1461936" cy="626129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algn="l" defTabSz="457200"/>
            <a:r>
              <a:rPr lang="zh-CN" altLang="en-US" sz="3600" b="1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</a:rPr>
              <a:t>交付物</a:t>
            </a:r>
          </a:p>
        </p:txBody>
      </p:sp>
      <p:sp>
        <p:nvSpPr>
          <p:cNvPr id="129" name="完成场务端“对手方限额管理”配置、查询、导入、导出等功能改造…"/>
          <p:cNvSpPr txBox="1">
            <a:spLocks noGrp="1"/>
          </p:cNvSpPr>
          <p:nvPr>
            <p:ph type="body" sz="half" idx="4294967295"/>
          </p:nvPr>
        </p:nvSpPr>
        <p:spPr>
          <a:xfrm>
            <a:off x="467544" y="980728"/>
            <a:ext cx="8134052" cy="4773364"/>
          </a:xfrm>
          <a:prstGeom prst="rect">
            <a:avLst/>
          </a:prstGeom>
        </p:spPr>
        <p:txBody>
          <a:bodyPr lIns="32145" tIns="32145" rIns="32145" bIns="32145" anchor="t">
            <a:noAutofit/>
          </a:bodyPr>
          <a:lstStyle/>
          <a:p>
            <a:pPr marL="0" indent="0" defTabSz="321457">
              <a:spcBef>
                <a:spcPts val="703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sz="1300" dirty="0"/>
          </a:p>
          <a:p>
            <a:pPr marL="0" indent="0" defTabSz="321457">
              <a:spcBef>
                <a:spcPts val="703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b="1" dirty="0"/>
              <a:t>功能</a:t>
            </a:r>
            <a:endParaRPr sz="1700" b="1" dirty="0"/>
          </a:p>
          <a:p>
            <a:pPr lvl="1" defTabSz="321457">
              <a:spcBef>
                <a:spcPts val="703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客户端埋点公共服务层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defTabSz="321457">
              <a:spcBef>
                <a:spcPts val="703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统计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网站：分析现券活跃券报价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行情的用户行为，以折线图、漏斗图、用户路径图形式展示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defTabSz="321457">
              <a:spcBef>
                <a:spcPts val="703"/>
              </a:spcBef>
              <a:buClr>
                <a:srgbClr val="90C226"/>
              </a:buClr>
              <a:buSzPct val="80000"/>
              <a:defRPr sz="1500" b="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17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defTabSz="321457">
              <a:spcBef>
                <a:spcPts val="703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b="1" dirty="0" smtClean="0"/>
              <a:t>产出</a:t>
            </a:r>
            <a:endParaRPr lang="zh-CN" altLang="en-US" sz="1700" dirty="0" smtClean="0"/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史诗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dev_#</a:t>
            </a:r>
            <a:r>
              <a:rPr lang="en-US" altLang="zh-CN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72802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分支代码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用户行为分析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界面及接口设计</a:t>
            </a:r>
          </a:p>
          <a:p>
            <a:pPr marL="321457" lvl="1" indent="0" defTabSz="321457">
              <a:spcBef>
                <a:spcPts val="703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en-US" altLang="zh-CN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https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://</a:t>
            </a:r>
            <a:r>
              <a:rPr lang="en-US" altLang="zh-CN" sz="17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docs.qq.com/sheet/DS2ZOUUhzc09vWktK?tab=t9qv9d&amp;c=C11A0E0</a:t>
            </a:r>
            <a:endParaRPr lang="en-US" altLang="zh-CN" sz="17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21457" lvl="1" indent="0" defTabSz="321457">
              <a:spcBef>
                <a:spcPts val="703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1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defTabSz="321457">
              <a:spcBef>
                <a:spcPts val="703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b="1" dirty="0" smtClean="0"/>
              <a:t>其他情况</a:t>
            </a:r>
            <a:endParaRPr lang="zh-CN" altLang="en-US" sz="1400" dirty="0" smtClean="0">
              <a:sym typeface="+mn-ea"/>
            </a:endParaRPr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rPr lang="zh-CN" altLang="en-US" sz="1700" dirty="0" smtClean="0"/>
              <a:t>缺陷</a:t>
            </a:r>
            <a:r>
              <a:rPr lang="en-US" altLang="zh-CN" sz="1700" dirty="0"/>
              <a:t>: </a:t>
            </a:r>
            <a:r>
              <a:rPr lang="en-US" altLang="zh-CN" sz="1700" dirty="0" smtClean="0"/>
              <a:t>21</a:t>
            </a:r>
            <a:r>
              <a:rPr lang="zh-CN" altLang="en-US" sz="1700" dirty="0" smtClean="0"/>
              <a:t>个</a:t>
            </a:r>
            <a:r>
              <a:rPr lang="en-US" altLang="zh-CN" sz="1700" dirty="0" smtClean="0"/>
              <a:t>,</a:t>
            </a:r>
            <a:r>
              <a:rPr lang="zh-CN" altLang="en-US" sz="1700" dirty="0" smtClean="0"/>
              <a:t>在线文档跟踪</a:t>
            </a:r>
            <a:endParaRPr lang="zh-CN" altLang="en-US" sz="1700" dirty="0"/>
          </a:p>
          <a:p>
            <a:pPr marL="562550" lvl="1" indent="-241093" defTabSz="321457">
              <a:spcBef>
                <a:spcPts val="703"/>
              </a:spcBef>
              <a:buClr>
                <a:srgbClr val="90C226"/>
              </a:buClr>
              <a:buSzPct val="80000"/>
              <a:buNone/>
              <a:defRPr sz="1600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0073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主要成果"/>
          <p:cNvSpPr txBox="1">
            <a:spLocks noGrp="1"/>
          </p:cNvSpPr>
          <p:nvPr>
            <p:ph type="title" idx="4294967295"/>
          </p:nvPr>
        </p:nvSpPr>
        <p:spPr>
          <a:xfrm>
            <a:off x="476250" y="336388"/>
            <a:ext cx="4241543" cy="626129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 anchor="ctr">
            <a:spAutoFit/>
          </a:bodyPr>
          <a:lstStyle/>
          <a:p>
            <a:pPr algn="l" defTabSz="457200"/>
            <a:r>
              <a:rPr lang="zh-CN" altLang="en-US" sz="3600" b="1" dirty="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</a:rPr>
              <a:t>活跃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</a:rPr>
              <a:t>券报价行情分析</a:t>
            </a:r>
            <a:endParaRPr lang="zh-CN" altLang="en-US" sz="3600" b="1" dirty="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" y="1340768"/>
            <a:ext cx="9006160" cy="43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" y="1556792"/>
            <a:ext cx="9059927" cy="460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主要成果"/>
          <p:cNvSpPr txBox="1">
            <a:spLocks/>
          </p:cNvSpPr>
          <p:nvPr/>
        </p:nvSpPr>
        <p:spPr>
          <a:xfrm>
            <a:off x="476250" y="336388"/>
            <a:ext cx="2851739" cy="626129"/>
          </a:xfrm>
          <a:prstGeom prst="rect">
            <a:avLst/>
          </a:prstGeom>
          <a:ln w="12700">
            <a:miter lim="400000"/>
          </a:ln>
        </p:spPr>
        <p:txBody>
          <a:bodyPr vert="horz" wrap="none" lIns="35717" tIns="35717" rIns="35717" bIns="35717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</a:rPr>
              <a:t>查看用户列表</a:t>
            </a:r>
            <a:endParaRPr lang="zh-CN" altLang="en-US" sz="3600" b="1" dirty="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893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主要成果"/>
          <p:cNvSpPr txBox="1">
            <a:spLocks/>
          </p:cNvSpPr>
          <p:nvPr/>
        </p:nvSpPr>
        <p:spPr>
          <a:xfrm>
            <a:off x="476250" y="336388"/>
            <a:ext cx="2851739" cy="626129"/>
          </a:xfrm>
          <a:prstGeom prst="rect">
            <a:avLst/>
          </a:prstGeom>
          <a:ln w="12700">
            <a:miter lim="400000"/>
          </a:ln>
        </p:spPr>
        <p:txBody>
          <a:bodyPr vert="horz" wrap="none" lIns="35717" tIns="35717" rIns="35717" bIns="35717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Helvetica"/>
                <a:ea typeface="Helvetica"/>
                <a:cs typeface="Helvetica"/>
              </a:rPr>
              <a:t>查看用户路径</a:t>
            </a:r>
            <a:endParaRPr lang="zh-CN" altLang="en-US" sz="3600" b="1" dirty="0">
              <a:solidFill>
                <a:schemeClr val="accent3">
                  <a:lumMod val="75000"/>
                </a:schemeClr>
              </a:solidFill>
              <a:latin typeface="Helvetica"/>
              <a:ea typeface="Helvetica"/>
              <a:cs typeface="Helvetic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64008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6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3363387D3FEA342941A043BE2F33CB6" ma:contentTypeVersion="0" ma:contentTypeDescription="新建文档。" ma:contentTypeScope="" ma:versionID="a11f32580cec8b0e6c971a337d9900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f565b5112fb3c22c386a921ce6cc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E99522-E155-453D-8D98-502817E879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C6591E-35BD-44CB-996D-2071EC616C0D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BE110D2-3B55-42E7-AD5C-2544733CC0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591</Words>
  <Application>Microsoft Office PowerPoint</Application>
  <PresentationFormat>全屏显示(4:3)</PresentationFormat>
  <Paragraphs>65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Helvetica</vt:lpstr>
      <vt:lpstr>Trebuchet MS</vt:lpstr>
      <vt:lpstr>Office 主题</vt:lpstr>
      <vt:lpstr>用户行为分析项目总结</vt:lpstr>
      <vt:lpstr>项目范围</vt:lpstr>
      <vt:lpstr>PowerPoint 演示文稿</vt:lpstr>
      <vt:lpstr>PowerPoint 演示文稿</vt:lpstr>
      <vt:lpstr>PowerPoint 演示文稿</vt:lpstr>
      <vt:lpstr>交付物</vt:lpstr>
      <vt:lpstr>活跃券报价行情分析</vt:lpstr>
      <vt:lpstr>PowerPoint 演示文稿</vt:lpstr>
      <vt:lpstr>PowerPoint 演示文稿</vt:lpstr>
      <vt:lpstr>项目实施过程中的问题</vt:lpstr>
      <vt:lpstr>项目实施过程中的问题</vt:lpstr>
      <vt:lpstr>感谢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质押外币债项目汇报</dc:title>
  <dc:creator>Administrator</dc:creator>
  <cp:lastModifiedBy>小鹿君 Miki</cp:lastModifiedBy>
  <cp:revision>218</cp:revision>
  <dcterms:created xsi:type="dcterms:W3CDTF">2019-11-14T13:16:43Z</dcterms:created>
  <dcterms:modified xsi:type="dcterms:W3CDTF">2020-03-31T13:34:22Z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0x01010063363387D3FEA342941A043BE2F33CB6</vt:lpwstr>
  </property>
</Properties>
</file>