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3" r:id="rId4"/>
    <p:sldId id="262" r:id="rId5"/>
    <p:sldId id="259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2020/10/27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2020/10/27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702" y="598056"/>
            <a:ext cx="7035985" cy="2542642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6000" dirty="0"/>
              <a:t>国际收费项目启动</a:t>
            </a:r>
            <a:br>
              <a:rPr lang="en-US" altLang="zh-CN" sz="6000" dirty="0"/>
            </a:br>
            <a:br>
              <a:rPr lang="en-US" altLang="zh-CN" sz="6000" dirty="0"/>
            </a:br>
            <a:endParaRPr lang="zh-cn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NRMB V1.4.7.15</a:t>
            </a:r>
          </a:p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2020/10/26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项目范围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B240D7-F25E-4C01-9423-E5F6994B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22" y="0"/>
            <a:ext cx="8368752" cy="65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01D32-3F0E-4E7C-8037-1264E060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7069A8-BEC5-4992-9EE7-0A7677D3BA3C}"/>
              </a:ext>
            </a:extLst>
          </p:cNvPr>
          <p:cNvSpPr txBox="1"/>
          <p:nvPr/>
        </p:nvSpPr>
        <p:spPr>
          <a:xfrm>
            <a:off x="1118235" y="995045"/>
            <a:ext cx="2285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技术交底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D0423-4829-4FEA-BF43-687D655C5C2D}"/>
              </a:ext>
            </a:extLst>
          </p:cNvPr>
          <p:cNvSpPr/>
          <p:nvPr/>
        </p:nvSpPr>
        <p:spPr>
          <a:xfrm>
            <a:off x="4624070" y="2960370"/>
            <a:ext cx="6644005" cy="82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基础数据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FC4C63-B41B-4F62-8905-EF277773C11E}"/>
              </a:ext>
            </a:extLst>
          </p:cNvPr>
          <p:cNvSpPr/>
          <p:nvPr/>
        </p:nvSpPr>
        <p:spPr>
          <a:xfrm>
            <a:off x="4624070" y="4198620"/>
            <a:ext cx="663829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/>
              <a:t>计算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201BC4-F007-4B1D-A0B8-3A04E3AE4BA8}"/>
              </a:ext>
            </a:extLst>
          </p:cNvPr>
          <p:cNvSpPr/>
          <p:nvPr/>
        </p:nvSpPr>
        <p:spPr>
          <a:xfrm>
            <a:off x="4624070" y="5057775"/>
            <a:ext cx="6638290" cy="1224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/>
              <a:t>交易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AFD280-60DA-410C-BA4B-51DC317FDD47}"/>
              </a:ext>
            </a:extLst>
          </p:cNvPr>
          <p:cNvSpPr/>
          <p:nvPr/>
        </p:nvSpPr>
        <p:spPr>
          <a:xfrm>
            <a:off x="5385435" y="1776730"/>
            <a:ext cx="3440430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01819A-348C-41DA-BA90-A5A0D567536A}"/>
              </a:ext>
            </a:extLst>
          </p:cNvPr>
          <p:cNvSpPr/>
          <p:nvPr/>
        </p:nvSpPr>
        <p:spPr>
          <a:xfrm>
            <a:off x="747872" y="5253909"/>
            <a:ext cx="3422808" cy="102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/>
              <a:t>QDM  </a:t>
            </a:r>
            <a:r>
              <a:rPr lang="zh-CN" altLang="en-US" sz="1400" dirty="0"/>
              <a:t>无改动</a:t>
            </a:r>
            <a:endParaRPr lang="en-US" altLang="zh-CN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973EC9-207A-468D-B727-02D2C531DE0E}"/>
              </a:ext>
            </a:extLst>
          </p:cNvPr>
          <p:cNvSpPr/>
          <p:nvPr/>
        </p:nvSpPr>
        <p:spPr>
          <a:xfrm>
            <a:off x="4048125" y="2413635"/>
            <a:ext cx="2343785" cy="292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REST</a:t>
            </a:r>
            <a:r>
              <a:rPr lang="zh-CN" altLang="en-US"/>
              <a:t>网关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457FF4-2BCF-4A09-9FC3-587666B40C38}"/>
              </a:ext>
            </a:extLst>
          </p:cNvPr>
          <p:cNvSpPr/>
          <p:nvPr/>
        </p:nvSpPr>
        <p:spPr>
          <a:xfrm>
            <a:off x="6482080" y="2413635"/>
            <a:ext cx="2343785" cy="2927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推送网关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F96100-A6AA-4512-A2C3-A53B5B08BBFE}"/>
              </a:ext>
            </a:extLst>
          </p:cNvPr>
          <p:cNvSpPr/>
          <p:nvPr/>
        </p:nvSpPr>
        <p:spPr>
          <a:xfrm>
            <a:off x="8892540" y="2413635"/>
            <a:ext cx="2343785" cy="292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807E11-DCF8-44BD-91F8-98FDE3BD2026}"/>
              </a:ext>
            </a:extLst>
          </p:cNvPr>
          <p:cNvSpPr/>
          <p:nvPr/>
        </p:nvSpPr>
        <p:spPr>
          <a:xfrm>
            <a:off x="8891905" y="1776730"/>
            <a:ext cx="2344420" cy="292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API&amp;RDI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E8EA60-6818-4B27-AB28-707E6595E57B}"/>
              </a:ext>
            </a:extLst>
          </p:cNvPr>
          <p:cNvSpPr/>
          <p:nvPr/>
        </p:nvSpPr>
        <p:spPr>
          <a:xfrm>
            <a:off x="4047490" y="1776730"/>
            <a:ext cx="1259205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场务端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B6D2DC-ACD5-4E38-8870-645611E7C231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5220018" y="2706370"/>
            <a:ext cx="2726055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F4D72FA-7A54-424F-A3C0-7191DEE6C060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4677410" y="2069465"/>
            <a:ext cx="54292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7947EE-ED3D-433A-94BF-6F15615154F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220335" y="2069465"/>
            <a:ext cx="1885315" cy="34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4A5385-6DB7-4446-8F69-52A78127800C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4170680" y="5756077"/>
            <a:ext cx="871264" cy="122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204019-6356-40D3-BD01-D2148447509C}"/>
              </a:ext>
            </a:extLst>
          </p:cNvPr>
          <p:cNvSpPr/>
          <p:nvPr/>
        </p:nvSpPr>
        <p:spPr>
          <a:xfrm>
            <a:off x="7123634" y="4471670"/>
            <a:ext cx="1658212" cy="232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>
                <a:sym typeface="+mn-ea"/>
              </a:rPr>
              <a:t>tbs-dp-cal</a:t>
            </a:r>
            <a:endParaRPr lang="en-US" altLang="zh-CN" sz="1000" dirty="0"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F834BE-53D4-4591-9E94-5D79E3A0FA42}"/>
              </a:ext>
            </a:extLst>
          </p:cNvPr>
          <p:cNvSpPr/>
          <p:nvPr/>
        </p:nvSpPr>
        <p:spPr>
          <a:xfrm>
            <a:off x="5258435" y="3077210"/>
            <a:ext cx="1454785" cy="223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ym typeface="+mn-ea"/>
              </a:rPr>
              <a:t>tbs-</a:t>
            </a:r>
            <a:r>
              <a:rPr lang="en-US" altLang="zh-CN" sz="1200" dirty="0" err="1">
                <a:sym typeface="+mn-ea"/>
              </a:rPr>
              <a:t>dp</a:t>
            </a:r>
            <a:r>
              <a:rPr lang="en-US" altLang="zh-CN" sz="1200" dirty="0">
                <a:sym typeface="+mn-ea"/>
              </a:rPr>
              <a:t>-</a:t>
            </a:r>
            <a:r>
              <a:rPr lang="en-US" altLang="zh-CN" sz="1200" dirty="0" err="1">
                <a:sym typeface="+mn-ea"/>
              </a:rPr>
              <a:t>msc</a:t>
            </a:r>
            <a:endParaRPr lang="en-US" altLang="zh-CN" sz="1200" dirty="0">
              <a:sym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C5D43C-B3B1-4C0B-8B44-A8C8FEAD572B}"/>
              </a:ext>
            </a:extLst>
          </p:cNvPr>
          <p:cNvSpPr/>
          <p:nvPr/>
        </p:nvSpPr>
        <p:spPr>
          <a:xfrm>
            <a:off x="5258435" y="3467001"/>
            <a:ext cx="1454785" cy="242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ym typeface="+mn-ea"/>
              </a:rPr>
              <a:t>tbs-</a:t>
            </a:r>
            <a:r>
              <a:rPr lang="en-US" altLang="zh-CN" sz="1200" dirty="0" err="1">
                <a:sym typeface="+mn-ea"/>
              </a:rPr>
              <a:t>dp</a:t>
            </a:r>
            <a:r>
              <a:rPr lang="en-US" altLang="zh-CN" sz="1200" dirty="0">
                <a:sym typeface="+mn-ea"/>
              </a:rPr>
              <a:t>-</a:t>
            </a:r>
            <a:r>
              <a:rPr lang="en-US" altLang="zh-CN" sz="1200" dirty="0" err="1">
                <a:sym typeface="+mn-ea"/>
              </a:rPr>
              <a:t>dqs</a:t>
            </a:r>
            <a:endParaRPr lang="en-US" altLang="zh-CN" sz="1200" dirty="0"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AF1CA3-D644-4E54-8F7D-7BB5A0477A72}"/>
              </a:ext>
            </a:extLst>
          </p:cNvPr>
          <p:cNvSpPr/>
          <p:nvPr/>
        </p:nvSpPr>
        <p:spPr>
          <a:xfrm>
            <a:off x="8612506" y="3304699"/>
            <a:ext cx="1366519" cy="222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 err="1">
                <a:sym typeface="+mn-ea"/>
              </a:rPr>
              <a:t>ssc</a:t>
            </a:r>
            <a:r>
              <a:rPr lang="en-US" altLang="zh-CN" sz="1200" dirty="0">
                <a:sym typeface="+mn-ea"/>
              </a:rPr>
              <a:t>-</a:t>
            </a:r>
            <a:r>
              <a:rPr lang="en-US" altLang="zh-CN" sz="1200" dirty="0" err="1">
                <a:sym typeface="+mn-ea"/>
              </a:rPr>
              <a:t>dp</a:t>
            </a:r>
            <a:r>
              <a:rPr lang="en-US" altLang="zh-CN" sz="1200" dirty="0">
                <a:sym typeface="+mn-ea"/>
              </a:rPr>
              <a:t>-account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91B81A-4A9A-44A2-B3E0-EC2FC6D6ADD3}"/>
              </a:ext>
            </a:extLst>
          </p:cNvPr>
          <p:cNvSpPr txBox="1"/>
          <p:nvPr/>
        </p:nvSpPr>
        <p:spPr>
          <a:xfrm>
            <a:off x="7215588" y="6396335"/>
            <a:ext cx="167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、调用</a:t>
            </a:r>
            <a:r>
              <a:rPr lang="en-US" altLang="zh-CN" sz="1200" dirty="0"/>
              <a:t>tbs-s-price</a:t>
            </a:r>
            <a:r>
              <a:rPr lang="zh-CN" altLang="en-US" sz="1200" dirty="0"/>
              <a:t>接口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、成绩单增含费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A77F41-1C0A-472E-B61E-392E9F00BE14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7117919" y="5756077"/>
            <a:ext cx="935828" cy="6402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5F4C3BC-CCD7-4943-A11F-42C341A27C7F}"/>
              </a:ext>
            </a:extLst>
          </p:cNvPr>
          <p:cNvSpPr/>
          <p:nvPr/>
        </p:nvSpPr>
        <p:spPr>
          <a:xfrm>
            <a:off x="5041944" y="5253909"/>
            <a:ext cx="2075975" cy="100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45D733-3EBE-4244-9734-E5B38ABA7148}"/>
              </a:ext>
            </a:extLst>
          </p:cNvPr>
          <p:cNvSpPr/>
          <p:nvPr/>
        </p:nvSpPr>
        <p:spPr>
          <a:xfrm>
            <a:off x="5111432" y="5338446"/>
            <a:ext cx="1924686" cy="363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>
                <a:sym typeface="+mn-ea"/>
              </a:rPr>
              <a:t>tbs-</a:t>
            </a:r>
            <a:r>
              <a:rPr lang="en-US" altLang="zh-CN" sz="1000" dirty="0" err="1">
                <a:sym typeface="+mn-ea"/>
              </a:rPr>
              <a:t>dp</a:t>
            </a:r>
            <a:r>
              <a:rPr lang="en-US" altLang="zh-CN" sz="1000" dirty="0">
                <a:sym typeface="+mn-ea"/>
              </a:rPr>
              <a:t>-quote(</a:t>
            </a:r>
            <a:r>
              <a:rPr lang="zh-CN" altLang="en-US" sz="1000" dirty="0">
                <a:sym typeface="+mn-ea"/>
              </a:rPr>
              <a:t>请求恢复报价入库增加含费价格</a:t>
            </a:r>
            <a:r>
              <a:rPr lang="en-US" altLang="zh-CN" sz="1000" dirty="0">
                <a:sym typeface="+mn-ea"/>
              </a:rPr>
              <a:t>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86EA521-2773-4CE0-A58B-680EC4CFA822}"/>
              </a:ext>
            </a:extLst>
          </p:cNvPr>
          <p:cNvSpPr/>
          <p:nvPr/>
        </p:nvSpPr>
        <p:spPr>
          <a:xfrm>
            <a:off x="5110797" y="5820093"/>
            <a:ext cx="1924686" cy="363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 err="1">
                <a:sym typeface="+mn-ea"/>
              </a:rPr>
              <a:t>ssc-dp-dealstorage</a:t>
            </a:r>
            <a:r>
              <a:rPr lang="en-US" altLang="zh-CN" sz="1000" dirty="0">
                <a:sym typeface="+mn-ea"/>
              </a:rPr>
              <a:t>(</a:t>
            </a:r>
            <a:r>
              <a:rPr lang="zh-CN" altLang="en-US" sz="1000" dirty="0">
                <a:sym typeface="+mn-ea"/>
              </a:rPr>
              <a:t>成交入库增加含费价格</a:t>
            </a:r>
            <a:r>
              <a:rPr lang="en-US" altLang="zh-CN" sz="1000" dirty="0">
                <a:sym typeface="+mn-ea"/>
              </a:rPr>
              <a:t>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8BF59C-E558-4E81-A273-D52691777328}"/>
              </a:ext>
            </a:extLst>
          </p:cNvPr>
          <p:cNvSpPr/>
          <p:nvPr/>
        </p:nvSpPr>
        <p:spPr>
          <a:xfrm>
            <a:off x="8969849" y="5247559"/>
            <a:ext cx="2075975" cy="100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B48E93A-F50B-4BFC-8F4B-2CCAB049B3B6}"/>
              </a:ext>
            </a:extLst>
          </p:cNvPr>
          <p:cNvSpPr/>
          <p:nvPr/>
        </p:nvSpPr>
        <p:spPr>
          <a:xfrm>
            <a:off x="9324022" y="5661978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 err="1">
                <a:sym typeface="+mn-ea"/>
              </a:rPr>
              <a:t>ssc-dp-dealreport</a:t>
            </a:r>
            <a:endParaRPr lang="en-US" altLang="zh-CN" sz="1000" dirty="0">
              <a:sym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7E9513C-3426-44B8-ADB1-AFEA06EE7F1C}"/>
              </a:ext>
            </a:extLst>
          </p:cNvPr>
          <p:cNvSpPr/>
          <p:nvPr/>
        </p:nvSpPr>
        <p:spPr>
          <a:xfrm>
            <a:off x="9324021" y="5955665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 err="1">
                <a:sym typeface="+mn-ea"/>
              </a:rPr>
              <a:t>ssc-dp-dealqry</a:t>
            </a:r>
            <a:endParaRPr lang="en-US" altLang="zh-CN" sz="1000" dirty="0"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DF88F8-A040-40DF-B98A-23711A864313}"/>
              </a:ext>
            </a:extLst>
          </p:cNvPr>
          <p:cNvSpPr/>
          <p:nvPr/>
        </p:nvSpPr>
        <p:spPr>
          <a:xfrm>
            <a:off x="9324022" y="5368290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>
                <a:sym typeface="+mn-ea"/>
              </a:rPr>
              <a:t>tbs-</a:t>
            </a:r>
            <a:r>
              <a:rPr lang="en-US" altLang="zh-CN" sz="1000" dirty="0" err="1">
                <a:sym typeface="+mn-ea"/>
              </a:rPr>
              <a:t>dp</a:t>
            </a:r>
            <a:r>
              <a:rPr lang="en-US" altLang="zh-CN" sz="1000" dirty="0">
                <a:sym typeface="+mn-ea"/>
              </a:rPr>
              <a:t>-</a:t>
            </a:r>
            <a:r>
              <a:rPr lang="en-US" altLang="zh-CN" sz="1000" dirty="0" err="1">
                <a:sym typeface="+mn-ea"/>
              </a:rPr>
              <a:t>dqs</a:t>
            </a:r>
            <a:endParaRPr lang="en-US" altLang="zh-CN" sz="1000" dirty="0"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EE3451-3A81-4759-8EC3-ECC247F14D7C}"/>
              </a:ext>
            </a:extLst>
          </p:cNvPr>
          <p:cNvSpPr txBox="1"/>
          <p:nvPr/>
        </p:nvSpPr>
        <p:spPr>
          <a:xfrm>
            <a:off x="10598150" y="6323264"/>
            <a:ext cx="167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、成交查询增加含费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、报价回复增加含费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D25256-C429-4FB0-B4E2-53932B68F989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11045824" y="5749727"/>
            <a:ext cx="390485" cy="5735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25C08E-B689-411D-AF22-B2FFEE4162AF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 flipV="1">
            <a:off x="8781846" y="4502915"/>
            <a:ext cx="744507" cy="852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E90741B-5757-4E27-B4E7-83EC3CE42B44}"/>
              </a:ext>
            </a:extLst>
          </p:cNvPr>
          <p:cNvSpPr txBox="1"/>
          <p:nvPr/>
        </p:nvSpPr>
        <p:spPr>
          <a:xfrm>
            <a:off x="9526353" y="4272082"/>
            <a:ext cx="167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、调用</a:t>
            </a:r>
            <a:r>
              <a:rPr lang="en-US" altLang="zh-CN" sz="1200" dirty="0"/>
              <a:t>tbs-s-price</a:t>
            </a:r>
            <a:r>
              <a:rPr lang="zh-CN" altLang="en-US" sz="1200" dirty="0"/>
              <a:t>接口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、成交单增含费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99C4D9-CE7D-4349-900C-EFB551AB18DD}"/>
              </a:ext>
            </a:extLst>
          </p:cNvPr>
          <p:cNvSpPr/>
          <p:nvPr/>
        </p:nvSpPr>
        <p:spPr>
          <a:xfrm>
            <a:off x="747872" y="3326683"/>
            <a:ext cx="3422807" cy="1402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/>
              <a:t>SMRS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5E59F7-6084-429E-B76C-11C2E30CAE8C}"/>
              </a:ext>
            </a:extLst>
          </p:cNvPr>
          <p:cNvSpPr/>
          <p:nvPr/>
        </p:nvSpPr>
        <p:spPr>
          <a:xfrm>
            <a:off x="928608" y="2069465"/>
            <a:ext cx="1259205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TW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E7BB22A-33C5-4AA8-9A74-BDE5C157ACC1}"/>
              </a:ext>
            </a:extLst>
          </p:cNvPr>
          <p:cNvCxnSpPr>
            <a:cxnSpLocks/>
            <a:stCxn id="12" idx="0"/>
            <a:endCxn id="39" idx="2"/>
          </p:cNvCxnSpPr>
          <p:nvPr/>
        </p:nvCxnSpPr>
        <p:spPr>
          <a:xfrm flipV="1">
            <a:off x="2459276" y="4728845"/>
            <a:ext cx="0" cy="525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9C0ED44-67D4-4E7D-A9D6-DAC099EA0A36}"/>
              </a:ext>
            </a:extLst>
          </p:cNvPr>
          <p:cNvSpPr txBox="1"/>
          <p:nvPr/>
        </p:nvSpPr>
        <p:spPr>
          <a:xfrm>
            <a:off x="2494362" y="3745329"/>
            <a:ext cx="167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、请求回复下行消息补全含费价格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、成绩单增含费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12A415-26FF-4C0E-BE0C-2B440E8DEF2F}"/>
              </a:ext>
            </a:extLst>
          </p:cNvPr>
          <p:cNvSpPr/>
          <p:nvPr/>
        </p:nvSpPr>
        <p:spPr>
          <a:xfrm>
            <a:off x="2549049" y="2069465"/>
            <a:ext cx="1432401" cy="2927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CDC&amp;</a:t>
            </a:r>
            <a:r>
              <a:rPr lang="zh-CN" altLang="en-US" dirty="0"/>
              <a:t>清算所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9DB0F2-E687-4F0E-8B7C-DF51ADD2F4F0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558211" y="2362200"/>
            <a:ext cx="901065" cy="96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69E3777-FDAF-4B50-8BD6-DDB0867E3FA0}"/>
              </a:ext>
            </a:extLst>
          </p:cNvPr>
          <p:cNvCxnSpPr>
            <a:stCxn id="28" idx="0"/>
            <a:endCxn id="42" idx="3"/>
          </p:cNvCxnSpPr>
          <p:nvPr/>
        </p:nvCxnSpPr>
        <p:spPr>
          <a:xfrm rot="16200000" flipV="1">
            <a:off x="4532599" y="3706575"/>
            <a:ext cx="1185414" cy="190925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B4B47B4-C8A5-43B6-921D-2B8BD5B76AF1}"/>
              </a:ext>
            </a:extLst>
          </p:cNvPr>
          <p:cNvSpPr txBox="1"/>
          <p:nvPr/>
        </p:nvSpPr>
        <p:spPr>
          <a:xfrm>
            <a:off x="6845301" y="3233101"/>
            <a:ext cx="167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、参数维护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、账户关系资格维护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42EC12-08E2-490B-99F0-B824074A0399}"/>
              </a:ext>
            </a:extLst>
          </p:cNvPr>
          <p:cNvSpPr txBox="1"/>
          <p:nvPr/>
        </p:nvSpPr>
        <p:spPr>
          <a:xfrm>
            <a:off x="10018672" y="3233101"/>
            <a:ext cx="208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dealerpay</a:t>
            </a:r>
            <a:r>
              <a:rPr lang="zh-CN" altLang="en-US" sz="1200" dirty="0"/>
              <a:t>关系查询接口</a:t>
            </a:r>
            <a:endParaRPr lang="en-US" altLang="zh-CN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0C3143-7AAF-43C7-A4CF-81CC2639FF56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V="1">
            <a:off x="2459276" y="2362200"/>
            <a:ext cx="805974" cy="964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C84BDE90-DF96-430C-BA8E-1B5DE32A1C82}"/>
              </a:ext>
            </a:extLst>
          </p:cNvPr>
          <p:cNvSpPr/>
          <p:nvPr/>
        </p:nvSpPr>
        <p:spPr>
          <a:xfrm>
            <a:off x="8475088" y="974779"/>
            <a:ext cx="2570736" cy="598896"/>
          </a:xfrm>
          <a:prstGeom prst="wedgeRoundRectCallout">
            <a:avLst>
              <a:gd name="adj1" fmla="val -21426"/>
              <a:gd name="adj2" fmla="val 79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/>
              <a:t>是否涉及给做市商暴露查询含费请求回复报价</a:t>
            </a:r>
            <a:r>
              <a:rPr lang="en-US" altLang="zh-CN" sz="1400" dirty="0"/>
              <a:t>API</a:t>
            </a:r>
            <a:r>
              <a:rPr lang="zh-CN" altLang="en-US" sz="1400" dirty="0"/>
              <a:t>接口，待需求确认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FE5C23-6F46-471B-951F-4AE5AE6A957E}"/>
              </a:ext>
            </a:extLst>
          </p:cNvPr>
          <p:cNvSpPr/>
          <p:nvPr/>
        </p:nvSpPr>
        <p:spPr>
          <a:xfrm>
            <a:off x="916585" y="4019199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>
                <a:sym typeface="+mn-ea"/>
              </a:rPr>
              <a:t>tbs-</a:t>
            </a:r>
            <a:r>
              <a:rPr lang="en-US" altLang="zh-CN" sz="1000" dirty="0" err="1">
                <a:sym typeface="+mn-ea"/>
              </a:rPr>
              <a:t>dp</a:t>
            </a:r>
            <a:r>
              <a:rPr lang="en-US" altLang="zh-CN" sz="1000" dirty="0">
                <a:sym typeface="+mn-ea"/>
              </a:rPr>
              <a:t>-</a:t>
            </a:r>
            <a:r>
              <a:rPr lang="en-US" altLang="zh-CN" sz="1000" dirty="0" err="1">
                <a:sym typeface="+mn-ea"/>
              </a:rPr>
              <a:t>shchadapter</a:t>
            </a:r>
            <a:endParaRPr lang="en-US" altLang="zh-CN" sz="1000" dirty="0">
              <a:sym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3956D3-5729-47EB-A540-B8F2E43E9405}"/>
              </a:ext>
            </a:extLst>
          </p:cNvPr>
          <p:cNvSpPr/>
          <p:nvPr/>
        </p:nvSpPr>
        <p:spPr>
          <a:xfrm>
            <a:off x="916584" y="4312886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>
                <a:sym typeface="+mn-ea"/>
              </a:rPr>
              <a:t>tbs-</a:t>
            </a:r>
            <a:r>
              <a:rPr lang="en-US" altLang="zh-CN" sz="1000" dirty="0" err="1">
                <a:sym typeface="+mn-ea"/>
              </a:rPr>
              <a:t>dp</a:t>
            </a:r>
            <a:r>
              <a:rPr lang="en-US" altLang="zh-CN" sz="1000" dirty="0">
                <a:sym typeface="+mn-ea"/>
              </a:rPr>
              <a:t>-</a:t>
            </a:r>
            <a:r>
              <a:rPr lang="en-US" altLang="zh-CN" sz="1000" dirty="0" err="1">
                <a:sym typeface="+mn-ea"/>
              </a:rPr>
              <a:t>cdcadapter</a:t>
            </a:r>
            <a:endParaRPr lang="en-US" altLang="zh-CN" sz="1000" dirty="0"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6783EA-FE6B-4090-9574-5636188EF8E6}"/>
              </a:ext>
            </a:extLst>
          </p:cNvPr>
          <p:cNvSpPr/>
          <p:nvPr/>
        </p:nvSpPr>
        <p:spPr>
          <a:xfrm>
            <a:off x="916585" y="3725511"/>
            <a:ext cx="1409065" cy="207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000" dirty="0">
                <a:sym typeface="+mn-ea"/>
              </a:rPr>
              <a:t>tbs-</a:t>
            </a:r>
            <a:r>
              <a:rPr lang="en-US" altLang="zh-CN" sz="1000" dirty="0" err="1">
                <a:sym typeface="+mn-ea"/>
              </a:rPr>
              <a:t>dp</a:t>
            </a:r>
            <a:r>
              <a:rPr lang="en-US" altLang="zh-CN" sz="1000" dirty="0">
                <a:sym typeface="+mn-ea"/>
              </a:rPr>
              <a:t>-</a:t>
            </a:r>
            <a:r>
              <a:rPr lang="en-US" altLang="zh-CN" sz="1000" dirty="0" err="1">
                <a:sym typeface="+mn-ea"/>
              </a:rPr>
              <a:t>bccladapter</a:t>
            </a:r>
            <a:endParaRPr lang="en-US" altLang="zh-CN" sz="1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56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F348-BB86-4BC1-9558-4F1416D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EF4DD-ADCE-48C5-97AA-027D884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2020/10/26</a:t>
            </a:r>
            <a:r>
              <a:rPr lang="zh-CN" altLang="en-US" dirty="0"/>
              <a:t>：项目启动</a:t>
            </a:r>
            <a:endParaRPr lang="en-US" altLang="zh-CN" dirty="0"/>
          </a:p>
          <a:p>
            <a:r>
              <a:rPr lang="en-US" altLang="zh-CN" dirty="0"/>
              <a:t>2020/10/27 – 10/28</a:t>
            </a:r>
            <a:r>
              <a:rPr lang="zh-CN" altLang="en-US" dirty="0"/>
              <a:t>：项目范围细化，需求整理，识别</a:t>
            </a:r>
            <a:r>
              <a:rPr lang="en-US" altLang="zh-CN" dirty="0"/>
              <a:t>tbs</a:t>
            </a:r>
            <a:r>
              <a:rPr lang="zh-CN" altLang="en-US" dirty="0"/>
              <a:t>系统内外</a:t>
            </a:r>
            <a:r>
              <a:rPr lang="en-US" altLang="zh-CN" dirty="0" err="1"/>
              <a:t>dsp</a:t>
            </a:r>
            <a:r>
              <a:rPr lang="en-US" altLang="zh-CN" dirty="0"/>
              <a:t>\ultra</a:t>
            </a:r>
            <a:r>
              <a:rPr lang="zh-CN" altLang="en-US" dirty="0"/>
              <a:t>接口，调试环境</a:t>
            </a:r>
            <a:endParaRPr lang="en-US" altLang="zh-CN" dirty="0"/>
          </a:p>
          <a:p>
            <a:r>
              <a:rPr lang="en-US" altLang="zh-CN" dirty="0"/>
              <a:t>2020/10/29 – 10/31</a:t>
            </a:r>
            <a:r>
              <a:rPr lang="zh-CN" altLang="en-US" dirty="0"/>
              <a:t>：确定项目技术实施方案，申请相关元数据并进行相关数据表结构的修改，完成境外机构是否含费场务端关系维护以及基础数据同步的开发；以及</a:t>
            </a:r>
            <a:r>
              <a:rPr lang="en-US" altLang="zh-CN" dirty="0" err="1"/>
              <a:t>cal</a:t>
            </a:r>
            <a:r>
              <a:rPr lang="zh-CN" altLang="en-US" dirty="0"/>
              <a:t>服务相关业务逻辑的开发与调整。</a:t>
            </a:r>
            <a:endParaRPr lang="en-US" altLang="zh-CN" dirty="0"/>
          </a:p>
          <a:p>
            <a:r>
              <a:rPr lang="en-US" altLang="zh-CN" dirty="0"/>
              <a:t>2020/11/2 – 11/4</a:t>
            </a:r>
            <a:r>
              <a:rPr lang="zh-CN" altLang="en-US" dirty="0"/>
              <a:t>：完成小白屏、小黑屏、报价、成交单等含费查询与计算，并完成系统内外接口开发工作。</a:t>
            </a:r>
            <a:endParaRPr lang="en-US" altLang="zh-CN" dirty="0"/>
          </a:p>
          <a:p>
            <a:r>
              <a:rPr lang="en-US" altLang="zh-CN" dirty="0"/>
              <a:t> 2020/11/5</a:t>
            </a:r>
            <a:r>
              <a:rPr lang="zh-CN" altLang="en-US"/>
              <a:t>：</a:t>
            </a:r>
            <a:r>
              <a:rPr lang="zh-CN" altLang="en-US" dirty="0"/>
              <a:t>修复缺陷，提交审核，合并集成。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87CB2-128A-4154-ADB9-243CA75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2020/10/24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A0EE-D4BF-485B-BFAB-4B38E0EC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1BBD8-7A04-4587-80A2-D34D1BA9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项目经理 </a:t>
            </a:r>
            <a:r>
              <a:rPr lang="en-US" altLang="zh-CN" dirty="0"/>
              <a:t>– </a:t>
            </a:r>
            <a:r>
              <a:rPr lang="zh-CN" altLang="en-US" dirty="0"/>
              <a:t>张薇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 – </a:t>
            </a:r>
            <a:r>
              <a:rPr lang="zh-CN" altLang="en-US" dirty="0"/>
              <a:t>孙士惠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UI – </a:t>
            </a:r>
            <a:r>
              <a:rPr lang="zh-CN" altLang="en-US" dirty="0"/>
              <a:t>马士会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黄晓露、石少帅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前端</a:t>
            </a:r>
            <a:r>
              <a:rPr lang="en-US" altLang="zh-CN" dirty="0"/>
              <a:t> – </a:t>
            </a:r>
            <a:r>
              <a:rPr lang="zh-CN" altLang="en-US" dirty="0"/>
              <a:t>田彩冰、陈斌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后端 </a:t>
            </a:r>
            <a:r>
              <a:rPr lang="en-US" altLang="zh-CN" dirty="0"/>
              <a:t>– </a:t>
            </a:r>
            <a:r>
              <a:rPr lang="zh-CN" altLang="en-US" dirty="0"/>
              <a:t>李杨、张薇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BDC1B-9AC4-4815-BAFB-308EC7F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2020/10/26</a:t>
            </a:r>
          </a:p>
        </p:txBody>
      </p:sp>
    </p:spTree>
    <p:extLst>
      <p:ext uri="{BB962C8B-B14F-4D97-AF65-F5344CB8AC3E}">
        <p14:creationId xmlns:p14="http://schemas.microsoft.com/office/powerpoint/2010/main" val="2905967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{B5C310CE-D49F-4CF3-8236-241FDDE8F55D}tf56160789</Template>
  <TotalTime>0</TotalTime>
  <Words>318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新宋体</vt:lpstr>
      <vt:lpstr>Calibri</vt:lpstr>
      <vt:lpstr>Franklin Gothic Book</vt:lpstr>
      <vt:lpstr>Wingdings</vt:lpstr>
      <vt:lpstr>1_RetrospectVTI</vt:lpstr>
      <vt:lpstr>国际收费项目启动  </vt:lpstr>
      <vt:lpstr>PowerPoint 演示文稿</vt:lpstr>
      <vt:lpstr>PowerPoint 演示文稿</vt:lpstr>
      <vt:lpstr>项目计划</vt:lpstr>
      <vt:lpstr>项目成员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2020-06-03T08:34:14Z</dcterms:created>
  <dcterms:modified xsi:type="dcterms:W3CDTF">2020-10-27T05:30:54Z</dcterms:modified>
</cp:coreProperties>
</file>