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67" r:id="rId4"/>
    <p:sldId id="263" r:id="rId5"/>
    <p:sldId id="256" r:id="rId6"/>
    <p:sldId id="264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郑 安如" initials="郑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A2E-266B-42C2-838E-19F1492AD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F90-9F99-4535-9C1F-B05FF387CE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A2E-266B-42C2-838E-19F1492AD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F90-9F99-4535-9C1F-B05FF387CE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A2E-266B-42C2-838E-19F1492AD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F90-9F99-4535-9C1F-B05FF387CE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A2E-266B-42C2-838E-19F1492AD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F90-9F99-4535-9C1F-B05FF387CE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A2E-266B-42C2-838E-19F1492AD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F90-9F99-4535-9C1F-B05FF387CE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A2E-266B-42C2-838E-19F1492AD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F90-9F99-4535-9C1F-B05FF387CE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A2E-266B-42C2-838E-19F1492AD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F90-9F99-4535-9C1F-B05FF387CE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A2E-266B-42C2-838E-19F1492AD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F90-9F99-4535-9C1F-B05FF387CE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A2E-266B-42C2-838E-19F1492AD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F90-9F99-4535-9C1F-B05FF387CE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A2E-266B-42C2-838E-19F1492AD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F90-9F99-4535-9C1F-B05FF387CE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A2E-266B-42C2-838E-19F1492AD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F90-9F99-4535-9C1F-B05FF387CE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4A2E-266B-42C2-838E-19F1492AD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B3F90-9F99-4535-9C1F-B05FF387CE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V151-回购成交相关功能优化项</a:t>
            </a:r>
            <a:r>
              <a:rPr lang="zh-CN" altLang="en-US" dirty="0"/>
              <a:t>目启动会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806" y="4384462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2021.2.2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12191365" cy="914400"/>
          </a:xfrm>
          <a:prstGeom prst="rect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5"/>
          <p:cNvSpPr/>
          <p:nvPr>
            <p:custDataLst>
              <p:tags r:id="rId3"/>
            </p:custDataLst>
          </p:nvPr>
        </p:nvSpPr>
        <p:spPr>
          <a:xfrm>
            <a:off x="1828800" y="1524000"/>
            <a:ext cx="8686800" cy="441896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4"/>
          <p:cNvSpPr/>
          <p:nvPr>
            <p:custDataLst>
              <p:tags r:id="rId4"/>
            </p:custDataLst>
          </p:nvPr>
        </p:nvSpPr>
        <p:spPr>
          <a:xfrm>
            <a:off x="7924864" y="5842047"/>
            <a:ext cx="2590821" cy="101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3"/>
          <p:cNvSpPr/>
          <p:nvPr>
            <p:custDataLst>
              <p:tags r:id="rId5"/>
            </p:custDataLst>
          </p:nvPr>
        </p:nvSpPr>
        <p:spPr>
          <a:xfrm>
            <a:off x="1829115" y="1523683"/>
            <a:ext cx="2590821" cy="101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457204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回购成交相关功能优化</a:t>
            </a:r>
            <a:endParaRPr lang="zh-CN" altLang="en-US" sz="3200" b="1" spc="16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Title 6"/>
          <p:cNvSpPr txBox="1"/>
          <p:nvPr>
            <p:custDataLst>
              <p:tags r:id="rId7"/>
            </p:custDataLst>
          </p:nvPr>
        </p:nvSpPr>
        <p:spPr>
          <a:xfrm>
            <a:off x="2133600" y="1828800"/>
            <a:ext cx="8077264" cy="3810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主要影响模块：质押式成交、报价查询、增加未到期、跨托管、PRE、基准价差等筛选逻辑；X-Repo行情窗口优化</a:t>
            </a:r>
            <a:r>
              <a:rPr lang="zh-CN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，以及场务查询、导出功能的优化。</a:t>
            </a:r>
            <a:endParaRPr lang="zh-CN"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项目成员：刁望庆（项目负责人）、吴波、左麟、丁强、胡彪、王春辉（兼职）。</a:t>
            </a:r>
            <a:endParaRPr lang="zh-CN"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计划时间：2021/2/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-2021/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26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（三周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验收标准：完成开发、系统测试，小项目结项交付审核通过、产品组验收并认可。</a:t>
            </a:r>
            <a:endParaRPr lang="zh-CN"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826" y="457761"/>
            <a:ext cx="8642230" cy="56878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需求范围</a:t>
            </a:r>
            <a:endParaRPr lang="zh-CN" altLang="en-US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20725" y="1028065"/>
          <a:ext cx="7743190" cy="541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"/>
                <a:gridCol w="1905000"/>
                <a:gridCol w="4569460"/>
                <a:gridCol w="451485"/>
                <a:gridCol w="572135"/>
              </a:tblGrid>
              <a:tr h="18097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模块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内容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分类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优先级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X-Repo报价行情窗口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支持客户端打开多个，可按选择不同本方查看报价行情。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缺陷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高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81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X-Repo交易权限设置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通过一站式给“新华安享惠泽39个月定期开放债券基金"添加X权限后，本页面没有这条交易账户的记录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缺陷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高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809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3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对手方限额管理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导出数据选择“全部"时，页面报错，无法导出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缺陷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高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97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4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回购报价查询-订单快照查询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查询和导出的结果中，分层报价的回购利率字段现为空；建议：1）只有一个群组的分层报价，回购利率直接展示；2）有多个群组的分层报价，回购利率取多个群组回购利率的平均值；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优化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高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质押式回购成交查询-成交查询（X-Repo）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筛选项是否成交价上限无法正确筛选数据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缺陷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高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809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质押式回购成交查询-成交查询（汇总）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导出的格式为csv时，每个字段多了双引号和空格，不便于数据处理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缺陷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高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97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7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回购报价查询-RFQ请求/RFQ回复/RFQ提券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1、无法区分pre和非pre报价；2、其中RFQ回复、RFQ提券建议新增基准利率类型字段（枚举值DR、R、固定利率）；3、查询结果和导出数据格式不符合需求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缺陷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高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822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8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回购报价查询-质押式回购订单查询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筛选项是否成交价上限无法正确筛选数据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缺陷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高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809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9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质押式回购成交查询-成交查询（汇总）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1、无法筛选跨托管成交；2、无法筛选pre成交；3、无法筛选基准加减点成交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缺陷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高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809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质押式回购成交查询-成交查询（汇总）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查询类型选未到期交易时，目前不能选择除今天以外的日期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缺陷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信息查询-回购小助手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点击查看某条小助手记录后，点击关闭，自动回到了第一页（比如查看了第5页某一条记录，点关闭自动跳转到了第1页，建议停留在第5页）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回购报价查询-质押式回购订单查询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新增筛选项：是否展开明细，若选是，则查询和导出时默认按对手方群组、质押券明细等字段展开，若选否，则每条订单仅展示一行记录，对手方群组、质押券明细等字段展示汇总值。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优化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13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市场管理-首页推荐设置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1、正文显示字体时大时小；2、每按一次换行键实际换了两行；3、没有保存功能；4、客户端的图片无法放大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缺陷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16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14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场务质押成交明细查询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新增TBS场务增加查询下载存间利率质押式回购成交明细数据功能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优化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7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客户端报价监控界面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质押对话报价监控界面，增加汇总统计信息，包括笔数和量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优化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16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客户端报价监控界面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质押对话报价监控界面，支持展开多只券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优化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17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我要报价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质押新发报价小白屏，页面下方新增“重置”按钮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 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优化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18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我要报价，成交明细查询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客户端我的报价界面及成交查询界面增加自动求和功能，即选中几笔交易之后，界面下方可以自动显示求和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   </a:t>
                      </a: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前端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  </a:t>
                      </a: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简单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优化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7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 strike="sngStrike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19</a:t>
                      </a:r>
                      <a:endParaRPr lang="en-US" altLang="en-US" sz="700" b="0" strike="sngStrike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 strike="sng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客户端-RFQ报价监控</a:t>
                      </a:r>
                      <a:endParaRPr lang="zh-CN" altLang="en-US" sz="700" b="0" strike="sng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 strike="sng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开放质押RFQ的报价监控界面， 修复遗留缺陷</a:t>
                      </a:r>
                      <a:endParaRPr lang="zh-CN" altLang="en-US" sz="700" b="0" strike="sng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 strike="sng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缺陷</a:t>
                      </a:r>
                      <a:endParaRPr lang="zh-CN" altLang="en-US" sz="700" b="0" strike="sngStrik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strike="sngStrike"/>
                    </a:p>
                  </a:txBody>
                  <a:tcPr marL="12700" marR="12700" marT="12700" vert="horz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7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客户端质押成交明细查询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客户端质押成交明细查询中，增加本方交易员多选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优化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8640445" y="1191895"/>
            <a:ext cx="32264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前端缺陷和优化：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个</a:t>
            </a:r>
            <a:endParaRPr lang="zh-CN" altLang="en-US">
              <a:sym typeface="+mn-ea"/>
            </a:endParaRPr>
          </a:p>
          <a:p>
            <a:r>
              <a:rPr lang="zh-CN" altLang="en-US"/>
              <a:t>报价缺陷和优化：</a:t>
            </a:r>
            <a:r>
              <a:rPr lang="en-US" altLang="zh-CN"/>
              <a:t>4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成交缺陷和优化：</a:t>
            </a:r>
            <a:r>
              <a:rPr lang="en-US" altLang="zh-CN"/>
              <a:t>6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额度缺陷</a:t>
            </a:r>
            <a:r>
              <a:rPr lang="zh-CN" altLang="en-US"/>
              <a:t>：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权限缺陷：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监控</a:t>
            </a:r>
            <a:r>
              <a:rPr lang="zh-CN" altLang="en-US">
                <a:sym typeface="+mn-ea"/>
              </a:rPr>
              <a:t>缺陷和优化：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个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 1"/>
          <p:cNvSpPr txBox="1"/>
          <p:nvPr/>
        </p:nvSpPr>
        <p:spPr>
          <a:xfrm>
            <a:off x="801370" y="650027"/>
            <a:ext cx="2708760" cy="38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业务交底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47853" y="1830589"/>
            <a:ext cx="3197213" cy="158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ODM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29085" y="2195075"/>
            <a:ext cx="994016" cy="34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X-Repo</a:t>
            </a:r>
            <a:r>
              <a:rPr lang="zh-CN" altLang="en-US" sz="1200" dirty="0">
                <a:solidFill>
                  <a:schemeClr val="tx1"/>
                </a:solidFill>
              </a:rPr>
              <a:t>报价行情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90881" y="1830589"/>
            <a:ext cx="2726731" cy="15866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</a:rPr>
              <a:t>NDM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56801" y="2195134"/>
            <a:ext cx="994016" cy="34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CR</a:t>
            </a:r>
            <a:r>
              <a:rPr lang="zh-CN" altLang="en-US" sz="1200" dirty="0">
                <a:solidFill>
                  <a:schemeClr val="tx1"/>
                </a:solidFill>
              </a:rPr>
              <a:t>报价查询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请求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回复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提券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57436" y="2818990"/>
            <a:ext cx="994016" cy="34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我要报价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47854" y="3642437"/>
            <a:ext cx="3197212" cy="2249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共享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67397" y="3963396"/>
            <a:ext cx="1285929" cy="34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X-Repo</a:t>
            </a:r>
            <a:r>
              <a:rPr lang="zh-CN" altLang="en-US" sz="1200" dirty="0">
                <a:solidFill>
                  <a:schemeClr val="tx1"/>
                </a:solidFill>
              </a:rPr>
              <a:t>交易权限设置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53509" y="3963396"/>
            <a:ext cx="1146233" cy="34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对手方额度管理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53510" y="2192961"/>
            <a:ext cx="994016" cy="34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订单快照查询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7398" y="4627717"/>
            <a:ext cx="1285930" cy="34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MSC-CR-</a:t>
            </a:r>
            <a:r>
              <a:rPr lang="zh-CN" altLang="en-US" sz="1200" dirty="0">
                <a:solidFill>
                  <a:schemeClr val="tx1"/>
                </a:solidFill>
              </a:rPr>
              <a:t>成交查询（</a:t>
            </a:r>
            <a:r>
              <a:rPr lang="en-US" altLang="zh-CN" sz="1200" dirty="0">
                <a:solidFill>
                  <a:schemeClr val="tx1"/>
                </a:solidFill>
              </a:rPr>
              <a:t>X-Repo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53510" y="4627717"/>
            <a:ext cx="1146234" cy="34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MSC-CR-</a:t>
            </a:r>
            <a:r>
              <a:rPr lang="zh-CN" altLang="en-US" sz="1200" dirty="0">
                <a:solidFill>
                  <a:schemeClr val="tx1"/>
                </a:solidFill>
              </a:rPr>
              <a:t>成交查询（汇总）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29085" y="2687715"/>
            <a:ext cx="994016" cy="34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订单查询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69674" y="5214473"/>
            <a:ext cx="1283652" cy="34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回购小助手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12266" y="4268739"/>
            <a:ext cx="1550612" cy="11837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通用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65227" y="4720948"/>
            <a:ext cx="994016" cy="34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首页推荐设置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53508" y="5214105"/>
            <a:ext cx="1146234" cy="34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客户端</a:t>
            </a:r>
            <a:r>
              <a:rPr lang="en-US" altLang="zh-CN" sz="1200" dirty="0">
                <a:solidFill>
                  <a:schemeClr val="tx1"/>
                </a:solidFill>
              </a:rPr>
              <a:t>-CR-</a:t>
            </a:r>
            <a:r>
              <a:rPr lang="zh-CN" altLang="en-US" sz="1200" dirty="0">
                <a:solidFill>
                  <a:schemeClr val="tx1"/>
                </a:solidFill>
              </a:rPr>
              <a:t>成交查询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362" y="287488"/>
            <a:ext cx="7331015" cy="799441"/>
          </a:xfrm>
        </p:spPr>
        <p:txBody>
          <a:bodyPr/>
          <a:lstStyle/>
          <a:p>
            <a:r>
              <a:rPr lang="zh-CN" altLang="en-US" dirty="0"/>
              <a:t>技术交底</a:t>
            </a:r>
            <a:endParaRPr lang="zh-CN" altLang="en-US" dirty="0"/>
          </a:p>
        </p:txBody>
      </p:sp>
      <p:graphicFrame>
        <p:nvGraphicFramePr>
          <p:cNvPr id="26" name="Table 2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30300" y="1370330"/>
          <a:ext cx="958088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0440"/>
                <a:gridCol w="4790440"/>
              </a:tblGrid>
              <a:tr h="365760">
                <a:tc>
                  <a:txBody>
                    <a:bodyPr/>
                    <a:p>
                      <a:r>
                        <a:rPr lang="zh-CN" altLang="en-US" dirty="0"/>
                        <a:t>进程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改动点</a:t>
                      </a:r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r>
                        <a:rPr lang="en-US" dirty="0"/>
                        <a:t>ssc-dp-rpdealqry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修复回购成交查询的</a:t>
                      </a:r>
                      <a:r>
                        <a:rPr lang="zh-CN" altLang="en-US" dirty="0"/>
                        <a:t>缺陷和优化</a:t>
                      </a:r>
                      <a:r>
                        <a:rPr lang="zh-CN" altLang="en-US" dirty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604520">
                <a:tc>
                  <a:txBody>
                    <a:bodyPr/>
                    <a:p>
                      <a:r>
                        <a:rPr lang="en-US" sz="1800" dirty="0">
                          <a:sym typeface="+mn-ea"/>
                        </a:rPr>
                        <a:t>tbs-dp-rpdqs</a:t>
                      </a:r>
                      <a:endParaRPr lang="en-US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 dirty="0">
                          <a:sym typeface="+mn-ea"/>
                        </a:rPr>
                        <a:t>修复回购报价查询的</a:t>
                      </a:r>
                      <a:r>
                        <a:rPr lang="zh-CN" altLang="en-US" sz="1800" dirty="0">
                          <a:sym typeface="+mn-ea"/>
                        </a:rPr>
                        <a:t>缺陷和优化。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604520">
                <a:tc>
                  <a:txBody>
                    <a:bodyPr/>
                    <a:p>
                      <a:r>
                        <a:rPr lang="en-US" sz="1800" dirty="0">
                          <a:sym typeface="+mn-ea"/>
                        </a:rPr>
                        <a:t>tbs-dp-drvmsc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 dirty="0">
                          <a:sym typeface="+mn-ea"/>
                        </a:rPr>
                        <a:t>修复场务报价和成交查询的缺陷和优化。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604520"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修复额度缺陷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604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dirty="0"/>
                        <a:t>tbs-dp-dqs/tbs-u-inspector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报价监控优化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604520">
                <a:tc>
                  <a:txBody>
                    <a:bodyPr/>
                    <a:p>
                      <a:r>
                        <a:rPr lang="zh-CN" altLang="en-US" dirty="0"/>
                        <a:t>前端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前端缺陷修复、配合成交优化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09562" y="609480"/>
            <a:ext cx="10972876" cy="762113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工作安排/项目计划 </a:t>
            </a:r>
            <a:endParaRPr lang="zh-CN" altLang="en-US" sz="3200" b="1" spc="16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609600" y="1513347"/>
            <a:ext cx="3657625" cy="473516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本项目以修复问题和功能优化为主。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项目中的任务存在“分散”、“独立”的特点。</a:t>
            </a:r>
            <a:endParaRPr lang="en-US" altLang="zh-CN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项目的开发人员非原项目开发人员。</a:t>
            </a:r>
            <a:endParaRPr lang="en-US" altLang="zh-CN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希望使用快速【开发-测试-验收-封版】的流程，分三至四个轮次完成整个项目。避免开发需求理解偏差导致的问题。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633913" y="1533654"/>
          <a:ext cx="6886575" cy="4694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0"/>
                <a:gridCol w="4765675"/>
              </a:tblGrid>
              <a:tr h="6191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计划完成时间</a:t>
                      </a:r>
                      <a:endParaRPr lang="zh-CN" altLang="en-US" sz="19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9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工作目标</a:t>
                      </a:r>
                      <a:endParaRPr lang="zh-CN" altLang="en-US" sz="19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C4B3"/>
                    </a:solidFill>
                  </a:tcPr>
                </a:tc>
              </a:tr>
              <a:tr h="5822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2021/2/2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测试环境搭建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82295">
                <a:tc>
                  <a:txBody>
                    <a:bodyPr/>
                    <a:p>
                      <a:pPr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2021/2/8</a:t>
                      </a:r>
                      <a:endParaRPr lang="en-US" altLang="zh-CN" sz="1700" b="0" spc="130" baseline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修复成交和报价缺陷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82295">
                <a:tc>
                  <a:txBody>
                    <a:bodyPr/>
                    <a:p>
                      <a:pPr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2021/2/10</a:t>
                      </a:r>
                      <a:endParaRPr lang="en-US" altLang="zh-CN" sz="1700" b="0" spc="130" baseline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70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修复前端缺陷、完成前端优化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82295">
                <a:tc>
                  <a:txBody>
                    <a:bodyPr/>
                    <a:p>
                      <a:pPr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2021/2/20</a:t>
                      </a:r>
                      <a:endParaRPr lang="en-US" altLang="zh-CN" sz="1700" b="0" spc="130" baseline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70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完成成交报价优化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81660">
                <a:tc>
                  <a:txBody>
                    <a:bodyPr/>
                    <a:p>
                      <a:pPr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2021/2/25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修复额度、监控、权限的缺陷和完成优化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82295">
                <a:tc>
                  <a:txBody>
                    <a:bodyPr/>
                    <a:p>
                      <a:pPr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2021/2/26</a:t>
                      </a:r>
                      <a:endParaRPr lang="en-US" altLang="zh-CN" sz="1700" b="0" spc="130" baseline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项目整体验收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82295">
                <a:tc>
                  <a:txBody>
                    <a:bodyPr/>
                    <a:p>
                      <a:pPr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2021/2/26</a:t>
                      </a:r>
                      <a:endParaRPr lang="en-US" altLang="zh-CN" sz="1700" b="0" spc="130" baseline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结项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363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363"/>
  <p:tag name="KSO_WM_UNIT_VALUE" val="159"/>
  <p:tag name="KSO_WM_TEMPLATE_ASSEMBLE_XID" val="5fd09df21fa9d42129dcae56"/>
  <p:tag name="KSO_WM_TEMPLATE_ASSEMBLE_GROUPID" val="5fd09df21fa9d42129dcae56"/>
</p:tagLst>
</file>

<file path=ppt/tags/tag10.xml><?xml version="1.0" encoding="utf-8"?>
<p:tagLst xmlns:p="http://schemas.openxmlformats.org/presentationml/2006/main">
  <p:tag name="KSO_WM_UNIT_TABLE_BEAUTIFY" val="smartTable{1291aaef-5dc9-44f4-a624-4580599315ac}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48_1*a*1"/>
  <p:tag name="KSO_WM_TEMPLATE_CATEGORY" val="diagram"/>
  <p:tag name="KSO_WM_TEMPLATE_INDEX" val="2021554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5d07308462b449aa67aa3e4b13711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d51b70fd9ca4e24b94a869c0ad03709"/>
  <p:tag name="KSO_WM_UNIT_TEXT_FILL_FORE_SCHEMECOLOR_INDEX_BRIGHTNESS" val="0"/>
  <p:tag name="KSO_WM_UNIT_TEXT_FILL_FORE_SCHEMECOLOR_INDEX" val="13"/>
  <p:tag name="KSO_WM_UNIT_TEXT_FILL_TYPE" val="1"/>
  <p:tag name="KSO_WM_TEMPLATE_ASSEMBLE_XID" val="5fd0bd881fa9d42129dd59b3"/>
  <p:tag name="KSO_WM_TEMPLATE_ASSEMBLE_GROUPID" val="5fd0bd881fa9d42129dd59b3"/>
</p:tagLst>
</file>

<file path=ppt/tags/tag1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548_1*f*1"/>
  <p:tag name="KSO_WM_TEMPLATE_CATEGORY" val="diagram"/>
  <p:tag name="KSO_WM_TEMPLATE_INDEX" val="2021554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54"/>
  <p:tag name="KSO_WM_UNIT_SHOW_EDIT_AREA_INDICATION" val="1"/>
  <p:tag name="KSO_WM_CHIP_GROUPID" val="5e6b05596848fb12bee65ac8"/>
  <p:tag name="KSO_WM_CHIP_XID" val="5e6b05596848fb12bee65aca"/>
  <p:tag name="KSO_WM_UNIT_DEC_AREA_ID" val="5a2f89f4ad2a4b928aba2566d00c13f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ec838e5592504375a05c321eaf16ab09"/>
  <p:tag name="KSO_WM_UNIT_TEXT_FILL_FORE_SCHEMECOLOR_INDEX_BRIGHTNESS" val="0.25"/>
  <p:tag name="KSO_WM_UNIT_TEXT_FILL_FORE_SCHEMECOLOR_INDEX" val="13"/>
  <p:tag name="KSO_WM_UNIT_TEXT_FILL_TYPE" val="1"/>
  <p:tag name="KSO_WM_TEMPLATE_ASSEMBLE_XID" val="5fd0bd881fa9d42129dd59b3"/>
  <p:tag name="KSO_WM_TEMPLATE_ASSEMBLE_GROUPID" val="5fd0bd881fa9d42129dd59b3"/>
</p:tagLst>
</file>

<file path=ppt/tags/tag13.xml><?xml version="1.0" encoding="utf-8"?>
<p:tagLst xmlns:p="http://schemas.openxmlformats.org/presentationml/2006/main">
  <p:tag name="KSO_WM_UNIT_TABLE_BEAUTIFY" val="smartTable{264f6439-d067-4da7-8fe0-5101c99385ba}"/>
  <p:tag name="KSO_WM_BEAUTIFY_FLAG" val="#wm#"/>
  <p:tag name="KSO_WM_UNIT_TYPE" val="β"/>
  <p:tag name="TABLE_SKINIDX" val="3"/>
  <p:tag name="TABLE_COLORIDX" val="g"/>
</p:tagLst>
</file>

<file path=ppt/tags/tag14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20:05:29&quot;,&quot;maxSize&quot;:{&quot;size1&quot;:26.699999999999999},&quot;minSize&quot;:{&quot;size1&quot;:20},&quot;normalSize&quot;:{&quot;size1&quot;:20},&quot;subLayout&quot;:[{&quot;id&quot;:&quot;2020-12-09T20:05:29&quot;,&quot;margin&quot;:{&quot;bottom&quot;:0,&quot;left&quot;:1.6929999589920044,&quot;right&quot;:1.6929999589920044,&quot;top&quot;:1.6929999589920044},&quot;type&quot;:0},{&quot;direction&quot;:1,&quot;id&quot;:&quot;2020-12-09T20:05:29&quot;,&quot;maxSize&quot;:{&quot;size1&quot;:47.5},&quot;minSize&quot;:{&quot;size1&quot;:35.100000000000001},&quot;normalSize&quot;:{&quot;size1&quot;:35.100000000000001},&quot;subLayout&quot;:[{&quot;id&quot;:&quot;2020-12-09T20:05:29&quot;,&quot;margin&quot;:{&quot;bottom&quot;:1.6929999589920044,&quot;left&quot;:1.6929999589920044,&quot;right&quot;:0.026000002399086952,&quot;top&quot;:0.84700000286102295},&quot;type&quot;:0},{&quot;id&quot;:&quot;2020-12-09T20:05:29&quot;,&quot;margin&quot;:{&quot;bottom&quot;:1.6929999589920044,&quot;left&quot;:0.81999999284744263,&quot;right&quot;:1.6929999589920044,&quot;top&quot;:0.3970000147819519},&quot;type&quot;:0}]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c553136823a5e6195"/>
  <p:tag name="KSO_WM_CHIP_FILLPROP" val="[[{&quot;text_align&quot;:&quot;lt&quot;,&quot;text_direction&quot;:&quot;horizontal&quot;,&quot;support_big_font&quot;:false,&quot;fill_id&quot;:&quot;8188ab2beaf8488e80ff6056c7f7a9e4&quot;,&quot;fill_align&quot;:&quot;lt&quot;,&quot;chip_types&quot;:[&quot;header&quot;]},{&quot;text_align&quot;:&quot;lm&quot;,&quot;text_direction&quot;:&quot;horizontal&quot;,&quot;support_features&quot;:[&quot;collage&quot;],&quot;support_big_font&quot;:false,&quot;fill_id&quot;:&quot;3157b94c2eb249ed8866766aac1ab491&quot;,&quot;fill_align&quot;:&quot;rm&quot;,&quot;chip_types&quot;:[&quot;pictext&quot;,&quot;picture&quot;,&quot;chart&quot;,&quot;table&quot;,&quot;video&quot;]},{&quot;text_align&quot;:&quot;lm&quot;,&quot;text_direction&quot;:&quot;horizontal&quot;,&quot;support_features&quot;:[&quot;collage&quot;,&quot;carousel&quot;],&quot;support_big_font&quot;:false,&quot;fill_id&quot;:&quot;469dbf11c7774f198c4632b8dfc0f8b2&quot;,&quot;fill_align&quot;:&quot;lm&quot;,&quot;chip_types&quot;:[&quot;diagram&quot;,&quot;text&quot;,&quot;picture&quot;,&quot;chart&quot;,&quot;table&quot;,&quot;video&quot;]}],[{&quot;text_align&quot;:&quot;lt&quot;,&quot;text_direction&quot;:&quot;horizontal&quot;,&quot;support_big_font&quot;:false,&quot;fill_id&quot;:&quot;8188ab2beaf8488e80ff6056c7f7a9e4&quot;,&quot;fill_align&quot;:&quot;lt&quot;,&quot;chip_types&quot;:[&quot;header&quot;]},{&quot;text_align&quot;:&quot;lm&quot;,&quot;text_direction&quot;:&quot;horizontal&quot;,&quot;support_big_font&quot;:false,&quot;fill_id&quot;:&quot;3157b94c2eb249ed8866766aac1ab491&quot;,&quot;fill_align&quot;:&quot;rm&quot;,&quot;chip_types&quot;:[&quot;text&quot;]},{&quot;text_align&quot;:&quot;lm&quot;,&quot;text_direction&quot;:&quot;horizontal&quot;,&quot;support_features&quot;:[&quot;collage&quot;,&quot;carousel&quot;],&quot;support_big_font&quot;:false,&quot;fill_id&quot;:&quot;469dbf11c7774f198c4632b8dfc0f8b2&quot;,&quot;fill_align&quot;:&quot;lm&quot;,&quot;chip_types&quot;:[&quot;diagram&quot;,&quot;pictext&quot;,&quot;picture&quot;,&quot;chart&quot;,&quot;table&quot;,&quot;video&quot;]}]]"/>
  <p:tag name="KSO_WM_SLIDE_CAN_ADD_NAVIGATION" val="1"/>
  <p:tag name="KSO_WM_SLIDE_ID" val="diagram2021554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32"/>
  <p:tag name="KSO_WM_SLIDE_POSITION" val="48*48"/>
  <p:tag name="KSO_WM_TAG_VERSION" val="1.0"/>
  <p:tag name="KSO_WM_BEAUTIFY_FLAG" val="#wm#"/>
  <p:tag name="KSO_WM_TEMPLATE_CATEGORY" val="diagram"/>
  <p:tag name="KSO_WM_TEMPLATE_INDEX" val="20215548"/>
  <p:tag name="KSO_WM_SLIDE_LAYOUT" val="a_d_f"/>
  <p:tag name="KSO_WM_SLIDE_LAYOUT_CNT" val="1_1_1"/>
  <p:tag name="FIXED_XID_TMP" val="5f5ee1ca4d6848d78f644aec"/>
  <p:tag name="KSO_WM_CHIP_DECFILLPROP" val="[]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5fd0bd881fa9d42129dd59b3"/>
  <p:tag name="KSO_WM_TEMPLATE_ASSEMBLE_GROUPID" val="5fd0bd881fa9d42129dd59b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363_1*i*2"/>
  <p:tag name="KSO_WM_TEMPLATE_CATEGORY" val="diagram"/>
  <p:tag name="KSO_WM_TEMPLATE_INDEX" val="20207363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b4843e389b524881b8e0be3cf38814b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6ef8ed605d5daf04fe5f5f"/>
  <p:tag name="KSO_WM_CHIP_XID" val="5e6ef8ed605d5daf04fe5f60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  <p:tag name="KSO_WM_TEMPLATE_ASSEMBLE_XID" val="5fd09df21fa9d42129dcae56"/>
  <p:tag name="KSO_WM_TEMPLATE_ASSEMBLE_GROUPID" val="5fd09df21fa9d42129dcae56"/>
</p:tagLst>
</file>

<file path=ppt/tags/tag3.xml><?xml version="1.0" encoding="utf-8"?>
<p:tagLst xmlns:p="http://schemas.openxmlformats.org/presentationml/2006/main">
  <p:tag name="KSO_WM_UNIT_BLOCK" val="0"/>
  <p:tag name="KSO_WM_UNIT_SM_LIMIT_TYPE" val="2"/>
  <p:tag name="KSO_WM_UNIT_DEC_AREA_ID" val="eea5ae2722bb4d0d91e5b23b4584c3fe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363_1*i*3"/>
  <p:tag name="KSO_WM_TEMPLATE_CATEGORY" val="diagram"/>
  <p:tag name="KSO_WM_TEMPLATE_INDEX" val="20207363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708a461bf28e4ffd80a200bf58d53c06&quot;,&quot;X&quot;:{&quot;Pos&quot;:1},&quot;Y&quot;:{&quot;Pos&quot;:1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08"/>
  <p:tag name="KSO_WM_TEMPLATE_ASSEMBLE_XID" val="5fd09df21fa9d42129dcae56"/>
  <p:tag name="KSO_WM_TEMPLATE_ASSEMBLE_GROUPID" val="5fd09df21fa9d42129dcae56"/>
</p:tagLst>
</file>

<file path=ppt/tags/tag4.xml><?xml version="1.0" encoding="utf-8"?>
<p:tagLst xmlns:p="http://schemas.openxmlformats.org/presentationml/2006/main">
  <p:tag name="KSO_WM_UNIT_BLOCK" val="0"/>
  <p:tag name="KSO_WM_UNIT_SM_LIMIT_TYPE" val="0"/>
  <p:tag name="KSO_WM_UNIT_DEC_AREA_ID" val="90ccda1344604fdba4f7e8aa8d54291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7363_1*i*4"/>
  <p:tag name="KSO_WM_TEMPLATE_CATEGORY" val="diagram"/>
  <p:tag name="KSO_WM_TEMPLATE_INDEX" val="20207363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eea5ae2722bb4d0d91e5b23b4584c3fe&quot;,&quot;X&quot;:{&quot;Pos&quot;:2},&quot;Y&quot;:{&quot;Pos&quot;:2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1"/>
  <p:tag name="KSO_WM_TEMPLATE_ASSEMBLE_XID" val="5fd09df21fa9d42129dcae56"/>
  <p:tag name="KSO_WM_TEMPLATE_ASSEMBLE_GROUPID" val="5fd09df21fa9d42129dcae56"/>
</p:tagLst>
</file>

<file path=ppt/tags/tag5.xml><?xml version="1.0" encoding="utf-8"?>
<p:tagLst xmlns:p="http://schemas.openxmlformats.org/presentationml/2006/main">
  <p:tag name="KSO_WM_UNIT_BLOCK" val="0"/>
  <p:tag name="KSO_WM_UNIT_SM_LIMIT_TYPE" val="0"/>
  <p:tag name="KSO_WM_UNIT_DEC_AREA_ID" val="d7c96e92cc36477e842bffad8184698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7363_1*i*5"/>
  <p:tag name="KSO_WM_TEMPLATE_CATEGORY" val="diagram"/>
  <p:tag name="KSO_WM_TEMPLATE_INDEX" val="20207363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eea5ae2722bb4d0d91e5b23b4584c3fe&quot;,&quot;X&quot;:{&quot;Pos&quot;:0},&quot;Y&quot;:{&quot;Pos&quot;:0}},&quot;whChangeMode&quot;:0}"/>
  <p:tag name="KSO_WM_CHIP_GROUPID" val="5e6ef8ed605d5daf04fe5f5f"/>
  <p:tag name="KSO_WM_CHIP_XID" val="5e6ef8ed605d5daf04fe5f6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1"/>
  <p:tag name="KSO_WM_TEMPLATE_ASSEMBLE_XID" val="5fd09df21fa9d42129dcae56"/>
  <p:tag name="KSO_WM_TEMPLATE_ASSEMBLE_GROUPID" val="5fd09df21fa9d42129dcae56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363_1*a*1"/>
  <p:tag name="KSO_WM_TEMPLATE_CATEGORY" val="diagram"/>
  <p:tag name="KSO_WM_TEMPLATE_INDEX" val="2020736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63d33f7578148d7b53ed3dbc12ad26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468f54818f64046ab1773b670aaea0f"/>
  <p:tag name="KSO_WM_UNIT_TEXT_FILL_FORE_SCHEMECOLOR_INDEX_BRIGHTNESS" val="0"/>
  <p:tag name="KSO_WM_UNIT_TEXT_FILL_FORE_SCHEMECOLOR_INDEX" val="13"/>
  <p:tag name="KSO_WM_UNIT_TEXT_FILL_TYPE" val="1"/>
  <p:tag name="KSO_WM_TEMPLATE_ASSEMBLE_XID" val="5fd09df21fa9d42129dcae56"/>
  <p:tag name="KSO_WM_TEMPLATE_ASSEMBLE_GROUPID" val="5fd09df21fa9d42129dcae56"/>
</p:tagLst>
</file>

<file path=ppt/tags/tag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63_1*f*1"/>
  <p:tag name="KSO_WM_TEMPLATE_CATEGORY" val="diagram"/>
  <p:tag name="KSO_WM_TEMPLATE_INDEX" val="2020736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10"/>
  <p:tag name="KSO_WM_UNIT_SHOW_EDIT_AREA_INDICATION" val="1"/>
  <p:tag name="KSO_WM_CHIP_GROUPID" val="5e6b05596848fb12bee65ac8"/>
  <p:tag name="KSO_WM_CHIP_XID" val="5e6b05596848fb12bee65aca"/>
  <p:tag name="KSO_WM_UNIT_DEC_AREA_ID" val="708a461bf28e4ffd80a200bf58d53c0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37aaecbba634bbdb44dc40723173ea6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09df21fa9d42129dcae56"/>
  <p:tag name="KSO_WM_TEMPLATE_ASSEMBLE_GROUPID" val="5fd09df21fa9d42129dcae56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20207363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17:52:12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7:52:12&quot;,&quot;margin&quot;:{&quot;bottom&quot;:0.42300000786781311,&quot;left&quot;:1.2699999809265137,&quot;right&quot;:1.2699999809265137,&quot;top&quot;:0.42300000786781311},&quot;type&quot;:0},{&quot;id&quot;:&quot;2020-12-09T17:52:12&quot;,&quot;margin&quot;:{&quot;bottom&quot;:2.5399999618530273,&quot;left&quot;:2.5399999618530273,&quot;right&quot;:2.5399999618530273,&quot;top&quot;:1.6929999589920044},&quot;type&quot;:0}],&quot;type&quot;:0}"/>
  <p:tag name="KSO_WM_SLIDE_CAN_ADD_NAVIGATION" val="1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ef8ed605d5daf04fe5f60"/>
  <p:tag name="KSO_WM_SLIDE_ID" val="diagram2020736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468"/>
  <p:tag name="KSO_WM_SLIDE_POSITION" val="0*0"/>
  <p:tag name="KSO_WM_TAG_VERSION" val="1.0"/>
  <p:tag name="KSO_WM_SLIDE_LAYOUT" val="a_f"/>
  <p:tag name="KSO_WM_SLIDE_LAYOUT_CNT" val="1_1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37f454074a24564a7dd15a2992bf40d&quot;,&quot;fill_align&quot;:&quot;cm&quot;,&quot;chip_types&quot;:[&quot;pictext&quot;,&quot;text&quot;,&quot;picture&quot;,&quot;chart&quot;,&quot;table&quot;,&quot;video&quot;]}]]"/>
  <p:tag name="KSO_WM_CHIP_DECFILLPROP" val="[]"/>
  <p:tag name="KSO_WM_CHIP_GROUPID" val="5e6ef8ed605d5daf04fe5f5f"/>
  <p:tag name="KSO_WM_SLIDE_BK_DARK_LIGHT" val="2"/>
  <p:tag name="KSO_WM_SLIDE_BACKGROUND_TYPE" val="navigation"/>
  <p:tag name="KSO_WM_SLIDE_SUPPORT_FEATURE_TYPE" val="0"/>
  <p:tag name="KSO_WM_TEMPLATE_ASSEMBLE_XID" val="5fd09df21fa9d42129dcae56"/>
  <p:tag name="KSO_WM_TEMPLATE_ASSEMBLE_GROUPID" val="5fd09df21fa9d42129dcae56"/>
</p:tagLst>
</file>

<file path=ppt/tags/tag9.xml><?xml version="1.0" encoding="utf-8"?>
<p:tagLst xmlns:p="http://schemas.openxmlformats.org/presentationml/2006/main">
  <p:tag name="KSO_WM_UNIT_TABLE_BEAUTIFY" val="smartTable{aec5dffe-b171-412d-ae05-bb82261c94e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1917</Words>
  <Application>WPS 演示</Application>
  <PresentationFormat>Custom</PresentationFormat>
  <Paragraphs>305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Segoe UI</vt:lpstr>
      <vt:lpstr>Wingdings</vt:lpstr>
      <vt:lpstr>等线</vt:lpstr>
      <vt:lpstr>等线 Light</vt:lpstr>
      <vt:lpstr>Arial Unicode MS</vt:lpstr>
      <vt:lpstr>Calibri</vt:lpstr>
      <vt:lpstr>Office 主题​​</vt:lpstr>
      <vt:lpstr>V151-回购成交相关功能优化项目启动会</vt:lpstr>
      <vt:lpstr>PowerPoint 演示文稿</vt:lpstr>
      <vt:lpstr>需求范围</vt:lpstr>
      <vt:lpstr>PowerPoint 演示文稿</vt:lpstr>
      <vt:lpstr>技术交底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安如</dc:creator>
  <cp:lastModifiedBy>diaowangqing</cp:lastModifiedBy>
  <cp:revision>186</cp:revision>
  <dcterms:created xsi:type="dcterms:W3CDTF">2020-07-15T02:43:00Z</dcterms:created>
  <dcterms:modified xsi:type="dcterms:W3CDTF">2021-02-02T01:05:42Z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