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96" r:id="rId4"/>
  </p:sldMasterIdLst>
  <p:notesMasterIdLst>
    <p:notesMasterId r:id="rId17"/>
  </p:notesMasterIdLst>
  <p:sldIdLst>
    <p:sldId id="256" r:id="rId5"/>
    <p:sldId id="257" r:id="rId6"/>
    <p:sldId id="273" r:id="rId7"/>
    <p:sldId id="266" r:id="rId8"/>
    <p:sldId id="276" r:id="rId9"/>
    <p:sldId id="275" r:id="rId10"/>
    <p:sldId id="265" r:id="rId11"/>
    <p:sldId id="277" r:id="rId12"/>
    <p:sldId id="278" r:id="rId13"/>
    <p:sldId id="271" r:id="rId14"/>
    <p:sldId id="270" r:id="rId15"/>
    <p:sldId id="26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39" autoAdjust="0"/>
  </p:normalViewPr>
  <p:slideViewPr>
    <p:cSldViewPr snapToGrid="0">
      <p:cViewPr varScale="1">
        <p:scale>
          <a:sx n="64" d="100"/>
          <a:sy n="64" d="100"/>
        </p:scale>
        <p:origin x="-7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C81CC-71A7-45E9-853C-695EC794BF58}"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820A1-7293-4AE2-9BCD-C3BF994CB3A3}" type="slidenum">
              <a:rPr lang="zh-CN" altLang="en-US" smtClean="0"/>
              <a:t>‹#›</a:t>
            </a:fld>
            <a:endParaRPr lang="zh-CN" altLang="en-US"/>
          </a:p>
        </p:txBody>
      </p:sp>
    </p:spTree>
    <p:extLst>
      <p:ext uri="{BB962C8B-B14F-4D97-AF65-F5344CB8AC3E}">
        <p14:creationId xmlns:p14="http://schemas.microsoft.com/office/powerpoint/2010/main" val="403554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4AE820A1-7293-4AE2-9BCD-C3BF994CB3A3}"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1C5C5-21C5-4708-9CAE-DCBF916BBBA2}" type="slidenum">
              <a:rPr lang="zh-CN" altLang="en-US" smtClean="0">
                <a:solidFill>
                  <a:prstClr val="black"/>
                </a:solidFill>
                <a:latin typeface="Calibri"/>
                <a:ea typeface="宋体"/>
              </a:rPr>
              <a:pPr/>
              <a:t>11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62997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配置管理：李科</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AE820A1-7293-4AE2-9BCD-C3BF994CB3A3}"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440A6D-92BF-41D4-A6DB-5BE53E8DB0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AADD147-EA15-4C9A-9789-4B6BF1E96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2D83245-684E-4EF6-9E25-642EA73451F0}"/>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8FE68E6-AD25-4D1A-B831-F2729D070C2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3F13E316-BA6C-4B02-8334-58F101DC36DE}"/>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37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7B079A-7F68-473A-BC3B-BA8F5AABFE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EFBF42B-DDD5-4E9A-8B98-A1C97AD148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BF6A0AB-3966-4971-8FF9-8DDEBF283E11}"/>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CD9E6A02-E5E0-4510-BBAD-56955725DB6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CB7DB877-4365-4C3E-A95D-1559FD323FB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430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FBA356-E51E-4A73-B2E9-1BE5298AC3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E48A757-31B4-48BA-8B16-7E798694B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7A494390-72D6-427E-BFBB-A5DAF97D709F}"/>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7F4832C9-5456-4C1D-BC6D-B7811E6357F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1261F88-D89C-47A2-8391-F0E2A5F469E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735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2F7375-5246-41EC-84F6-9C5C56E782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AAED921-0324-402D-9570-0816528FDD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EE19C651-8534-4A07-A39D-BA23CF1EFA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582A9975-8F57-4900-9594-31438ABCC0A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1671A225-1D61-4F59-9509-CF8E94A196B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E16159F6-C3DE-4D24-8651-A95B45924621}"/>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670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8C8767-C387-48E2-969F-C2934E7057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F48312F-0758-4F36-B593-4B11962C1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1479DFE4-2772-48E8-9FD3-3D5963906D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1E898ACE-5053-497F-8E78-FDEE12BE6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5F71297B-9FE9-4BDD-AE8A-58C93512D7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79CF75A-65D8-4E4C-9373-910E5E02CBEC}"/>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93CBE673-A33D-48AF-9F80-3812177C051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92E5315B-A326-416E-983B-76DE1DB0064C}"/>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604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19BC97-9152-4FF1-89FB-60D2D841CA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D17412F-C85D-4018-9C26-F80FF964E472}"/>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EBF47A96-DE51-4C3A-BEFA-280C15CCDB6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88CA55ED-E9E5-4F79-8FFA-D3431671E7C7}"/>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551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4C76EE4-DA36-4574-9C6C-E8CCB2F59BD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DF6222C5-89C1-4018-BEAF-06515868BF9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F5D5AB59-218B-45CF-97F4-5F1E2D346D64}"/>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3125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71B2943-C3E5-4128-9DCC-5339FE8737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2A3985D9-C83B-46FC-9DA0-927094454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924ED8D4-814C-434E-887E-FE41962EA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F9C17F0-61DB-4649-A94C-49E01936F552}"/>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CF9BB4F7-6645-425F-8F95-9F7FDD64923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FD385D8-7DFB-42BC-96F4-B6114E4D3029}"/>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850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094D85-956C-488F-A27C-5E87F49177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C43839E-7620-43DC-9B71-A3DAC4E69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6DB3B18-48D4-453F-BC9D-7E1F55376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5B0A4FE-2231-4B15-90A9-144A6DF0B71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B055DCB9-0E85-4075-9F91-56C741480B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9B046EBD-15D5-4F03-BE69-54D290E0D23A}"/>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828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0B8A6B-F814-43BF-85B7-7EC9A03D31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2B22A4D-1B63-42BF-9E1D-DB4741477E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CBB411D-292C-426A-A2BB-DEBA5FE35D9F}"/>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F63ADF2A-34F1-421F-9BFF-A4FBA663271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5658200E-0C11-4792-A9BE-3BDAC7AB8DB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2167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320A5F4-B5B6-46FF-9961-BCA0158D06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4547BA7-611E-40C0-9620-5E73AD5982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0D7A0A3-0C07-42ED-92D1-C454127FE375}"/>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1BD4DABD-DA86-4265-968D-B377E01600D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13C3D7E-386C-49AC-9016-33A4AD87C2DF}"/>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66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440A6D-92BF-41D4-A6DB-5BE53E8DB0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AADD147-EA15-4C9A-9789-4B6BF1E96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B2D83245-684E-4EF6-9E25-642EA73451F0}"/>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8FE68E6-AD25-4D1A-B831-F2729D070C2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3F13E316-BA6C-4B02-8334-58F101DC36DE}"/>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818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7B079A-7F68-473A-BC3B-BA8F5AABFE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EFBF42B-DDD5-4E9A-8B98-A1C97AD148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BF6A0AB-3966-4971-8FF9-8DDEBF283E11}"/>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CD9E6A02-E5E0-4510-BBAD-56955725DB6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CB7DB877-4365-4C3E-A95D-1559FD323FB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610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FBA356-E51E-4A73-B2E9-1BE5298AC3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E48A757-31B4-48BA-8B16-7E798694B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7A494390-72D6-427E-BFBB-A5DAF97D709F}"/>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7F4832C9-5456-4C1D-BC6D-B7811E6357F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1261F88-D89C-47A2-8391-F0E2A5F469E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9911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2F7375-5246-41EC-84F6-9C5C56E782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AAED921-0324-402D-9570-0816528FDD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EE19C651-8534-4A07-A39D-BA23CF1EFA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582A9975-8F57-4900-9594-31438ABCC0A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1671A225-1D61-4F59-9509-CF8E94A196B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E16159F6-C3DE-4D24-8651-A95B45924621}"/>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5476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8C8767-C387-48E2-969F-C2934E7057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F48312F-0758-4F36-B593-4B11962C1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1479DFE4-2772-48E8-9FD3-3D5963906D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1E898ACE-5053-497F-8E78-FDEE12BE6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5F71297B-9FE9-4BDD-AE8A-58C93512D7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79CF75A-65D8-4E4C-9373-910E5E02CBEC}"/>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93CBE673-A33D-48AF-9F80-3812177C051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92E5315B-A326-416E-983B-76DE1DB0064C}"/>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3488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19BC97-9152-4FF1-89FB-60D2D841CA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D17412F-C85D-4018-9C26-F80FF964E472}"/>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EBF47A96-DE51-4C3A-BEFA-280C15CCDB6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88CA55ED-E9E5-4F79-8FFA-D3431671E7C7}"/>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5563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4C76EE4-DA36-4574-9C6C-E8CCB2F59BD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DF6222C5-89C1-4018-BEAF-06515868BF9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F5D5AB59-218B-45CF-97F4-5F1E2D346D64}"/>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61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71B2943-C3E5-4128-9DCC-5339FE8737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2A3985D9-C83B-46FC-9DA0-927094454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924ED8D4-814C-434E-887E-FE41962EA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F9C17F0-61DB-4649-A94C-49E01936F552}"/>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CF9BB4F7-6645-425F-8F95-9F7FDD64923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FD385D8-7DFB-42BC-96F4-B6114E4D3029}"/>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91577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094D85-956C-488F-A27C-5E87F49177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C43839E-7620-43DC-9B71-A3DAC4E69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6DB3B18-48D4-453F-BC9D-7E1F55376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5B0A4FE-2231-4B15-90A9-144A6DF0B71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B055DCB9-0E85-4075-9F91-56C741480B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9B046EBD-15D5-4F03-BE69-54D290E0D23A}"/>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5278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0B8A6B-F814-43BF-85B7-7EC9A03D31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2B22A4D-1B63-42BF-9E1D-DB4741477E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CBB411D-292C-426A-A2BB-DEBA5FE35D9F}"/>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F63ADF2A-34F1-421F-9BFF-A4FBA663271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5658200E-0C11-4792-A9BE-3BDAC7AB8DB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10840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320A5F4-B5B6-46FF-9961-BCA0158D06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4547BA7-611E-40C0-9620-5E73AD5982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0D7A0A3-0C07-42ED-92D1-C454127FE375}"/>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1BD4DABD-DA86-4265-968D-B377E01600D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13C3D7E-386C-49AC-9016-33A4AD87C2DF}"/>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5537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440A6D-92BF-41D4-A6DB-5BE53E8DB0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AADD147-EA15-4C9A-9789-4B6BF1E96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B2D83245-684E-4EF6-9E25-642EA73451F0}"/>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E8FE68E6-AD25-4D1A-B831-F2729D070C2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3F13E316-BA6C-4B02-8334-58F101DC36DE}"/>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3924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7B079A-7F68-473A-BC3B-BA8F5AABFE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EFBF42B-DDD5-4E9A-8B98-A1C97AD148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BF6A0AB-3966-4971-8FF9-8DDEBF283E11}"/>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CD9E6A02-E5E0-4510-BBAD-56955725DB6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CB7DB877-4365-4C3E-A95D-1559FD323FB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85567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FBA356-E51E-4A73-B2E9-1BE5298AC3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1E48A757-31B4-48BA-8B16-7E798694B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7A494390-72D6-427E-BFBB-A5DAF97D709F}"/>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7F4832C9-5456-4C1D-BC6D-B7811E6357F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61261F88-D89C-47A2-8391-F0E2A5F469E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65190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2F7375-5246-41EC-84F6-9C5C56E782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AAED921-0324-402D-9570-0816528FDD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EE19C651-8534-4A07-A39D-BA23CF1EFA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582A9975-8F57-4900-9594-31438ABCC0A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1671A225-1D61-4F59-9509-CF8E94A196B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E16159F6-C3DE-4D24-8651-A95B45924621}"/>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6984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B8C8767-C387-48E2-969F-C2934E7057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F48312F-0758-4F36-B593-4B11962C1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1479DFE4-2772-48E8-9FD3-3D5963906D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1E898ACE-5053-497F-8E78-FDEE12BE6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5F71297B-9FE9-4BDD-AE8A-58C93512D7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179CF75A-65D8-4E4C-9373-910E5E02CBEC}"/>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93CBE673-A33D-48AF-9F80-3812177C051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92E5315B-A326-416E-983B-76DE1DB0064C}"/>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78329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019BC97-9152-4FF1-89FB-60D2D841CA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CD17412F-C85D-4018-9C26-F80FF964E472}"/>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EBF47A96-DE51-4C3A-BEFA-280C15CCDB6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88CA55ED-E9E5-4F79-8FFA-D3431671E7C7}"/>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855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4C76EE4-DA36-4574-9C6C-E8CCB2F59BD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DF6222C5-89C1-4018-BEAF-06515868BF9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F5D5AB59-218B-45CF-97F4-5F1E2D346D64}"/>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8903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1B2943-C3E5-4128-9DCC-5339FE8737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2A3985D9-C83B-46FC-9DA0-927094454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924ED8D4-814C-434E-887E-FE41962EA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0F9C17F0-61DB-4649-A94C-49E01936F552}"/>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CF9BB4F7-6645-425F-8F95-9F7FDD64923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DFD385D8-7DFB-42BC-96F4-B6114E4D3029}"/>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58920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094D85-956C-488F-A27C-5E87F49177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C43839E-7620-43DC-9B71-A3DAC4E69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6DB3B18-48D4-453F-BC9D-7E1F55376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E5B0A4FE-2231-4B15-90A9-144A6DF0B71A}"/>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B055DCB9-0E85-4075-9F91-56C741480B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9B046EBD-15D5-4F03-BE69-54D290E0D23A}"/>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026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0B8A6B-F814-43BF-85B7-7EC9A03D31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82B22A4D-1B63-42BF-9E1D-DB4741477E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7CBB411D-292C-426A-A2BB-DEBA5FE35D9F}"/>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F63ADF2A-34F1-421F-9BFF-A4FBA663271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5658200E-0C11-4792-A9BE-3BDAC7AB8DB5}"/>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400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320A5F4-B5B6-46FF-9961-BCA0158D06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94547BA7-611E-40C0-9620-5E73AD5982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0D7A0A3-0C07-42ED-92D1-C454127FE375}"/>
              </a:ext>
            </a:extLst>
          </p:cNvPr>
          <p:cNvSpPr>
            <a:spLocks noGrp="1"/>
          </p:cNvSpPr>
          <p:nvPr>
            <p:ph type="dt" sz="half" idx="10"/>
          </p:nvPr>
        </p:nvSpPr>
        <p:spPr/>
        <p:txBody>
          <a:body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1BD4DABD-DA86-4265-968D-B377E01600D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D13C3D7E-386C-49AC-9016-33A4AD87C2DF}"/>
              </a:ext>
            </a:extLst>
          </p:cNvPr>
          <p:cNvSpPr>
            <a:spLocks noGrp="1"/>
          </p:cNvSpPr>
          <p:nvPr>
            <p:ph type="sldNum" sz="quarter" idx="12"/>
          </p:nvPr>
        </p:nvSpPr>
        <p:spPr/>
        <p:txBody>
          <a:body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785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89CDD0-43D9-468E-82EE-3ED7FCEA65CC}"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094E7-F469-45EC-87B3-3B8796CE80E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9CDD0-43D9-468E-82EE-3ED7FCEA65CC}" type="datetimeFigureOut">
              <a:rPr lang="zh-CN" altLang="en-US" smtClean="0"/>
              <a:t>2021/1/28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094E7-F469-45EC-87B3-3B8796CE80E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F5BB28B9-CF42-4AEB-9E2D-8C0F74263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CC9DFD7-1B7D-4756-9FD6-4FA0E40FD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D8CDA8A-8B69-4363-8F92-7B2297DE6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155D4829-FB37-4297-98CD-BE5FC4F3F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E1CE433-E303-4083-AFF8-D47B7F74D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7265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F5BB28B9-CF42-4AEB-9E2D-8C0F74263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CC9DFD7-1B7D-4756-9FD6-4FA0E40FD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D8CDA8A-8B69-4363-8F92-7B2297DE6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155D4829-FB37-4297-98CD-BE5FC4F3F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E1CE433-E303-4083-AFF8-D47B7F74D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1782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F5BB28B9-CF42-4AEB-9E2D-8C0F74263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CC9DFD7-1B7D-4756-9FD6-4FA0E40FD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D8CDA8A-8B69-4363-8F92-7B2297DE6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03862-A7B2-4227-BBC2-A6A207AB2044}" type="datetimeFigureOut">
              <a:rPr lang="zh-CN" altLang="en-US" smtClean="0">
                <a:solidFill>
                  <a:prstClr val="black">
                    <a:tint val="75000"/>
                  </a:prstClr>
                </a:solidFill>
              </a:rPr>
              <a:pPr/>
              <a:t>2021/1/28</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155D4829-FB37-4297-98CD-BE5FC4F3F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1E1CE433-E303-4083-AFF8-D47B7F74D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A193B-7A3E-41AF-BE6B-BF64D3CA776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89011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4000" b="1" dirty="0" smtClean="0"/>
              <a:t>V151</a:t>
            </a:r>
            <a:br>
              <a:rPr lang="en-US" altLang="zh-CN" sz="4000" b="1" dirty="0" smtClean="0"/>
            </a:br>
            <a:r>
              <a:rPr lang="zh-CN" altLang="en-US" sz="4000" b="1" dirty="0" smtClean="0"/>
              <a:t>央行</a:t>
            </a:r>
            <a:r>
              <a:rPr lang="zh-CN" altLang="en-US" sz="4000" b="1" dirty="0"/>
              <a:t>操作</a:t>
            </a:r>
            <a:r>
              <a:rPr lang="zh-CN" altLang="en-US" sz="4000" b="1" dirty="0" smtClean="0"/>
              <a:t>室 </a:t>
            </a:r>
            <a:r>
              <a:rPr lang="en-US" altLang="zh-CN" sz="4000" b="1" dirty="0" smtClean="0"/>
              <a:t>&amp; </a:t>
            </a:r>
            <a:r>
              <a:rPr lang="zh-CN" altLang="en-US" sz="4000" b="1" dirty="0" smtClean="0"/>
              <a:t>买方</a:t>
            </a:r>
            <a:r>
              <a:rPr lang="zh-CN" altLang="en-US" sz="4000" b="1" dirty="0"/>
              <a:t>机构</a:t>
            </a:r>
            <a:r>
              <a:rPr lang="zh-CN" altLang="en-US" sz="4000" b="1" dirty="0" smtClean="0"/>
              <a:t>优化 </a:t>
            </a:r>
            <a:r>
              <a:rPr lang="en-US" altLang="zh-CN" sz="4000" b="1" dirty="0" smtClean="0"/>
              <a:t/>
            </a:r>
            <a:br>
              <a:rPr lang="en-US" altLang="zh-CN" sz="4000" b="1" dirty="0" smtClean="0"/>
            </a:br>
            <a:r>
              <a:rPr lang="en-US" altLang="zh-CN" sz="4000" b="1" dirty="0" smtClean="0"/>
              <a:t>&amp; </a:t>
            </a:r>
            <a:r>
              <a:rPr lang="zh-CN" altLang="en-US" sz="4000" b="1" dirty="0" smtClean="0"/>
              <a:t>债券</a:t>
            </a:r>
            <a:r>
              <a:rPr lang="zh-CN" altLang="en-US" sz="4000" b="1" dirty="0"/>
              <a:t>活跃</a:t>
            </a:r>
            <a:r>
              <a:rPr lang="zh-CN" altLang="en-US" sz="4000" b="1" dirty="0" smtClean="0"/>
              <a:t>度 </a:t>
            </a:r>
            <a:r>
              <a:rPr lang="en-US" altLang="zh-CN" sz="4000" b="1" dirty="0" smtClean="0"/>
              <a:t>&amp; MKTX</a:t>
            </a:r>
            <a:br>
              <a:rPr lang="en-US" altLang="zh-CN" sz="4000" b="1" dirty="0" smtClean="0"/>
            </a:br>
            <a:r>
              <a:rPr lang="en-US" altLang="zh-CN" sz="4000" b="1" dirty="0" smtClean="0"/>
              <a:t/>
            </a:r>
            <a:br>
              <a:rPr lang="en-US" altLang="zh-CN" sz="4000" b="1" dirty="0" smtClean="0"/>
            </a:br>
            <a:r>
              <a:rPr lang="zh-CN" altLang="en-US" sz="4000" b="1" dirty="0"/>
              <a:t>启动会</a:t>
            </a:r>
            <a:endParaRPr lang="zh-CN" altLang="en-US" sz="4000" b="1" dirty="0"/>
          </a:p>
        </p:txBody>
      </p:sp>
      <p:sp>
        <p:nvSpPr>
          <p:cNvPr id="3" name="副标题 2"/>
          <p:cNvSpPr>
            <a:spLocks noGrp="1"/>
          </p:cNvSpPr>
          <p:nvPr>
            <p:ph type="subTitle" idx="1"/>
          </p:nvPr>
        </p:nvSpPr>
        <p:spPr>
          <a:xfrm>
            <a:off x="1553817" y="4267960"/>
            <a:ext cx="9144000" cy="1655762"/>
          </a:xfrm>
        </p:spPr>
        <p:txBody>
          <a:bodyPr/>
          <a:lstStyle/>
          <a:p>
            <a:pPr algn="r"/>
            <a:endParaRPr lang="en-US" altLang="zh-CN" dirty="0"/>
          </a:p>
          <a:p>
            <a:pPr algn="r"/>
            <a:r>
              <a:rPr lang="en-US" altLang="zh-CN" dirty="0" smtClean="0"/>
              <a:t>2021/1/28</a:t>
            </a:r>
            <a:endParaRPr lang="en-US" altLang="zh-CN" dirty="0"/>
          </a:p>
          <a:p>
            <a:pPr algn="r"/>
            <a:r>
              <a:rPr lang="en-US" altLang="zh-CN" i="1" dirty="0"/>
              <a:t>    </a:t>
            </a:r>
            <a:endParaRPr lang="zh-CN" alt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110824" y="-2622"/>
            <a:ext cx="10515600" cy="5408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800" b="1" dirty="0" smtClean="0"/>
              <a:t>央行内部审核</a:t>
            </a:r>
            <a:r>
              <a:rPr lang="en-US" altLang="zh-CN" sz="2800" b="1" dirty="0" smtClean="0"/>
              <a:t>Demo</a:t>
            </a:r>
            <a:endParaRPr lang="zh-CN" altLang="en-US" sz="28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299"/>
            <a:ext cx="12192000" cy="4486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07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66CD36D9-DAD4-41E7-BC59-7B5BEABE8BDF}"/>
              </a:ext>
            </a:extLst>
          </p:cNvPr>
          <p:cNvSpPr/>
          <p:nvPr/>
        </p:nvSpPr>
        <p:spPr>
          <a:xfrm>
            <a:off x="563710" y="584886"/>
            <a:ext cx="198895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境外</a:t>
            </a:r>
            <a:r>
              <a:rPr lang="zh-CN" altLang="en-US" dirty="0" smtClean="0">
                <a:solidFill>
                  <a:prstClr val="white"/>
                </a:solidFill>
              </a:rPr>
              <a:t>机构</a:t>
            </a:r>
            <a:r>
              <a:rPr lang="en-US" altLang="zh-CN" dirty="0" smtClean="0">
                <a:solidFill>
                  <a:prstClr val="white"/>
                </a:solidFill>
              </a:rPr>
              <a:t>TW/BBG</a:t>
            </a:r>
            <a:endParaRPr lang="zh-CN" altLang="en-US" dirty="0">
              <a:solidFill>
                <a:prstClr val="white"/>
              </a:solidFill>
            </a:endParaRPr>
          </a:p>
        </p:txBody>
      </p:sp>
      <p:sp>
        <p:nvSpPr>
          <p:cNvPr id="5" name="矩形 4">
            <a:extLst>
              <a:ext uri="{FF2B5EF4-FFF2-40B4-BE49-F238E27FC236}">
                <a16:creationId xmlns:a16="http://schemas.microsoft.com/office/drawing/2014/main" xmlns="" id="{0062A50A-46B9-46E1-93A1-AA167F0E88EF}"/>
              </a:ext>
            </a:extLst>
          </p:cNvPr>
          <p:cNvSpPr/>
          <p:nvPr/>
        </p:nvSpPr>
        <p:spPr>
          <a:xfrm>
            <a:off x="3366924" y="560173"/>
            <a:ext cx="1243914"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SMRS</a:t>
            </a:r>
            <a:endParaRPr lang="zh-CN" altLang="en-US" dirty="0">
              <a:solidFill>
                <a:prstClr val="white"/>
              </a:solidFill>
            </a:endParaRPr>
          </a:p>
        </p:txBody>
      </p:sp>
      <p:sp>
        <p:nvSpPr>
          <p:cNvPr id="6" name="矩形 5">
            <a:extLst>
              <a:ext uri="{FF2B5EF4-FFF2-40B4-BE49-F238E27FC236}">
                <a16:creationId xmlns:a16="http://schemas.microsoft.com/office/drawing/2014/main" xmlns="" id="{1D5ED4A7-DC8A-4B6D-861D-3AAD88CDCC92}"/>
              </a:ext>
            </a:extLst>
          </p:cNvPr>
          <p:cNvSpPr/>
          <p:nvPr/>
        </p:nvSpPr>
        <p:spPr>
          <a:xfrm>
            <a:off x="10459433" y="560173"/>
            <a:ext cx="1243914"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prstClr val="white"/>
                </a:solidFill>
              </a:rPr>
              <a:t>comstar</a:t>
            </a:r>
            <a:endParaRPr lang="zh-CN" altLang="en-US" dirty="0">
              <a:solidFill>
                <a:prstClr val="white"/>
              </a:solidFill>
            </a:endParaRPr>
          </a:p>
        </p:txBody>
      </p:sp>
      <p:cxnSp>
        <p:nvCxnSpPr>
          <p:cNvPr id="8" name="直接连接符 7">
            <a:extLst>
              <a:ext uri="{FF2B5EF4-FFF2-40B4-BE49-F238E27FC236}">
                <a16:creationId xmlns:a16="http://schemas.microsoft.com/office/drawing/2014/main" xmlns="" id="{A2072554-E41A-4FE5-B54F-1613B9A83164}"/>
              </a:ext>
            </a:extLst>
          </p:cNvPr>
          <p:cNvCxnSpPr/>
          <p:nvPr/>
        </p:nvCxnSpPr>
        <p:spPr>
          <a:xfrm>
            <a:off x="1221341" y="1079157"/>
            <a:ext cx="0" cy="532988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14BBF7C4-48C4-4B6B-B754-5804EA3D844A}"/>
              </a:ext>
            </a:extLst>
          </p:cNvPr>
          <p:cNvCxnSpPr/>
          <p:nvPr/>
        </p:nvCxnSpPr>
        <p:spPr>
          <a:xfrm>
            <a:off x="3997769" y="1079157"/>
            <a:ext cx="0" cy="532988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94476A64-A1B1-42FA-BDAF-C6D5F5F04D68}"/>
              </a:ext>
            </a:extLst>
          </p:cNvPr>
          <p:cNvCxnSpPr/>
          <p:nvPr/>
        </p:nvCxnSpPr>
        <p:spPr>
          <a:xfrm>
            <a:off x="8767065" y="1054443"/>
            <a:ext cx="0" cy="532988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C5084876-CD2D-4EF0-AD67-FF796755E536}"/>
              </a:ext>
            </a:extLst>
          </p:cNvPr>
          <p:cNvCxnSpPr/>
          <p:nvPr/>
        </p:nvCxnSpPr>
        <p:spPr>
          <a:xfrm>
            <a:off x="1221341" y="1359243"/>
            <a:ext cx="2776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BCC76017-2048-48EE-B88F-4187EA12EDC9}"/>
              </a:ext>
            </a:extLst>
          </p:cNvPr>
          <p:cNvCxnSpPr/>
          <p:nvPr/>
        </p:nvCxnSpPr>
        <p:spPr>
          <a:xfrm flipH="1">
            <a:off x="1256408" y="3072010"/>
            <a:ext cx="2769449" cy="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6475549E-785B-45AB-9C91-3B24B88EEDB0}"/>
              </a:ext>
            </a:extLst>
          </p:cNvPr>
          <p:cNvSpPr txBox="1"/>
          <p:nvPr/>
        </p:nvSpPr>
        <p:spPr>
          <a:xfrm>
            <a:off x="1683897" y="2775980"/>
            <a:ext cx="1705916" cy="307777"/>
          </a:xfrm>
          <a:prstGeom prst="rect">
            <a:avLst/>
          </a:prstGeom>
          <a:noFill/>
        </p:spPr>
        <p:txBody>
          <a:bodyPr wrap="none" rtlCol="0">
            <a:spAutoFit/>
          </a:bodyPr>
          <a:lstStyle/>
          <a:p>
            <a:r>
              <a:rPr lang="en-US" altLang="zh-CN" sz="1400" dirty="0" smtClean="0">
                <a:solidFill>
                  <a:prstClr val="black"/>
                </a:solidFill>
              </a:rPr>
              <a:t>F</a:t>
            </a:r>
            <a:r>
              <a:rPr lang="zh-CN" altLang="en-US" sz="1400" dirty="0" smtClean="0">
                <a:solidFill>
                  <a:prstClr val="black"/>
                </a:solidFill>
              </a:rPr>
              <a:t>请求回复反馈消息</a:t>
            </a:r>
            <a:endParaRPr lang="zh-CN" altLang="en-US" sz="1400" dirty="0">
              <a:solidFill>
                <a:prstClr val="black"/>
              </a:solidFill>
            </a:endParaRPr>
          </a:p>
        </p:txBody>
      </p:sp>
      <p:cxnSp>
        <p:nvCxnSpPr>
          <p:cNvPr id="24" name="直接箭头连接符 23">
            <a:extLst>
              <a:ext uri="{FF2B5EF4-FFF2-40B4-BE49-F238E27FC236}">
                <a16:creationId xmlns:a16="http://schemas.microsoft.com/office/drawing/2014/main" xmlns="" id="{7F68D63B-5792-466F-9765-079264957E45}"/>
              </a:ext>
            </a:extLst>
          </p:cNvPr>
          <p:cNvCxnSpPr/>
          <p:nvPr/>
        </p:nvCxnSpPr>
        <p:spPr>
          <a:xfrm flipV="1">
            <a:off x="1231911" y="3522721"/>
            <a:ext cx="2767630" cy="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xmlns="" id="{6641A024-855E-43F7-85ED-65E628B917E2}"/>
              </a:ext>
            </a:extLst>
          </p:cNvPr>
          <p:cNvSpPr txBox="1"/>
          <p:nvPr/>
        </p:nvSpPr>
        <p:spPr>
          <a:xfrm>
            <a:off x="1312000" y="3225898"/>
            <a:ext cx="2460930" cy="307777"/>
          </a:xfrm>
          <a:prstGeom prst="rect">
            <a:avLst/>
          </a:prstGeom>
          <a:noFill/>
        </p:spPr>
        <p:txBody>
          <a:bodyPr wrap="none" rtlCol="0">
            <a:spAutoFit/>
          </a:bodyPr>
          <a:lstStyle/>
          <a:p>
            <a:r>
              <a:rPr lang="en-US" altLang="zh-CN" sz="1400" dirty="0">
                <a:solidFill>
                  <a:prstClr val="black"/>
                </a:solidFill>
              </a:rPr>
              <a:t>G</a:t>
            </a:r>
            <a:r>
              <a:rPr lang="zh-CN" altLang="en-US" sz="1400" dirty="0" smtClean="0">
                <a:solidFill>
                  <a:prstClr val="black"/>
                </a:solidFill>
              </a:rPr>
              <a:t>选择</a:t>
            </a:r>
            <a:r>
              <a:rPr lang="zh-CN" altLang="en-US" sz="1400" dirty="0">
                <a:solidFill>
                  <a:prstClr val="black"/>
                </a:solidFill>
              </a:rPr>
              <a:t>一个请求</a:t>
            </a:r>
            <a:r>
              <a:rPr lang="zh-CN" altLang="en-US" sz="1400" dirty="0" smtClean="0">
                <a:solidFill>
                  <a:prstClr val="black"/>
                </a:solidFill>
              </a:rPr>
              <a:t>回复</a:t>
            </a:r>
            <a:r>
              <a:rPr lang="zh-CN" altLang="en-US" sz="1400" dirty="0">
                <a:solidFill>
                  <a:prstClr val="black"/>
                </a:solidFill>
              </a:rPr>
              <a:t>确认</a:t>
            </a:r>
            <a:r>
              <a:rPr lang="zh-CN" altLang="en-US" sz="1400" dirty="0" smtClean="0">
                <a:solidFill>
                  <a:prstClr val="black"/>
                </a:solidFill>
              </a:rPr>
              <a:t>成交</a:t>
            </a:r>
            <a:endParaRPr lang="zh-CN" altLang="en-US" sz="1400" dirty="0">
              <a:solidFill>
                <a:prstClr val="black"/>
              </a:solidFill>
            </a:endParaRPr>
          </a:p>
        </p:txBody>
      </p:sp>
      <p:cxnSp>
        <p:nvCxnSpPr>
          <p:cNvPr id="26" name="直接箭头连接符 25">
            <a:extLst>
              <a:ext uri="{FF2B5EF4-FFF2-40B4-BE49-F238E27FC236}">
                <a16:creationId xmlns:a16="http://schemas.microsoft.com/office/drawing/2014/main" xmlns="" id="{E3673955-FEF1-458D-8029-360706F646BB}"/>
              </a:ext>
            </a:extLst>
          </p:cNvPr>
          <p:cNvCxnSpPr/>
          <p:nvPr/>
        </p:nvCxnSpPr>
        <p:spPr>
          <a:xfrm flipH="1">
            <a:off x="1199459" y="4513433"/>
            <a:ext cx="2780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xmlns="" id="{38AE4F9E-D29E-4494-A1FA-544878A827FF}"/>
              </a:ext>
            </a:extLst>
          </p:cNvPr>
          <p:cNvSpPr txBox="1"/>
          <p:nvPr/>
        </p:nvSpPr>
        <p:spPr>
          <a:xfrm>
            <a:off x="3957321" y="4646692"/>
            <a:ext cx="4046301" cy="307777"/>
          </a:xfrm>
          <a:prstGeom prst="rect">
            <a:avLst/>
          </a:prstGeom>
          <a:noFill/>
        </p:spPr>
        <p:txBody>
          <a:bodyPr wrap="none" rtlCol="0">
            <a:spAutoFit/>
          </a:bodyPr>
          <a:lstStyle/>
          <a:p>
            <a:r>
              <a:rPr lang="zh-CN" altLang="en-US" sz="1400" dirty="0">
                <a:solidFill>
                  <a:prstClr val="black"/>
                </a:solidFill>
              </a:rPr>
              <a:t>（</a:t>
            </a:r>
            <a:r>
              <a:rPr lang="en-US" altLang="zh-CN" sz="1400" dirty="0" err="1">
                <a:solidFill>
                  <a:prstClr val="black"/>
                </a:solidFill>
              </a:rPr>
              <a:t>smrs</a:t>
            </a:r>
            <a:r>
              <a:rPr lang="zh-CN" altLang="en-US" sz="1400" dirty="0" smtClean="0">
                <a:solidFill>
                  <a:prstClr val="black"/>
                </a:solidFill>
              </a:rPr>
              <a:t>将分账信息 </a:t>
            </a:r>
            <a:r>
              <a:rPr lang="en-US" altLang="zh-CN" sz="1400" dirty="0" smtClean="0">
                <a:solidFill>
                  <a:prstClr val="black"/>
                </a:solidFill>
              </a:rPr>
              <a:t>0</a:t>
            </a:r>
            <a:r>
              <a:rPr lang="zh-CN" altLang="en-US" sz="1400" dirty="0" smtClean="0">
                <a:solidFill>
                  <a:prstClr val="black"/>
                </a:solidFill>
              </a:rPr>
              <a:t>普通请求 改为 </a:t>
            </a:r>
            <a:r>
              <a:rPr lang="en-US" altLang="zh-CN" sz="1400" dirty="0" smtClean="0">
                <a:solidFill>
                  <a:prstClr val="black"/>
                </a:solidFill>
              </a:rPr>
              <a:t>2post-alloc </a:t>
            </a:r>
            <a:r>
              <a:rPr lang="zh-CN" altLang="en-US" sz="1400" dirty="0" smtClean="0">
                <a:solidFill>
                  <a:prstClr val="black"/>
                </a:solidFill>
              </a:rPr>
              <a:t>）</a:t>
            </a:r>
            <a:endParaRPr lang="zh-CN" altLang="en-US" sz="1400" dirty="0">
              <a:solidFill>
                <a:prstClr val="black"/>
              </a:solidFill>
            </a:endParaRPr>
          </a:p>
        </p:txBody>
      </p:sp>
      <p:sp>
        <p:nvSpPr>
          <p:cNvPr id="31" name="文本框 30">
            <a:extLst>
              <a:ext uri="{FF2B5EF4-FFF2-40B4-BE49-F238E27FC236}">
                <a16:creationId xmlns:a16="http://schemas.microsoft.com/office/drawing/2014/main" xmlns="" id="{C2DC6EE5-882C-44F1-AA1C-D64550BD8EDA}"/>
              </a:ext>
            </a:extLst>
          </p:cNvPr>
          <p:cNvSpPr txBox="1"/>
          <p:nvPr/>
        </p:nvSpPr>
        <p:spPr>
          <a:xfrm>
            <a:off x="1761196" y="4205656"/>
            <a:ext cx="1715534" cy="307777"/>
          </a:xfrm>
          <a:prstGeom prst="rect">
            <a:avLst/>
          </a:prstGeom>
          <a:noFill/>
        </p:spPr>
        <p:txBody>
          <a:bodyPr wrap="none" rtlCol="0">
            <a:spAutoFit/>
          </a:bodyPr>
          <a:lstStyle/>
          <a:p>
            <a:r>
              <a:rPr lang="en-US" altLang="zh-CN" sz="1400" dirty="0">
                <a:solidFill>
                  <a:prstClr val="black"/>
                </a:solidFill>
              </a:rPr>
              <a:t>J</a:t>
            </a:r>
            <a:r>
              <a:rPr lang="en-US" altLang="zh-CN" sz="1400" dirty="0" smtClean="0">
                <a:solidFill>
                  <a:prstClr val="black"/>
                </a:solidFill>
              </a:rPr>
              <a:t> </a:t>
            </a:r>
            <a:r>
              <a:rPr lang="zh-CN" altLang="en-US" sz="1400" dirty="0" smtClean="0">
                <a:solidFill>
                  <a:prstClr val="black"/>
                </a:solidFill>
              </a:rPr>
              <a:t>接收</a:t>
            </a:r>
            <a:r>
              <a:rPr lang="zh-CN" altLang="en-US" sz="1400" dirty="0">
                <a:solidFill>
                  <a:prstClr val="black"/>
                </a:solidFill>
              </a:rPr>
              <a:t>交易完成通知</a:t>
            </a:r>
          </a:p>
        </p:txBody>
      </p:sp>
      <p:cxnSp>
        <p:nvCxnSpPr>
          <p:cNvPr id="32" name="直接箭头连接符 31">
            <a:extLst>
              <a:ext uri="{FF2B5EF4-FFF2-40B4-BE49-F238E27FC236}">
                <a16:creationId xmlns:a16="http://schemas.microsoft.com/office/drawing/2014/main" xmlns="" id="{34ACB2AB-C7B2-4B7C-8057-713ADB6ECF55}"/>
              </a:ext>
            </a:extLst>
          </p:cNvPr>
          <p:cNvCxnSpPr/>
          <p:nvPr/>
        </p:nvCxnSpPr>
        <p:spPr>
          <a:xfrm flipH="1">
            <a:off x="3979948" y="5223305"/>
            <a:ext cx="7085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xmlns="" id="{00213470-FA39-4877-942D-7D2B09CFC7CD}"/>
              </a:ext>
            </a:extLst>
          </p:cNvPr>
          <p:cNvSpPr txBox="1"/>
          <p:nvPr/>
        </p:nvSpPr>
        <p:spPr>
          <a:xfrm>
            <a:off x="9253932" y="4930729"/>
            <a:ext cx="1410964" cy="307777"/>
          </a:xfrm>
          <a:prstGeom prst="rect">
            <a:avLst/>
          </a:prstGeom>
          <a:noFill/>
        </p:spPr>
        <p:txBody>
          <a:bodyPr wrap="none" rtlCol="0">
            <a:spAutoFit/>
          </a:bodyPr>
          <a:lstStyle/>
          <a:p>
            <a:r>
              <a:rPr lang="en-US" altLang="zh-CN" sz="1400" dirty="0" smtClean="0">
                <a:solidFill>
                  <a:prstClr val="black"/>
                </a:solidFill>
              </a:rPr>
              <a:t>K </a:t>
            </a:r>
            <a:r>
              <a:rPr lang="zh-CN" altLang="en-US" sz="1400" dirty="0" smtClean="0">
                <a:solidFill>
                  <a:prstClr val="black"/>
                </a:solidFill>
              </a:rPr>
              <a:t>发送</a:t>
            </a:r>
            <a:r>
              <a:rPr lang="zh-CN" altLang="en-US" sz="1400" dirty="0">
                <a:solidFill>
                  <a:prstClr val="black"/>
                </a:solidFill>
              </a:rPr>
              <a:t>分仓确认</a:t>
            </a:r>
          </a:p>
        </p:txBody>
      </p:sp>
      <p:cxnSp>
        <p:nvCxnSpPr>
          <p:cNvPr id="34" name="直接箭头连接符 33">
            <a:extLst>
              <a:ext uri="{FF2B5EF4-FFF2-40B4-BE49-F238E27FC236}">
                <a16:creationId xmlns:a16="http://schemas.microsoft.com/office/drawing/2014/main" xmlns="" id="{BD1AF6F1-358B-4FC7-AF68-5DD7DAE4FBDA}"/>
              </a:ext>
            </a:extLst>
          </p:cNvPr>
          <p:cNvCxnSpPr/>
          <p:nvPr/>
        </p:nvCxnSpPr>
        <p:spPr>
          <a:xfrm flipH="1">
            <a:off x="1221341" y="5721194"/>
            <a:ext cx="27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E78CA03B-D05A-47A0-B84D-A73340BB825C}"/>
              </a:ext>
            </a:extLst>
          </p:cNvPr>
          <p:cNvSpPr txBox="1"/>
          <p:nvPr/>
        </p:nvSpPr>
        <p:spPr>
          <a:xfrm>
            <a:off x="1928831" y="5222453"/>
            <a:ext cx="1394934" cy="307777"/>
          </a:xfrm>
          <a:prstGeom prst="rect">
            <a:avLst/>
          </a:prstGeom>
          <a:noFill/>
        </p:spPr>
        <p:txBody>
          <a:bodyPr wrap="none" rtlCol="0">
            <a:spAutoFit/>
          </a:bodyPr>
          <a:lstStyle/>
          <a:p>
            <a:r>
              <a:rPr lang="en-US" altLang="zh-CN" sz="1400" dirty="0" smtClean="0">
                <a:solidFill>
                  <a:prstClr val="black"/>
                </a:solidFill>
              </a:rPr>
              <a:t>L </a:t>
            </a:r>
            <a:r>
              <a:rPr lang="zh-CN" altLang="en-US" sz="1400" dirty="0" smtClean="0">
                <a:solidFill>
                  <a:prstClr val="black"/>
                </a:solidFill>
              </a:rPr>
              <a:t>接收</a:t>
            </a:r>
            <a:r>
              <a:rPr lang="zh-CN" altLang="en-US" sz="1400" dirty="0">
                <a:solidFill>
                  <a:prstClr val="black"/>
                </a:solidFill>
              </a:rPr>
              <a:t>成交通知</a:t>
            </a:r>
          </a:p>
        </p:txBody>
      </p:sp>
      <p:cxnSp>
        <p:nvCxnSpPr>
          <p:cNvPr id="36" name="直接箭头连接符 35">
            <a:extLst>
              <a:ext uri="{FF2B5EF4-FFF2-40B4-BE49-F238E27FC236}">
                <a16:creationId xmlns:a16="http://schemas.microsoft.com/office/drawing/2014/main" xmlns="" id="{E886A094-8B1F-4ABF-91D8-A02739521522}"/>
              </a:ext>
            </a:extLst>
          </p:cNvPr>
          <p:cNvCxnSpPr/>
          <p:nvPr/>
        </p:nvCxnSpPr>
        <p:spPr>
          <a:xfrm flipH="1">
            <a:off x="1228568" y="5465999"/>
            <a:ext cx="2770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CAF6BC3E-3FBB-4AD8-90B7-C2B876ECE747}"/>
              </a:ext>
            </a:extLst>
          </p:cNvPr>
          <p:cNvSpPr txBox="1"/>
          <p:nvPr/>
        </p:nvSpPr>
        <p:spPr>
          <a:xfrm>
            <a:off x="2280792" y="5465999"/>
            <a:ext cx="543739" cy="307777"/>
          </a:xfrm>
          <a:prstGeom prst="rect">
            <a:avLst/>
          </a:prstGeom>
          <a:noFill/>
        </p:spPr>
        <p:txBody>
          <a:bodyPr wrap="none" rtlCol="0">
            <a:spAutoFit/>
          </a:bodyPr>
          <a:lstStyle/>
          <a:p>
            <a:r>
              <a:rPr lang="zh-CN" altLang="en-US" sz="1400" dirty="0">
                <a:solidFill>
                  <a:prstClr val="black"/>
                </a:solidFill>
              </a:rPr>
              <a:t>失败</a:t>
            </a:r>
          </a:p>
        </p:txBody>
      </p:sp>
      <p:cxnSp>
        <p:nvCxnSpPr>
          <p:cNvPr id="38" name="直接箭头连接符 37">
            <a:extLst>
              <a:ext uri="{FF2B5EF4-FFF2-40B4-BE49-F238E27FC236}">
                <a16:creationId xmlns:a16="http://schemas.microsoft.com/office/drawing/2014/main" xmlns="" id="{6BD8A08C-C81C-4F79-B30E-A58A9B99635D}"/>
              </a:ext>
            </a:extLst>
          </p:cNvPr>
          <p:cNvCxnSpPr/>
          <p:nvPr/>
        </p:nvCxnSpPr>
        <p:spPr>
          <a:xfrm>
            <a:off x="1210498" y="6325235"/>
            <a:ext cx="2769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5E074371-AEF0-43B7-A034-66AF77F5D9E1}"/>
              </a:ext>
            </a:extLst>
          </p:cNvPr>
          <p:cNvSpPr txBox="1"/>
          <p:nvPr/>
        </p:nvSpPr>
        <p:spPr>
          <a:xfrm>
            <a:off x="1843396" y="6017458"/>
            <a:ext cx="1467068" cy="307777"/>
          </a:xfrm>
          <a:prstGeom prst="rect">
            <a:avLst/>
          </a:prstGeom>
          <a:noFill/>
        </p:spPr>
        <p:txBody>
          <a:bodyPr wrap="none" rtlCol="0">
            <a:spAutoFit/>
          </a:bodyPr>
          <a:lstStyle/>
          <a:p>
            <a:r>
              <a:rPr lang="en-US" altLang="zh-CN" sz="1400" dirty="0" smtClean="0">
                <a:solidFill>
                  <a:prstClr val="black"/>
                </a:solidFill>
              </a:rPr>
              <a:t>M </a:t>
            </a:r>
            <a:r>
              <a:rPr lang="zh-CN" altLang="en-US" sz="1400" dirty="0" smtClean="0">
                <a:solidFill>
                  <a:prstClr val="black"/>
                </a:solidFill>
              </a:rPr>
              <a:t>发送</a:t>
            </a:r>
            <a:r>
              <a:rPr lang="zh-CN" altLang="en-US" sz="1400" dirty="0">
                <a:solidFill>
                  <a:prstClr val="black"/>
                </a:solidFill>
              </a:rPr>
              <a:t>成交反馈</a:t>
            </a:r>
          </a:p>
        </p:txBody>
      </p:sp>
      <p:sp>
        <p:nvSpPr>
          <p:cNvPr id="40" name="文本框 39">
            <a:extLst>
              <a:ext uri="{FF2B5EF4-FFF2-40B4-BE49-F238E27FC236}">
                <a16:creationId xmlns:a16="http://schemas.microsoft.com/office/drawing/2014/main" xmlns="" id="{34632D98-5D81-4C4E-8825-0498066AB2FD}"/>
              </a:ext>
            </a:extLst>
          </p:cNvPr>
          <p:cNvSpPr txBox="1"/>
          <p:nvPr/>
        </p:nvSpPr>
        <p:spPr>
          <a:xfrm>
            <a:off x="11065506" y="4766812"/>
            <a:ext cx="543739" cy="307777"/>
          </a:xfrm>
          <a:prstGeom prst="rect">
            <a:avLst/>
          </a:prstGeom>
          <a:noFill/>
        </p:spPr>
        <p:txBody>
          <a:bodyPr wrap="none" rtlCol="0">
            <a:spAutoFit/>
          </a:bodyPr>
          <a:lstStyle/>
          <a:p>
            <a:r>
              <a:rPr lang="zh-CN" altLang="en-US" sz="1400" dirty="0">
                <a:solidFill>
                  <a:prstClr val="black"/>
                </a:solidFill>
              </a:rPr>
              <a:t>审核</a:t>
            </a:r>
          </a:p>
        </p:txBody>
      </p:sp>
      <p:sp>
        <p:nvSpPr>
          <p:cNvPr id="42" name="文本框 41">
            <a:extLst>
              <a:ext uri="{FF2B5EF4-FFF2-40B4-BE49-F238E27FC236}">
                <a16:creationId xmlns:a16="http://schemas.microsoft.com/office/drawing/2014/main" xmlns="" id="{D1070D5A-52E8-4CD0-B8AA-E84E4B86C7D1}"/>
              </a:ext>
            </a:extLst>
          </p:cNvPr>
          <p:cNvSpPr txBox="1"/>
          <p:nvPr/>
        </p:nvSpPr>
        <p:spPr>
          <a:xfrm>
            <a:off x="1961355" y="1066390"/>
            <a:ext cx="1425390" cy="307777"/>
          </a:xfrm>
          <a:prstGeom prst="rect">
            <a:avLst/>
          </a:prstGeom>
          <a:noFill/>
        </p:spPr>
        <p:txBody>
          <a:bodyPr wrap="none" rtlCol="0">
            <a:spAutoFit/>
          </a:bodyPr>
          <a:lstStyle/>
          <a:p>
            <a:r>
              <a:rPr lang="en-US" altLang="zh-CN" sz="1400" dirty="0">
                <a:solidFill>
                  <a:prstClr val="black"/>
                </a:solidFill>
              </a:rPr>
              <a:t>A </a:t>
            </a:r>
            <a:r>
              <a:rPr lang="zh-CN" altLang="en-US" sz="1400" dirty="0">
                <a:solidFill>
                  <a:prstClr val="black"/>
                </a:solidFill>
              </a:rPr>
              <a:t>新增请求报价</a:t>
            </a:r>
          </a:p>
        </p:txBody>
      </p:sp>
      <p:sp>
        <p:nvSpPr>
          <p:cNvPr id="43" name="文本框 42">
            <a:extLst>
              <a:ext uri="{FF2B5EF4-FFF2-40B4-BE49-F238E27FC236}">
                <a16:creationId xmlns:a16="http://schemas.microsoft.com/office/drawing/2014/main" xmlns="" id="{6E4BC56A-C58C-4D57-825F-B12F993B913D}"/>
              </a:ext>
            </a:extLst>
          </p:cNvPr>
          <p:cNvSpPr txBox="1"/>
          <p:nvPr/>
        </p:nvSpPr>
        <p:spPr>
          <a:xfrm>
            <a:off x="8979818" y="5238506"/>
            <a:ext cx="1895071" cy="307777"/>
          </a:xfrm>
          <a:prstGeom prst="rect">
            <a:avLst/>
          </a:prstGeom>
          <a:noFill/>
        </p:spPr>
        <p:txBody>
          <a:bodyPr wrap="none" rtlCol="0">
            <a:spAutoFit/>
          </a:bodyPr>
          <a:lstStyle/>
          <a:p>
            <a:r>
              <a:rPr lang="zh-CN" altLang="en-US" sz="1400" dirty="0">
                <a:solidFill>
                  <a:prstClr val="black"/>
                </a:solidFill>
              </a:rPr>
              <a:t>（</a:t>
            </a:r>
            <a:r>
              <a:rPr lang="en-US" altLang="zh-CN" sz="1400" dirty="0">
                <a:solidFill>
                  <a:prstClr val="black"/>
                </a:solidFill>
              </a:rPr>
              <a:t>35=AJ</a:t>
            </a:r>
            <a:r>
              <a:rPr lang="zh-CN" altLang="en-US" sz="1400" dirty="0">
                <a:solidFill>
                  <a:prstClr val="black"/>
                </a:solidFill>
              </a:rPr>
              <a:t>，</a:t>
            </a:r>
            <a:r>
              <a:rPr lang="en-US" altLang="zh-CN" sz="1400" dirty="0">
                <a:solidFill>
                  <a:prstClr val="black"/>
                </a:solidFill>
              </a:rPr>
              <a:t>694=100</a:t>
            </a:r>
            <a:r>
              <a:rPr lang="zh-CN" altLang="en-US" sz="1400" dirty="0">
                <a:solidFill>
                  <a:prstClr val="black"/>
                </a:solidFill>
              </a:rPr>
              <a:t>）</a:t>
            </a:r>
          </a:p>
        </p:txBody>
      </p:sp>
      <p:sp>
        <p:nvSpPr>
          <p:cNvPr id="44" name="矩形 43">
            <a:extLst>
              <a:ext uri="{FF2B5EF4-FFF2-40B4-BE49-F238E27FC236}">
                <a16:creationId xmlns:a16="http://schemas.microsoft.com/office/drawing/2014/main" xmlns="" id="{0062A50A-46B9-46E1-93A1-AA167F0E88EF}"/>
              </a:ext>
            </a:extLst>
          </p:cNvPr>
          <p:cNvSpPr/>
          <p:nvPr/>
        </p:nvSpPr>
        <p:spPr>
          <a:xfrm>
            <a:off x="5584266" y="560173"/>
            <a:ext cx="1480580"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CFETS</a:t>
            </a:r>
            <a:r>
              <a:rPr lang="zh-CN" altLang="en-US" dirty="0" smtClean="0">
                <a:solidFill>
                  <a:prstClr val="white"/>
                </a:solidFill>
              </a:rPr>
              <a:t>服务器</a:t>
            </a:r>
            <a:endParaRPr lang="zh-CN" altLang="en-US" dirty="0">
              <a:solidFill>
                <a:prstClr val="white"/>
              </a:solidFill>
            </a:endParaRPr>
          </a:p>
        </p:txBody>
      </p:sp>
      <p:sp>
        <p:nvSpPr>
          <p:cNvPr id="46" name="矩形 45">
            <a:extLst>
              <a:ext uri="{FF2B5EF4-FFF2-40B4-BE49-F238E27FC236}">
                <a16:creationId xmlns:a16="http://schemas.microsoft.com/office/drawing/2014/main" xmlns="" id="{0062A50A-46B9-46E1-93A1-AA167F0E88EF}"/>
              </a:ext>
            </a:extLst>
          </p:cNvPr>
          <p:cNvSpPr/>
          <p:nvPr/>
        </p:nvSpPr>
        <p:spPr>
          <a:xfrm>
            <a:off x="7955160" y="560173"/>
            <a:ext cx="1650775"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做市商</a:t>
            </a:r>
            <a:r>
              <a:rPr lang="zh-CN" altLang="en-US" dirty="0" smtClean="0">
                <a:solidFill>
                  <a:prstClr val="white"/>
                </a:solidFill>
              </a:rPr>
              <a:t>客户端</a:t>
            </a:r>
            <a:endParaRPr lang="zh-CN" altLang="en-US" dirty="0">
              <a:solidFill>
                <a:prstClr val="white"/>
              </a:solidFill>
            </a:endParaRPr>
          </a:p>
        </p:txBody>
      </p:sp>
      <p:cxnSp>
        <p:nvCxnSpPr>
          <p:cNvPr id="47" name="直接连接符 46">
            <a:extLst>
              <a:ext uri="{FF2B5EF4-FFF2-40B4-BE49-F238E27FC236}">
                <a16:creationId xmlns:a16="http://schemas.microsoft.com/office/drawing/2014/main" xmlns="" id="{14BBF7C4-48C4-4B6B-B754-5804EA3D844A}"/>
              </a:ext>
            </a:extLst>
          </p:cNvPr>
          <p:cNvCxnSpPr/>
          <p:nvPr/>
        </p:nvCxnSpPr>
        <p:spPr>
          <a:xfrm>
            <a:off x="6324556" y="1109433"/>
            <a:ext cx="0" cy="532988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94476A64-A1B1-42FA-BDAF-C6D5F5F04D68}"/>
              </a:ext>
            </a:extLst>
          </p:cNvPr>
          <p:cNvCxnSpPr/>
          <p:nvPr/>
        </p:nvCxnSpPr>
        <p:spPr>
          <a:xfrm>
            <a:off x="11081390" y="1079156"/>
            <a:ext cx="0" cy="532988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C5084876-CD2D-4EF0-AD67-FF796755E536}"/>
              </a:ext>
            </a:extLst>
          </p:cNvPr>
          <p:cNvCxnSpPr/>
          <p:nvPr/>
        </p:nvCxnSpPr>
        <p:spPr>
          <a:xfrm flipV="1">
            <a:off x="3997769" y="1660916"/>
            <a:ext cx="2326787" cy="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1">
            <a:extLst>
              <a:ext uri="{FF2B5EF4-FFF2-40B4-BE49-F238E27FC236}">
                <a16:creationId xmlns:a16="http://schemas.microsoft.com/office/drawing/2014/main" xmlns="" id="{D1070D5A-52E8-4CD0-B8AA-E84E4B86C7D1}"/>
              </a:ext>
            </a:extLst>
          </p:cNvPr>
          <p:cNvSpPr txBox="1"/>
          <p:nvPr/>
        </p:nvSpPr>
        <p:spPr>
          <a:xfrm>
            <a:off x="4352572" y="1354149"/>
            <a:ext cx="1362874" cy="307777"/>
          </a:xfrm>
          <a:prstGeom prst="rect">
            <a:avLst/>
          </a:prstGeom>
          <a:noFill/>
        </p:spPr>
        <p:txBody>
          <a:bodyPr wrap="none" rtlCol="0">
            <a:spAutoFit/>
          </a:bodyPr>
          <a:lstStyle/>
          <a:p>
            <a:r>
              <a:rPr lang="en-US" altLang="zh-CN" sz="1400" dirty="0" smtClean="0">
                <a:solidFill>
                  <a:prstClr val="black"/>
                </a:solidFill>
              </a:rPr>
              <a:t>B</a:t>
            </a:r>
            <a:r>
              <a:rPr lang="zh-CN" altLang="en-US" sz="1400" dirty="0" smtClean="0">
                <a:solidFill>
                  <a:prstClr val="black"/>
                </a:solidFill>
              </a:rPr>
              <a:t>请求报价消息</a:t>
            </a:r>
            <a:endParaRPr lang="zh-CN" altLang="en-US" sz="1400" dirty="0">
              <a:solidFill>
                <a:prstClr val="black"/>
              </a:solidFill>
            </a:endParaRPr>
          </a:p>
        </p:txBody>
      </p:sp>
      <p:cxnSp>
        <p:nvCxnSpPr>
          <p:cNvPr id="51" name="直接箭头连接符 50">
            <a:extLst>
              <a:ext uri="{FF2B5EF4-FFF2-40B4-BE49-F238E27FC236}">
                <a16:creationId xmlns:a16="http://schemas.microsoft.com/office/drawing/2014/main" xmlns="" id="{BCC76017-2048-48EE-B88F-4187EA12EDC9}"/>
              </a:ext>
            </a:extLst>
          </p:cNvPr>
          <p:cNvCxnSpPr/>
          <p:nvPr/>
        </p:nvCxnSpPr>
        <p:spPr>
          <a:xfrm flipH="1">
            <a:off x="3988881" y="2775075"/>
            <a:ext cx="2313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16">
            <a:extLst>
              <a:ext uri="{FF2B5EF4-FFF2-40B4-BE49-F238E27FC236}">
                <a16:creationId xmlns:a16="http://schemas.microsoft.com/office/drawing/2014/main" xmlns="" id="{6475549E-785B-45AB-9C91-3B24B88EEDB0}"/>
              </a:ext>
            </a:extLst>
          </p:cNvPr>
          <p:cNvSpPr txBox="1"/>
          <p:nvPr/>
        </p:nvSpPr>
        <p:spPr>
          <a:xfrm>
            <a:off x="4440398" y="2483908"/>
            <a:ext cx="1351652" cy="307777"/>
          </a:xfrm>
          <a:prstGeom prst="rect">
            <a:avLst/>
          </a:prstGeom>
          <a:noFill/>
        </p:spPr>
        <p:txBody>
          <a:bodyPr wrap="none" rtlCol="0">
            <a:spAutoFit/>
          </a:bodyPr>
          <a:lstStyle/>
          <a:p>
            <a:r>
              <a:rPr lang="en-US" altLang="zh-CN" sz="1400" dirty="0" smtClean="0">
                <a:solidFill>
                  <a:prstClr val="black"/>
                </a:solidFill>
              </a:rPr>
              <a:t>E</a:t>
            </a:r>
            <a:r>
              <a:rPr lang="zh-CN" altLang="en-US" sz="1400" dirty="0" smtClean="0">
                <a:solidFill>
                  <a:prstClr val="black"/>
                </a:solidFill>
              </a:rPr>
              <a:t>请求回复消息</a:t>
            </a:r>
            <a:endParaRPr lang="zh-CN" altLang="en-US" sz="1400" dirty="0">
              <a:solidFill>
                <a:prstClr val="black"/>
              </a:solidFill>
            </a:endParaRPr>
          </a:p>
        </p:txBody>
      </p:sp>
      <p:cxnSp>
        <p:nvCxnSpPr>
          <p:cNvPr id="55" name="直接箭头连接符 54">
            <a:extLst>
              <a:ext uri="{FF2B5EF4-FFF2-40B4-BE49-F238E27FC236}">
                <a16:creationId xmlns:a16="http://schemas.microsoft.com/office/drawing/2014/main" xmlns="" id="{C5084876-CD2D-4EF0-AD67-FF796755E536}"/>
              </a:ext>
            </a:extLst>
          </p:cNvPr>
          <p:cNvCxnSpPr/>
          <p:nvPr/>
        </p:nvCxnSpPr>
        <p:spPr>
          <a:xfrm>
            <a:off x="6324556" y="1990394"/>
            <a:ext cx="2455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41">
            <a:extLst>
              <a:ext uri="{FF2B5EF4-FFF2-40B4-BE49-F238E27FC236}">
                <a16:creationId xmlns:a16="http://schemas.microsoft.com/office/drawing/2014/main" xmlns="" id="{D1070D5A-52E8-4CD0-B8AA-E84E4B86C7D1}"/>
              </a:ext>
            </a:extLst>
          </p:cNvPr>
          <p:cNvSpPr txBox="1"/>
          <p:nvPr/>
        </p:nvSpPr>
        <p:spPr>
          <a:xfrm>
            <a:off x="6712683" y="1714677"/>
            <a:ext cx="1731564" cy="307777"/>
          </a:xfrm>
          <a:prstGeom prst="rect">
            <a:avLst/>
          </a:prstGeom>
          <a:noFill/>
        </p:spPr>
        <p:txBody>
          <a:bodyPr wrap="none" rtlCol="0">
            <a:spAutoFit/>
          </a:bodyPr>
          <a:lstStyle/>
          <a:p>
            <a:r>
              <a:rPr lang="en-US" altLang="zh-CN" sz="1400" dirty="0" smtClean="0">
                <a:solidFill>
                  <a:prstClr val="black"/>
                </a:solidFill>
              </a:rPr>
              <a:t>C</a:t>
            </a:r>
            <a:r>
              <a:rPr lang="zh-CN" altLang="en-US" sz="1400" dirty="0" smtClean="0">
                <a:solidFill>
                  <a:prstClr val="black"/>
                </a:solidFill>
              </a:rPr>
              <a:t>请求报价消息推送</a:t>
            </a:r>
            <a:endParaRPr lang="zh-CN" altLang="en-US" sz="1400" dirty="0">
              <a:solidFill>
                <a:prstClr val="black"/>
              </a:solidFill>
            </a:endParaRPr>
          </a:p>
        </p:txBody>
      </p:sp>
      <p:sp>
        <p:nvSpPr>
          <p:cNvPr id="58" name="文本框 16">
            <a:extLst>
              <a:ext uri="{FF2B5EF4-FFF2-40B4-BE49-F238E27FC236}">
                <a16:creationId xmlns:a16="http://schemas.microsoft.com/office/drawing/2014/main" xmlns="" id="{6475549E-785B-45AB-9C91-3B24B88EEDB0}"/>
              </a:ext>
            </a:extLst>
          </p:cNvPr>
          <p:cNvSpPr txBox="1"/>
          <p:nvPr/>
        </p:nvSpPr>
        <p:spPr>
          <a:xfrm>
            <a:off x="7084580" y="2150517"/>
            <a:ext cx="1026243" cy="307777"/>
          </a:xfrm>
          <a:prstGeom prst="rect">
            <a:avLst/>
          </a:prstGeom>
          <a:noFill/>
        </p:spPr>
        <p:txBody>
          <a:bodyPr wrap="none" rtlCol="0">
            <a:spAutoFit/>
          </a:bodyPr>
          <a:lstStyle/>
          <a:p>
            <a:r>
              <a:rPr lang="en-US" altLang="zh-CN" sz="1400" dirty="0">
                <a:solidFill>
                  <a:prstClr val="black"/>
                </a:solidFill>
              </a:rPr>
              <a:t>D</a:t>
            </a:r>
            <a:r>
              <a:rPr lang="zh-CN" altLang="en-US" sz="1400" dirty="0" smtClean="0">
                <a:solidFill>
                  <a:prstClr val="black"/>
                </a:solidFill>
              </a:rPr>
              <a:t>请求回复</a:t>
            </a:r>
            <a:endParaRPr lang="zh-CN" altLang="en-US" sz="1400" dirty="0">
              <a:solidFill>
                <a:prstClr val="black"/>
              </a:solidFill>
            </a:endParaRPr>
          </a:p>
        </p:txBody>
      </p:sp>
      <p:cxnSp>
        <p:nvCxnSpPr>
          <p:cNvPr id="59" name="直接箭头连接符 58">
            <a:extLst>
              <a:ext uri="{FF2B5EF4-FFF2-40B4-BE49-F238E27FC236}">
                <a16:creationId xmlns:a16="http://schemas.microsoft.com/office/drawing/2014/main" xmlns="" id="{BCC76017-2048-48EE-B88F-4187EA12EDC9}"/>
              </a:ext>
            </a:extLst>
          </p:cNvPr>
          <p:cNvCxnSpPr/>
          <p:nvPr/>
        </p:nvCxnSpPr>
        <p:spPr>
          <a:xfrm flipH="1">
            <a:off x="6281790" y="2442344"/>
            <a:ext cx="2444148" cy="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7F68D63B-5792-466F-9765-079264957E45}"/>
              </a:ext>
            </a:extLst>
          </p:cNvPr>
          <p:cNvCxnSpPr/>
          <p:nvPr/>
        </p:nvCxnSpPr>
        <p:spPr>
          <a:xfrm>
            <a:off x="4025857" y="4635634"/>
            <a:ext cx="7064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24">
            <a:extLst>
              <a:ext uri="{FF2B5EF4-FFF2-40B4-BE49-F238E27FC236}">
                <a16:creationId xmlns:a16="http://schemas.microsoft.com/office/drawing/2014/main" xmlns="" id="{6641A024-855E-43F7-85ED-65E628B917E2}"/>
              </a:ext>
            </a:extLst>
          </p:cNvPr>
          <p:cNvSpPr txBox="1"/>
          <p:nvPr/>
        </p:nvSpPr>
        <p:spPr>
          <a:xfrm>
            <a:off x="4219388" y="3868521"/>
            <a:ext cx="1715534" cy="307777"/>
          </a:xfrm>
          <a:prstGeom prst="rect">
            <a:avLst/>
          </a:prstGeom>
          <a:noFill/>
        </p:spPr>
        <p:txBody>
          <a:bodyPr wrap="none" rtlCol="0">
            <a:spAutoFit/>
          </a:bodyPr>
          <a:lstStyle/>
          <a:p>
            <a:r>
              <a:rPr lang="en-US" altLang="zh-CN" sz="1400" dirty="0" smtClean="0">
                <a:solidFill>
                  <a:prstClr val="black"/>
                </a:solidFill>
              </a:rPr>
              <a:t>I </a:t>
            </a:r>
            <a:r>
              <a:rPr lang="zh-CN" altLang="en-US" sz="1400" dirty="0" smtClean="0">
                <a:solidFill>
                  <a:prstClr val="black"/>
                </a:solidFill>
              </a:rPr>
              <a:t>发送成交意向通知</a:t>
            </a:r>
            <a:endParaRPr lang="zh-CN" altLang="en-US" sz="1400" dirty="0">
              <a:solidFill>
                <a:prstClr val="black"/>
              </a:solidFill>
            </a:endParaRPr>
          </a:p>
        </p:txBody>
      </p:sp>
      <p:sp>
        <p:nvSpPr>
          <p:cNvPr id="41" name="标题 1"/>
          <p:cNvSpPr txBox="1">
            <a:spLocks/>
          </p:cNvSpPr>
          <p:nvPr/>
        </p:nvSpPr>
        <p:spPr>
          <a:xfrm>
            <a:off x="110824" y="-2622"/>
            <a:ext cx="10515600" cy="5408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800" b="1" dirty="0" smtClean="0"/>
              <a:t>央行直接交易事前控制</a:t>
            </a:r>
            <a:endParaRPr lang="zh-CN" altLang="en-US" sz="2800" b="1" dirty="0"/>
          </a:p>
        </p:txBody>
      </p:sp>
      <p:cxnSp>
        <p:nvCxnSpPr>
          <p:cNvPr id="45" name="直接箭头连接符 44">
            <a:extLst>
              <a:ext uri="{FF2B5EF4-FFF2-40B4-BE49-F238E27FC236}">
                <a16:creationId xmlns:a16="http://schemas.microsoft.com/office/drawing/2014/main" xmlns="" id="{C5084876-CD2D-4EF0-AD67-FF796755E536}"/>
              </a:ext>
            </a:extLst>
          </p:cNvPr>
          <p:cNvCxnSpPr/>
          <p:nvPr/>
        </p:nvCxnSpPr>
        <p:spPr>
          <a:xfrm flipV="1">
            <a:off x="4025857" y="3744097"/>
            <a:ext cx="2326787" cy="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41">
            <a:extLst>
              <a:ext uri="{FF2B5EF4-FFF2-40B4-BE49-F238E27FC236}">
                <a16:creationId xmlns:a16="http://schemas.microsoft.com/office/drawing/2014/main" xmlns="" id="{D1070D5A-52E8-4CD0-B8AA-E84E4B86C7D1}"/>
              </a:ext>
            </a:extLst>
          </p:cNvPr>
          <p:cNvSpPr txBox="1"/>
          <p:nvPr/>
        </p:nvSpPr>
        <p:spPr>
          <a:xfrm>
            <a:off x="4395643" y="3455328"/>
            <a:ext cx="1745991" cy="307777"/>
          </a:xfrm>
          <a:prstGeom prst="rect">
            <a:avLst/>
          </a:prstGeom>
          <a:noFill/>
        </p:spPr>
        <p:txBody>
          <a:bodyPr wrap="none" rtlCol="0">
            <a:spAutoFit/>
          </a:bodyPr>
          <a:lstStyle/>
          <a:p>
            <a:r>
              <a:rPr lang="en-US" altLang="zh-CN" sz="1400" dirty="0">
                <a:solidFill>
                  <a:prstClr val="black"/>
                </a:solidFill>
              </a:rPr>
              <a:t>H</a:t>
            </a:r>
            <a:r>
              <a:rPr lang="zh-CN" altLang="en-US" sz="1400" dirty="0" smtClean="0">
                <a:solidFill>
                  <a:prstClr val="black"/>
                </a:solidFill>
              </a:rPr>
              <a:t>请求回复成交消息</a:t>
            </a:r>
            <a:endParaRPr lang="zh-CN" altLang="en-US" sz="1400" dirty="0">
              <a:solidFill>
                <a:prstClr val="black"/>
              </a:solidFill>
            </a:endParaRPr>
          </a:p>
        </p:txBody>
      </p:sp>
      <p:cxnSp>
        <p:nvCxnSpPr>
          <p:cNvPr id="54" name="直接箭头连接符 53">
            <a:extLst>
              <a:ext uri="{FF2B5EF4-FFF2-40B4-BE49-F238E27FC236}">
                <a16:creationId xmlns:a16="http://schemas.microsoft.com/office/drawing/2014/main" xmlns="" id="{BCC76017-2048-48EE-B88F-4187EA12EDC9}"/>
              </a:ext>
            </a:extLst>
          </p:cNvPr>
          <p:cNvCxnSpPr/>
          <p:nvPr/>
        </p:nvCxnSpPr>
        <p:spPr>
          <a:xfrm flipH="1">
            <a:off x="3979948" y="4196162"/>
            <a:ext cx="2311781" cy="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24">
            <a:extLst>
              <a:ext uri="{FF2B5EF4-FFF2-40B4-BE49-F238E27FC236}">
                <a16:creationId xmlns:a16="http://schemas.microsoft.com/office/drawing/2014/main" xmlns="" id="{6641A024-855E-43F7-85ED-65E628B917E2}"/>
              </a:ext>
            </a:extLst>
          </p:cNvPr>
          <p:cNvSpPr txBox="1"/>
          <p:nvPr/>
        </p:nvSpPr>
        <p:spPr>
          <a:xfrm>
            <a:off x="4105369" y="4327857"/>
            <a:ext cx="1715534" cy="307777"/>
          </a:xfrm>
          <a:prstGeom prst="rect">
            <a:avLst/>
          </a:prstGeom>
          <a:noFill/>
        </p:spPr>
        <p:txBody>
          <a:bodyPr wrap="none" rtlCol="0">
            <a:spAutoFit/>
          </a:bodyPr>
          <a:lstStyle/>
          <a:p>
            <a:r>
              <a:rPr lang="en-US" altLang="zh-CN" sz="1400" dirty="0">
                <a:solidFill>
                  <a:prstClr val="black"/>
                </a:solidFill>
              </a:rPr>
              <a:t>I</a:t>
            </a:r>
            <a:r>
              <a:rPr lang="en-US" altLang="zh-CN" sz="1400" dirty="0" smtClean="0">
                <a:solidFill>
                  <a:prstClr val="black"/>
                </a:solidFill>
              </a:rPr>
              <a:t> </a:t>
            </a:r>
            <a:r>
              <a:rPr lang="zh-CN" altLang="en-US" sz="1400" dirty="0" smtClean="0">
                <a:solidFill>
                  <a:prstClr val="black"/>
                </a:solidFill>
              </a:rPr>
              <a:t>发送成交意向通知</a:t>
            </a:r>
            <a:endParaRPr lang="zh-CN" altLang="en-US" sz="1400" dirty="0">
              <a:solidFill>
                <a:prstClr val="black"/>
              </a:solidFill>
            </a:endParaRPr>
          </a:p>
        </p:txBody>
      </p:sp>
    </p:spTree>
    <p:extLst>
      <p:ext uri="{BB962C8B-B14F-4D97-AF65-F5344CB8AC3E}">
        <p14:creationId xmlns:p14="http://schemas.microsoft.com/office/powerpoint/2010/main" val="288595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989"/>
            <a:ext cx="10515600" cy="1325563"/>
          </a:xfrm>
        </p:spPr>
        <p:txBody>
          <a:bodyPr>
            <a:normAutofit/>
          </a:bodyPr>
          <a:lstStyle/>
          <a:p>
            <a:r>
              <a:rPr lang="zh-CN" altLang="en-US" b="1" dirty="0"/>
              <a:t>四、人员</a:t>
            </a:r>
            <a:r>
              <a:rPr lang="en-US" altLang="zh-CN" b="1" dirty="0"/>
              <a:t>&amp;</a:t>
            </a:r>
            <a:r>
              <a:rPr lang="zh-CN" altLang="en-US" b="1" dirty="0"/>
              <a:t>计划</a:t>
            </a:r>
          </a:p>
        </p:txBody>
      </p:sp>
      <p:sp>
        <p:nvSpPr>
          <p:cNvPr id="6" name="内容占位符 5"/>
          <p:cNvSpPr>
            <a:spLocks noGrp="1"/>
          </p:cNvSpPr>
          <p:nvPr>
            <p:ph idx="1"/>
          </p:nvPr>
        </p:nvSpPr>
        <p:spPr>
          <a:xfrm>
            <a:off x="838200" y="1010653"/>
            <a:ext cx="10515600" cy="5659654"/>
          </a:xfrm>
        </p:spPr>
        <p:txBody>
          <a:bodyPr>
            <a:normAutofit fontScale="62500" lnSpcReduction="20000"/>
          </a:bodyPr>
          <a:lstStyle/>
          <a:p>
            <a:pPr marL="0" indent="0">
              <a:buNone/>
            </a:pPr>
            <a:r>
              <a:rPr lang="zh-CN" altLang="en-US" dirty="0"/>
              <a:t>小项目负责人：商月、程刚</a:t>
            </a:r>
            <a:endParaRPr lang="en-US" altLang="zh-CN" dirty="0"/>
          </a:p>
          <a:p>
            <a:pPr marL="0" indent="0">
              <a:buNone/>
            </a:pPr>
            <a:r>
              <a:rPr lang="zh-CN" altLang="en-US" dirty="0"/>
              <a:t>需求</a:t>
            </a:r>
            <a:r>
              <a:rPr lang="en-US" altLang="zh-CN" dirty="0"/>
              <a:t>&amp;</a:t>
            </a:r>
            <a:r>
              <a:rPr lang="zh-CN" altLang="en-US" dirty="0"/>
              <a:t>测试：孙道伟、孙士惠、</a:t>
            </a:r>
            <a:r>
              <a:rPr lang="zh-CN" altLang="en-US" dirty="0" smtClean="0"/>
              <a:t>戚澎建</a:t>
            </a:r>
            <a:endParaRPr lang="en-US" altLang="zh-CN" dirty="0"/>
          </a:p>
          <a:p>
            <a:pPr marL="0" indent="0">
              <a:buNone/>
            </a:pPr>
            <a:r>
              <a:rPr lang="zh-CN" altLang="en-US" dirty="0"/>
              <a:t>前端：杨柳（</a:t>
            </a:r>
            <a:r>
              <a:rPr lang="en-US" altLang="zh-CN" dirty="0"/>
              <a:t>2.1</a:t>
            </a:r>
            <a:r>
              <a:rPr lang="zh-CN" altLang="en-US" dirty="0"/>
              <a:t>号到岗） 、</a:t>
            </a:r>
            <a:r>
              <a:rPr lang="zh-CN" altLang="en-US" dirty="0" smtClean="0"/>
              <a:t>胡遂明、</a:t>
            </a:r>
            <a:r>
              <a:rPr lang="zh-CN" altLang="en-US" dirty="0"/>
              <a:t>唐熙棱、</a:t>
            </a:r>
            <a:r>
              <a:rPr lang="zh-CN" altLang="en-US" dirty="0" smtClean="0"/>
              <a:t>姜财</a:t>
            </a:r>
            <a:endParaRPr lang="en-US" altLang="zh-CN" dirty="0"/>
          </a:p>
          <a:p>
            <a:pPr marL="0" indent="0">
              <a:buNone/>
            </a:pPr>
            <a:r>
              <a:rPr lang="zh-CN" altLang="en-US" dirty="0"/>
              <a:t>基础数据：张东升</a:t>
            </a:r>
            <a:endParaRPr lang="en-US" altLang="zh-CN" dirty="0"/>
          </a:p>
          <a:p>
            <a:pPr marL="0" indent="0">
              <a:buNone/>
            </a:pPr>
            <a:r>
              <a:rPr lang="zh-CN" altLang="en-US" dirty="0"/>
              <a:t>成交行情：李庆铎、张政尧</a:t>
            </a:r>
            <a:endParaRPr lang="en-US" altLang="zh-CN" dirty="0"/>
          </a:p>
          <a:p>
            <a:pPr marL="0" indent="0">
              <a:buNone/>
            </a:pPr>
            <a:r>
              <a:rPr lang="en-US" altLang="zh-CN" dirty="0"/>
              <a:t>SMRS</a:t>
            </a:r>
            <a:r>
              <a:rPr lang="zh-CN" altLang="en-US" dirty="0"/>
              <a:t>：王骥</a:t>
            </a:r>
            <a:endParaRPr lang="en-US" altLang="zh-CN" dirty="0"/>
          </a:p>
          <a:p>
            <a:pPr marL="0" indent="0">
              <a:buNone/>
            </a:pPr>
            <a:r>
              <a:rPr lang="zh-CN" altLang="en-US" dirty="0"/>
              <a:t>核心：王</a:t>
            </a:r>
            <a:r>
              <a:rPr lang="zh-CN" altLang="en-US" dirty="0" smtClean="0"/>
              <a:t>涛（</a:t>
            </a:r>
            <a:r>
              <a:rPr lang="en-US" altLang="zh-CN" dirty="0" smtClean="0"/>
              <a:t>2.1</a:t>
            </a:r>
            <a:r>
              <a:rPr lang="zh-CN" altLang="en-US" dirty="0" smtClean="0"/>
              <a:t>号到岗）</a:t>
            </a:r>
            <a:r>
              <a:rPr lang="en-US" altLang="zh-CN" dirty="0" smtClean="0"/>
              <a:t>	</a:t>
            </a:r>
            <a:endParaRPr lang="en-US" altLang="zh-CN" dirty="0"/>
          </a:p>
          <a:p>
            <a:pPr marL="0" indent="0">
              <a:buNone/>
            </a:pPr>
            <a:endParaRPr lang="en-US" altLang="zh-CN" dirty="0"/>
          </a:p>
          <a:p>
            <a:pPr>
              <a:buFont typeface="Wingdings" panose="05000000000000000000" pitchFamily="2" charset="2"/>
              <a:buChar char="ü"/>
            </a:pPr>
            <a:r>
              <a:rPr lang="en-US" altLang="zh-CN" dirty="0" smtClean="0"/>
              <a:t>1.28~2.3  </a:t>
            </a:r>
            <a:r>
              <a:rPr lang="zh-CN" altLang="en-US" dirty="0"/>
              <a:t>需求编写</a:t>
            </a:r>
            <a:r>
              <a:rPr lang="en-US" altLang="zh-CN" dirty="0"/>
              <a:t>&amp;</a:t>
            </a:r>
            <a:r>
              <a:rPr lang="zh-CN" altLang="en-US" dirty="0"/>
              <a:t>评审</a:t>
            </a:r>
            <a:endParaRPr lang="en-US" altLang="zh-CN" dirty="0"/>
          </a:p>
          <a:p>
            <a:pPr marL="0" indent="0">
              <a:lnSpc>
                <a:spcPct val="120000"/>
              </a:lnSpc>
              <a:buNone/>
            </a:pPr>
            <a:r>
              <a:rPr lang="zh-CN" altLang="en-US" sz="2100" b="1" dirty="0">
                <a:solidFill>
                  <a:schemeClr val="accent1"/>
                </a:solidFill>
              </a:rPr>
              <a:t>完成需求编写及</a:t>
            </a:r>
            <a:r>
              <a:rPr lang="zh-CN" altLang="en-US" sz="2100" b="1" dirty="0" smtClean="0">
                <a:solidFill>
                  <a:schemeClr val="accent1"/>
                </a:solidFill>
              </a:rPr>
              <a:t>评审；与</a:t>
            </a:r>
            <a:r>
              <a:rPr lang="en-US" altLang="zh-CN" sz="2100" b="1" dirty="0" err="1" smtClean="0">
                <a:solidFill>
                  <a:schemeClr val="accent1"/>
                </a:solidFill>
              </a:rPr>
              <a:t>ComStar</a:t>
            </a:r>
            <a:r>
              <a:rPr lang="zh-CN" altLang="en-US" sz="2100" b="1" dirty="0" smtClean="0">
                <a:solidFill>
                  <a:schemeClr val="accent1"/>
                </a:solidFill>
              </a:rPr>
              <a:t>对接央行操作室相关接口，完成直接交易</a:t>
            </a:r>
            <a:r>
              <a:rPr lang="en-US" altLang="zh-CN" sz="2100" b="1" dirty="0" err="1" smtClean="0">
                <a:solidFill>
                  <a:schemeClr val="accent1"/>
                </a:solidFill>
              </a:rPr>
              <a:t>smrs</a:t>
            </a:r>
            <a:r>
              <a:rPr lang="zh-CN" altLang="en-US" sz="2100" b="1" dirty="0" smtClean="0">
                <a:solidFill>
                  <a:schemeClr val="accent1"/>
                </a:solidFill>
              </a:rPr>
              <a:t>相关开发，完成央行送审机构维护功能；完成行情权限调整；对接</a:t>
            </a:r>
            <a:r>
              <a:rPr lang="zh-CN" altLang="en-US" sz="2100" b="1" dirty="0">
                <a:solidFill>
                  <a:schemeClr val="accent1"/>
                </a:solidFill>
              </a:rPr>
              <a:t>互联网数据信息服务系统快捷登录</a:t>
            </a:r>
            <a:r>
              <a:rPr lang="zh-CN" altLang="en-US" sz="2100" b="1" dirty="0" smtClean="0">
                <a:solidFill>
                  <a:schemeClr val="accent1"/>
                </a:solidFill>
              </a:rPr>
              <a:t>接口；前后端完成债券活跃度基本功能；完成</a:t>
            </a:r>
            <a:r>
              <a:rPr lang="en-US" altLang="zh-CN" sz="2100" b="1" dirty="0" smtClean="0">
                <a:solidFill>
                  <a:schemeClr val="accent1"/>
                </a:solidFill>
              </a:rPr>
              <a:t>MKTX</a:t>
            </a:r>
            <a:r>
              <a:rPr lang="zh-CN" altLang="en-US" sz="2100" b="1" dirty="0" smtClean="0">
                <a:solidFill>
                  <a:schemeClr val="accent1"/>
                </a:solidFill>
              </a:rPr>
              <a:t>开发及代码合并。</a:t>
            </a:r>
            <a:endParaRPr lang="zh-CN" altLang="en-US" sz="2100" b="1" dirty="0">
              <a:solidFill>
                <a:schemeClr val="accent1"/>
              </a:solidFill>
            </a:endParaRPr>
          </a:p>
          <a:p>
            <a:pPr>
              <a:buFont typeface="Wingdings" panose="05000000000000000000" pitchFamily="2" charset="2"/>
              <a:buChar char="ü"/>
            </a:pPr>
            <a:r>
              <a:rPr lang="en-US" altLang="zh-CN" dirty="0" smtClean="0"/>
              <a:t>2.4~2.10</a:t>
            </a:r>
            <a:r>
              <a:rPr lang="zh-CN" altLang="en-US" dirty="0" smtClean="0"/>
              <a:t>（安排第</a:t>
            </a:r>
            <a:r>
              <a:rPr lang="en-US" altLang="zh-CN" dirty="0" smtClean="0"/>
              <a:t>1</a:t>
            </a:r>
            <a:r>
              <a:rPr lang="zh-CN" altLang="en-US" dirty="0" smtClean="0"/>
              <a:t>次验收）</a:t>
            </a:r>
            <a:endParaRPr lang="en-US" altLang="zh-CN" dirty="0" smtClean="0"/>
          </a:p>
          <a:p>
            <a:pPr marL="0" indent="0">
              <a:buNone/>
            </a:pPr>
            <a:r>
              <a:rPr lang="en-US" altLang="zh-CN" sz="2100" b="1" dirty="0" smtClean="0">
                <a:solidFill>
                  <a:schemeClr val="accent1"/>
                </a:solidFill>
              </a:rPr>
              <a:t>MKTX</a:t>
            </a:r>
            <a:r>
              <a:rPr lang="zh-CN" altLang="en-US" sz="2100" b="1" dirty="0" smtClean="0">
                <a:solidFill>
                  <a:schemeClr val="accent1"/>
                </a:solidFill>
              </a:rPr>
              <a:t>测试；完成现券应急分仓功能；与</a:t>
            </a:r>
            <a:r>
              <a:rPr lang="en-US" altLang="zh-CN" sz="2100" b="1" dirty="0" err="1" smtClean="0">
                <a:solidFill>
                  <a:schemeClr val="accent1"/>
                </a:solidFill>
              </a:rPr>
              <a:t>ComStar</a:t>
            </a:r>
            <a:r>
              <a:rPr lang="zh-CN" altLang="en-US" sz="2100" b="1" dirty="0" smtClean="0">
                <a:solidFill>
                  <a:schemeClr val="accent1"/>
                </a:solidFill>
              </a:rPr>
              <a:t>完成接口联调；完成债券活跃度全部功能；</a:t>
            </a:r>
            <a:endParaRPr lang="zh-CN" altLang="en-US" sz="2100" b="1" dirty="0">
              <a:solidFill>
                <a:schemeClr val="accent1"/>
              </a:solidFill>
            </a:endParaRPr>
          </a:p>
          <a:p>
            <a:pPr>
              <a:buFont typeface="Wingdings" panose="05000000000000000000" pitchFamily="2" charset="2"/>
              <a:buChar char="ü"/>
            </a:pPr>
            <a:r>
              <a:rPr lang="en-US" altLang="zh-CN" dirty="0" smtClean="0"/>
              <a:t>2.18~2.24  </a:t>
            </a:r>
            <a:r>
              <a:rPr lang="zh-CN" altLang="en-US" dirty="0"/>
              <a:t>缺陷修复</a:t>
            </a:r>
            <a:r>
              <a:rPr lang="en-US" altLang="zh-CN" dirty="0"/>
              <a:t>&amp;</a:t>
            </a:r>
            <a:r>
              <a:rPr lang="zh-CN" altLang="en-US" dirty="0"/>
              <a:t>第</a:t>
            </a:r>
            <a:r>
              <a:rPr lang="en-US" altLang="zh-CN" dirty="0"/>
              <a:t>2</a:t>
            </a:r>
            <a:r>
              <a:rPr lang="zh-CN" altLang="en-US" dirty="0"/>
              <a:t>次验收</a:t>
            </a:r>
            <a:r>
              <a:rPr lang="en-US" altLang="zh-CN" dirty="0"/>
              <a:t>&amp;</a:t>
            </a:r>
            <a:r>
              <a:rPr lang="zh-CN" altLang="en-US" dirty="0"/>
              <a:t>结项准备</a:t>
            </a:r>
            <a:endParaRPr lang="en-US" altLang="zh-CN" dirty="0"/>
          </a:p>
          <a:p>
            <a:pPr marL="0" indent="0">
              <a:buNone/>
            </a:pPr>
            <a:r>
              <a:rPr lang="zh-CN" altLang="en-US" sz="2100" b="1" dirty="0">
                <a:solidFill>
                  <a:schemeClr val="accent1"/>
                </a:solidFill>
              </a:rPr>
              <a:t>缺陷修复</a:t>
            </a:r>
            <a:endParaRPr lang="en-US" altLang="zh-CN" sz="2100" b="1" dirty="0">
              <a:solidFill>
                <a:schemeClr val="accent1"/>
              </a:solidFill>
            </a:endParaRPr>
          </a:p>
          <a:p>
            <a:pPr marL="0" indent="0">
              <a:buNone/>
            </a:pPr>
            <a:endParaRPr lang="en-US" altLang="zh-CN" sz="2100" b="1" dirty="0">
              <a:solidFill>
                <a:schemeClr val="accent1"/>
              </a:solidFill>
            </a:endParaRPr>
          </a:p>
          <a:p>
            <a:pPr marL="0" indent="0">
              <a:buNone/>
            </a:pPr>
            <a:r>
              <a:rPr lang="zh-CN" altLang="en-US" sz="2600" b="1" dirty="0">
                <a:solidFill>
                  <a:schemeClr val="accent1"/>
                </a:solidFill>
              </a:rPr>
              <a:t>风险：春节前</a:t>
            </a:r>
            <a:r>
              <a:rPr lang="en-US" altLang="zh-CN" sz="2600" b="1" dirty="0">
                <a:solidFill>
                  <a:schemeClr val="accent1"/>
                </a:solidFill>
              </a:rPr>
              <a:t>4</a:t>
            </a:r>
            <a:r>
              <a:rPr lang="zh-CN" altLang="en-US" sz="2600" b="1" dirty="0">
                <a:solidFill>
                  <a:schemeClr val="accent1"/>
                </a:solidFill>
              </a:rPr>
              <a:t>天至后</a:t>
            </a:r>
            <a:r>
              <a:rPr lang="en-US" altLang="zh-CN" sz="2600" b="1" dirty="0">
                <a:solidFill>
                  <a:schemeClr val="accent1"/>
                </a:solidFill>
              </a:rPr>
              <a:t>3</a:t>
            </a:r>
            <a:r>
              <a:rPr lang="zh-CN" altLang="en-US" sz="2600" b="1" dirty="0">
                <a:solidFill>
                  <a:schemeClr val="accent1"/>
                </a:solidFill>
              </a:rPr>
              <a:t>天，团队组员请假，角色不齐全</a:t>
            </a:r>
            <a:endParaRPr lang="en-US" altLang="zh-CN" sz="2600" b="1" dirty="0">
              <a:solidFill>
                <a:schemeClr val="accent1"/>
              </a:solidFill>
            </a:endParaRPr>
          </a:p>
          <a:p>
            <a:pPr marL="0" indent="0">
              <a:buNone/>
            </a:pPr>
            <a:r>
              <a:rPr lang="zh-CN" altLang="en-US" sz="2600" b="1" dirty="0">
                <a:solidFill>
                  <a:schemeClr val="accent1"/>
                </a:solidFill>
              </a:rPr>
              <a:t>应对措施：争取第二周主流程无严重缺陷，第三周针对每位的请假情况安排局部验收</a:t>
            </a:r>
          </a:p>
        </p:txBody>
      </p:sp>
      <p:graphicFrame>
        <p:nvGraphicFramePr>
          <p:cNvPr id="3" name="表格 2"/>
          <p:cNvGraphicFramePr>
            <a:graphicFrameLocks noGrp="1"/>
          </p:cNvGraphicFramePr>
          <p:nvPr>
            <p:extLst>
              <p:ext uri="{D42A27DB-BD31-4B8C-83A1-F6EECF244321}">
                <p14:modId xmlns:p14="http://schemas.microsoft.com/office/powerpoint/2010/main" val="798664284"/>
              </p:ext>
            </p:extLst>
          </p:nvPr>
        </p:nvGraphicFramePr>
        <p:xfrm>
          <a:off x="6435030" y="958205"/>
          <a:ext cx="5183812" cy="2123440"/>
        </p:xfrm>
        <a:graphic>
          <a:graphicData uri="http://schemas.openxmlformats.org/drawingml/2006/table">
            <a:tbl>
              <a:tblPr firstRow="1" bandRow="1">
                <a:tableStyleId>{5C22544A-7EE6-4342-B048-85BDC9FD1C3A}</a:tableStyleId>
              </a:tblPr>
              <a:tblGrid>
                <a:gridCol w="1754813"/>
                <a:gridCol w="3428999"/>
              </a:tblGrid>
              <a:tr h="370840">
                <a:tc>
                  <a:txBody>
                    <a:bodyPr/>
                    <a:lstStyle/>
                    <a:p>
                      <a:r>
                        <a:rPr lang="zh-CN" altLang="en-US" dirty="0" smtClean="0"/>
                        <a:t>内容</a:t>
                      </a:r>
                      <a:endParaRPr lang="zh-CN" altLang="en-US" dirty="0"/>
                    </a:p>
                  </a:txBody>
                  <a:tcPr/>
                </a:tc>
                <a:tc>
                  <a:txBody>
                    <a:bodyPr/>
                    <a:lstStyle/>
                    <a:p>
                      <a:r>
                        <a:rPr lang="zh-CN" altLang="en-US" dirty="0" smtClean="0"/>
                        <a:t>分工</a:t>
                      </a:r>
                      <a:endParaRPr lang="zh-CN" altLang="en-US" dirty="0"/>
                    </a:p>
                  </a:txBody>
                  <a:tcPr/>
                </a:tc>
              </a:tr>
              <a:tr h="370840">
                <a:tc>
                  <a:txBody>
                    <a:bodyPr/>
                    <a:lstStyle/>
                    <a:p>
                      <a:r>
                        <a:rPr lang="zh-CN" altLang="en-US" dirty="0" smtClean="0"/>
                        <a:t>央行操作室</a:t>
                      </a:r>
                      <a:endParaRPr lang="zh-CN" altLang="en-US" dirty="0"/>
                    </a:p>
                  </a:txBody>
                  <a:tcPr/>
                </a:tc>
                <a:tc>
                  <a:txBody>
                    <a:bodyPr/>
                    <a:lstStyle/>
                    <a:p>
                      <a:r>
                        <a:rPr lang="en-US" altLang="zh-CN" dirty="0" smtClean="0"/>
                        <a:t>1</a:t>
                      </a:r>
                      <a:r>
                        <a:rPr lang="zh-CN" altLang="en-US" dirty="0" smtClean="0"/>
                        <a:t>前端</a:t>
                      </a:r>
                      <a:r>
                        <a:rPr lang="en-US" altLang="zh-CN" dirty="0" smtClean="0"/>
                        <a:t>+2</a:t>
                      </a:r>
                      <a:r>
                        <a:rPr lang="zh-CN" altLang="en-US" dirty="0" smtClean="0"/>
                        <a:t>成交行情</a:t>
                      </a:r>
                      <a:r>
                        <a:rPr lang="en-US" altLang="zh-CN" dirty="0" smtClean="0"/>
                        <a:t>+1smrs+1</a:t>
                      </a:r>
                      <a:r>
                        <a:rPr lang="zh-CN" altLang="en-US" dirty="0" smtClean="0"/>
                        <a:t>基础数据</a:t>
                      </a:r>
                      <a:endParaRPr lang="zh-CN" altLang="en-US" dirty="0"/>
                    </a:p>
                  </a:txBody>
                  <a:tcPr/>
                </a:tc>
              </a:tr>
              <a:tr h="370840">
                <a:tc>
                  <a:txBody>
                    <a:bodyPr/>
                    <a:lstStyle/>
                    <a:p>
                      <a:r>
                        <a:rPr lang="zh-CN" altLang="en-US" dirty="0" smtClean="0"/>
                        <a:t>买方机构优化</a:t>
                      </a:r>
                      <a:endParaRPr lang="zh-CN" altLang="en-US" dirty="0"/>
                    </a:p>
                  </a:txBody>
                  <a:tcPr/>
                </a:tc>
                <a:tc>
                  <a:txBody>
                    <a:bodyPr/>
                    <a:lstStyle/>
                    <a:p>
                      <a:r>
                        <a:rPr lang="en-US" altLang="zh-CN" dirty="0" smtClean="0"/>
                        <a:t>1</a:t>
                      </a:r>
                      <a:r>
                        <a:rPr lang="zh-CN" altLang="en-US" dirty="0" smtClean="0"/>
                        <a:t>前端</a:t>
                      </a:r>
                      <a:r>
                        <a:rPr lang="en-US" altLang="zh-CN" dirty="0" smtClean="0"/>
                        <a:t>+1</a:t>
                      </a:r>
                      <a:r>
                        <a:rPr lang="zh-CN" altLang="en-US" dirty="0" smtClean="0"/>
                        <a:t>权限（基础数据）</a:t>
                      </a:r>
                      <a:endParaRPr lang="zh-CN" altLang="en-US" dirty="0"/>
                    </a:p>
                  </a:txBody>
                  <a:tcPr/>
                </a:tc>
              </a:tr>
              <a:tr h="370840">
                <a:tc>
                  <a:txBody>
                    <a:bodyPr/>
                    <a:lstStyle/>
                    <a:p>
                      <a:r>
                        <a:rPr lang="zh-CN" altLang="en-US" dirty="0" smtClean="0"/>
                        <a:t>债券活跃度</a:t>
                      </a:r>
                      <a:endParaRPr lang="zh-CN" altLang="en-US" dirty="0"/>
                    </a:p>
                  </a:txBody>
                  <a:tcPr/>
                </a:tc>
                <a:tc>
                  <a:txBody>
                    <a:bodyPr/>
                    <a:lstStyle/>
                    <a:p>
                      <a:r>
                        <a:rPr lang="en-US" altLang="zh-CN" dirty="0" smtClean="0"/>
                        <a:t>2</a:t>
                      </a:r>
                      <a:r>
                        <a:rPr lang="zh-CN" altLang="en-US" dirty="0" smtClean="0"/>
                        <a:t>前端</a:t>
                      </a:r>
                      <a:r>
                        <a:rPr lang="en-US" altLang="zh-CN" dirty="0" smtClean="0"/>
                        <a:t>+1</a:t>
                      </a:r>
                      <a:r>
                        <a:rPr lang="zh-CN" altLang="en-US" dirty="0" smtClean="0"/>
                        <a:t>后台（成交</a:t>
                      </a:r>
                      <a:r>
                        <a:rPr lang="en-US" altLang="zh-CN" dirty="0" smtClean="0"/>
                        <a:t>/</a:t>
                      </a:r>
                      <a:r>
                        <a:rPr lang="zh-CN" altLang="en-US" dirty="0" smtClean="0"/>
                        <a:t>基础数据）</a:t>
                      </a:r>
                      <a:endParaRPr lang="zh-CN" altLang="en-US" dirty="0"/>
                    </a:p>
                  </a:txBody>
                  <a:tcPr/>
                </a:tc>
              </a:tr>
              <a:tr h="370840">
                <a:tc>
                  <a:txBody>
                    <a:bodyPr/>
                    <a:lstStyle/>
                    <a:p>
                      <a:r>
                        <a:rPr lang="en-US" altLang="zh-CN" dirty="0" smtClean="0"/>
                        <a:t>MKTX</a:t>
                      </a:r>
                      <a:endParaRPr lang="zh-CN" altLang="en-US" dirty="0"/>
                    </a:p>
                  </a:txBody>
                  <a:tcPr/>
                </a:tc>
                <a:tc>
                  <a:txBody>
                    <a:bodyPr/>
                    <a:lstStyle/>
                    <a:p>
                      <a:r>
                        <a:rPr lang="zh-CN" altLang="en-US" dirty="0" smtClean="0"/>
                        <a:t>兼职</a:t>
                      </a:r>
                      <a:endParaRPr lang="zh-CN" alt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一、背景</a:t>
            </a:r>
            <a:r>
              <a:rPr lang="en-US" altLang="zh-CN" b="1" dirty="0"/>
              <a:t>&amp;</a:t>
            </a:r>
            <a:r>
              <a:rPr lang="zh-CN" altLang="en-US" b="1" dirty="0"/>
              <a:t>范围</a:t>
            </a:r>
          </a:p>
        </p:txBody>
      </p:sp>
      <p:sp>
        <p:nvSpPr>
          <p:cNvPr id="3" name="内容占位符 2"/>
          <p:cNvSpPr>
            <a:spLocks noGrp="1"/>
          </p:cNvSpPr>
          <p:nvPr>
            <p:ph idx="1"/>
          </p:nvPr>
        </p:nvSpPr>
        <p:spPr>
          <a:xfrm>
            <a:off x="838200" y="1689652"/>
            <a:ext cx="10515600" cy="4759274"/>
          </a:xfrm>
        </p:spPr>
        <p:txBody>
          <a:bodyPr>
            <a:normAutofit fontScale="92500" lnSpcReduction="10000"/>
          </a:bodyPr>
          <a:lstStyle/>
          <a:p>
            <a:pPr marL="514350" indent="-514350" algn="just">
              <a:buFont typeface="Arial" panose="020B0604020202020204" pitchFamily="34" charset="0"/>
              <a:buAutoNum type="arabicPeriod"/>
            </a:pPr>
            <a:r>
              <a:rPr lang="zh-CN" altLang="en-US" dirty="0" smtClean="0"/>
              <a:t>央行操作室：为</a:t>
            </a:r>
            <a:r>
              <a:rPr lang="zh-CN" altLang="en-US" dirty="0"/>
              <a:t>降低央行内部流程和内部系统改造成本，满足央行对境外机构交易的事前审批需求</a:t>
            </a:r>
            <a:r>
              <a:rPr lang="zh-CN" altLang="en-US" dirty="0" smtClean="0"/>
              <a:t>。本项目为央行现</a:t>
            </a:r>
            <a:r>
              <a:rPr lang="zh-CN" altLang="en-US" dirty="0"/>
              <a:t>券委托</a:t>
            </a:r>
            <a:r>
              <a:rPr lang="zh-CN" altLang="en-US" dirty="0" smtClean="0"/>
              <a:t>指令的内部审批提供</a:t>
            </a:r>
            <a:r>
              <a:rPr lang="en-US" altLang="zh-CN" dirty="0" smtClean="0"/>
              <a:t>API</a:t>
            </a:r>
            <a:r>
              <a:rPr lang="zh-CN" altLang="en-US" dirty="0" smtClean="0"/>
              <a:t>支持，实现现券直接交易的事前控制功能，实现现券场务应急分仓功能。</a:t>
            </a:r>
            <a:endParaRPr lang="en-US" altLang="zh-CN" dirty="0" smtClean="0"/>
          </a:p>
          <a:p>
            <a:pPr marL="514350" indent="-514350" algn="just">
              <a:buFont typeface="Arial" panose="020B0604020202020204" pitchFamily="34" charset="0"/>
              <a:buAutoNum type="arabicPeriod"/>
            </a:pPr>
            <a:endParaRPr lang="en-US" altLang="zh-CN" dirty="0" smtClean="0"/>
          </a:p>
          <a:p>
            <a:pPr marL="514350" indent="-514350" algn="just">
              <a:buAutoNum type="arabicPeriod"/>
            </a:pPr>
            <a:r>
              <a:rPr lang="zh-CN" altLang="en-US" dirty="0" smtClean="0"/>
              <a:t>买方机构优化：框定投资经理的最大权限集合，对行情面板等权限节点进行调整。新增混合市场行情布局。</a:t>
            </a:r>
            <a:endParaRPr lang="en-US" altLang="zh-CN" dirty="0" smtClean="0"/>
          </a:p>
          <a:p>
            <a:pPr marL="514350" indent="-514350" algn="just">
              <a:buAutoNum type="arabicPeriod"/>
            </a:pPr>
            <a:endParaRPr lang="en-US" altLang="zh-CN" dirty="0" smtClean="0"/>
          </a:p>
          <a:p>
            <a:pPr marL="514350" indent="-514350" algn="just">
              <a:buAutoNum type="arabicPeriod"/>
            </a:pPr>
            <a:r>
              <a:rPr lang="zh-CN" altLang="en-US" dirty="0" smtClean="0"/>
              <a:t>债券活跃度：增加客户端债券活跃度相关功能，支持快捷登录</a:t>
            </a:r>
            <a:r>
              <a:rPr lang="zh-CN" altLang="en-US" dirty="0"/>
              <a:t>互联网数据信息</a:t>
            </a:r>
            <a:r>
              <a:rPr lang="zh-CN" altLang="en-US" dirty="0" smtClean="0"/>
              <a:t>服务系统。</a:t>
            </a:r>
            <a:endParaRPr lang="en-US" altLang="zh-CN" dirty="0" smtClean="0"/>
          </a:p>
          <a:p>
            <a:pPr marL="514350" indent="-514350" algn="just">
              <a:buAutoNum type="arabicPeriod"/>
            </a:pPr>
            <a:endParaRPr lang="en-US" altLang="zh-CN" dirty="0" smtClean="0"/>
          </a:p>
          <a:p>
            <a:pPr marL="514350" indent="-514350" algn="just">
              <a:buAutoNum type="arabicPeriod"/>
            </a:pPr>
            <a:r>
              <a:rPr lang="en-US" altLang="zh-CN" dirty="0" smtClean="0"/>
              <a:t>MKTX</a:t>
            </a:r>
            <a:r>
              <a:rPr lang="zh-CN" altLang="en-US" dirty="0" smtClean="0"/>
              <a:t>：</a:t>
            </a:r>
            <a:r>
              <a:rPr lang="en-US" altLang="zh-CN" dirty="0" smtClean="0"/>
              <a:t>SMRS</a:t>
            </a:r>
            <a:r>
              <a:rPr lang="zh-CN" altLang="en-US" dirty="0" smtClean="0"/>
              <a:t>、接口前置、客户端及场务端支持</a:t>
            </a:r>
            <a:r>
              <a:rPr lang="en-US" altLang="zh-CN" dirty="0" smtClean="0"/>
              <a:t>MKTX</a:t>
            </a:r>
            <a:r>
              <a:rPr lang="zh-CN" altLang="en-US" dirty="0" smtClean="0"/>
              <a:t>。</a:t>
            </a:r>
            <a:endParaRPr lang="en-US" altLang="zh-CN" dirty="0" smtClean="0"/>
          </a:p>
          <a:p>
            <a:pPr marL="514350" indent="-514350" algn="just">
              <a:buAutoNum type="arabicPeriod"/>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EE2D093-5690-459D-867D-F7A0BBB7D84C}"/>
              </a:ext>
            </a:extLst>
          </p:cNvPr>
          <p:cNvSpPr/>
          <p:nvPr/>
        </p:nvSpPr>
        <p:spPr>
          <a:xfrm>
            <a:off x="3626643" y="1150783"/>
            <a:ext cx="2899286" cy="240502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tLang="zh-CN" dirty="0" smtClean="0">
              <a:solidFill>
                <a:prstClr val="black"/>
              </a:solidFill>
            </a:endParaRPr>
          </a:p>
          <a:p>
            <a:pPr algn="ctr"/>
            <a:endParaRPr lang="en-US" altLang="zh-CN" dirty="0">
              <a:solidFill>
                <a:prstClr val="black"/>
              </a:solidFill>
            </a:endParaRPr>
          </a:p>
          <a:p>
            <a:pPr algn="ctr"/>
            <a:r>
              <a:rPr lang="en-US" altLang="zh-CN" dirty="0" smtClean="0">
                <a:solidFill>
                  <a:prstClr val="black"/>
                </a:solidFill>
              </a:rPr>
              <a:t>SMRS</a:t>
            </a: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7" name="矩形 6">
            <a:extLst>
              <a:ext uri="{FF2B5EF4-FFF2-40B4-BE49-F238E27FC236}">
                <a16:creationId xmlns="" xmlns:a16="http://schemas.microsoft.com/office/drawing/2014/main" id="{2D2D6788-143E-485D-A302-69049C94A7D8}"/>
              </a:ext>
            </a:extLst>
          </p:cNvPr>
          <p:cNvSpPr/>
          <p:nvPr/>
        </p:nvSpPr>
        <p:spPr>
          <a:xfrm>
            <a:off x="7161033" y="1150784"/>
            <a:ext cx="3492843" cy="453081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prstClr val="black"/>
                </a:solidFill>
              </a:rPr>
              <a:t>共享服务</a:t>
            </a: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8" name="矩形 7">
            <a:extLst>
              <a:ext uri="{FF2B5EF4-FFF2-40B4-BE49-F238E27FC236}">
                <a16:creationId xmlns="" xmlns:a16="http://schemas.microsoft.com/office/drawing/2014/main" id="{72C1C1FD-F1E2-4889-BE30-96220757B9B7}"/>
              </a:ext>
            </a:extLst>
          </p:cNvPr>
          <p:cNvSpPr/>
          <p:nvPr/>
        </p:nvSpPr>
        <p:spPr>
          <a:xfrm>
            <a:off x="7319037" y="2589477"/>
            <a:ext cx="3176833" cy="370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场务新增央行送审机构维护</a:t>
            </a:r>
          </a:p>
        </p:txBody>
      </p:sp>
      <p:sp>
        <p:nvSpPr>
          <p:cNvPr id="10" name="矩形 9">
            <a:extLst>
              <a:ext uri="{FF2B5EF4-FFF2-40B4-BE49-F238E27FC236}">
                <a16:creationId xmlns="" xmlns:a16="http://schemas.microsoft.com/office/drawing/2014/main" id="{531E1AF3-4E87-4F3C-B22A-67A05DDAF94F}"/>
              </a:ext>
            </a:extLst>
          </p:cNvPr>
          <p:cNvSpPr/>
          <p:nvPr/>
        </p:nvSpPr>
        <p:spPr>
          <a:xfrm>
            <a:off x="7319037" y="3555812"/>
            <a:ext cx="3176833" cy="370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场务新增现券应急分仓</a:t>
            </a:r>
          </a:p>
        </p:txBody>
      </p:sp>
      <p:sp>
        <p:nvSpPr>
          <p:cNvPr id="11" name="矩形 10">
            <a:extLst>
              <a:ext uri="{FF2B5EF4-FFF2-40B4-BE49-F238E27FC236}">
                <a16:creationId xmlns="" xmlns:a16="http://schemas.microsoft.com/office/drawing/2014/main" id="{0B78C530-9B51-4A56-B311-0E67D93B0B0B}"/>
              </a:ext>
            </a:extLst>
          </p:cNvPr>
          <p:cNvSpPr/>
          <p:nvPr/>
        </p:nvSpPr>
        <p:spPr>
          <a:xfrm>
            <a:off x="7319037" y="4381453"/>
            <a:ext cx="3176833" cy="370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场务权限新增央行送审机构维护</a:t>
            </a:r>
          </a:p>
        </p:txBody>
      </p:sp>
      <p:sp>
        <p:nvSpPr>
          <p:cNvPr id="12" name="矩形 11">
            <a:extLst>
              <a:ext uri="{FF2B5EF4-FFF2-40B4-BE49-F238E27FC236}">
                <a16:creationId xmlns="" xmlns:a16="http://schemas.microsoft.com/office/drawing/2014/main" id="{9B1D206A-880B-43ED-AE7C-79490FEEA8EF}"/>
              </a:ext>
            </a:extLst>
          </p:cNvPr>
          <p:cNvSpPr/>
          <p:nvPr/>
        </p:nvSpPr>
        <p:spPr>
          <a:xfrm>
            <a:off x="3626641" y="3831232"/>
            <a:ext cx="3035467" cy="23606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prstClr val="black"/>
                </a:solidFill>
              </a:rPr>
              <a:t>通用</a:t>
            </a: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14" name="矩形 13">
            <a:extLst>
              <a:ext uri="{FF2B5EF4-FFF2-40B4-BE49-F238E27FC236}">
                <a16:creationId xmlns="" xmlns:a16="http://schemas.microsoft.com/office/drawing/2014/main" id="{5EEA6D61-7BB5-4909-BCE4-F502FEFA4389}"/>
              </a:ext>
            </a:extLst>
          </p:cNvPr>
          <p:cNvSpPr/>
          <p:nvPr/>
        </p:nvSpPr>
        <p:spPr>
          <a:xfrm>
            <a:off x="3972096" y="1575309"/>
            <a:ext cx="2344555" cy="44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修改列表内机构成交确认消息的分账信息</a:t>
            </a:r>
          </a:p>
        </p:txBody>
      </p:sp>
      <p:sp>
        <p:nvSpPr>
          <p:cNvPr id="15" name="矩形 14">
            <a:extLst>
              <a:ext uri="{FF2B5EF4-FFF2-40B4-BE49-F238E27FC236}">
                <a16:creationId xmlns="" xmlns:a16="http://schemas.microsoft.com/office/drawing/2014/main" id="{83E2C076-E8CD-4B32-A131-FD44C464C7A9}"/>
              </a:ext>
            </a:extLst>
          </p:cNvPr>
          <p:cNvSpPr/>
          <p:nvPr/>
        </p:nvSpPr>
        <p:spPr>
          <a:xfrm>
            <a:off x="3973457" y="2426781"/>
            <a:ext cx="2343195" cy="696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转发交易意向至机构内部审批并接收反馈消息</a:t>
            </a:r>
          </a:p>
        </p:txBody>
      </p:sp>
      <p:sp>
        <p:nvSpPr>
          <p:cNvPr id="16" name="矩形 15">
            <a:extLst>
              <a:ext uri="{FF2B5EF4-FFF2-40B4-BE49-F238E27FC236}">
                <a16:creationId xmlns="" xmlns:a16="http://schemas.microsoft.com/office/drawing/2014/main" id="{AD5D9866-7702-40F3-B48D-5427FA1D3619}"/>
              </a:ext>
            </a:extLst>
          </p:cNvPr>
          <p:cNvSpPr/>
          <p:nvPr/>
        </p:nvSpPr>
        <p:spPr>
          <a:xfrm>
            <a:off x="3840119" y="4620013"/>
            <a:ext cx="2476533" cy="78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客户端</a:t>
            </a:r>
            <a:r>
              <a:rPr lang="en-US" altLang="zh-CN" dirty="0" smtClean="0">
                <a:solidFill>
                  <a:prstClr val="white"/>
                </a:solidFill>
              </a:rPr>
              <a:t>-</a:t>
            </a:r>
            <a:r>
              <a:rPr lang="zh-CN" altLang="en-US" dirty="0" smtClean="0">
                <a:solidFill>
                  <a:prstClr val="white"/>
                </a:solidFill>
              </a:rPr>
              <a:t>提供</a:t>
            </a:r>
            <a:r>
              <a:rPr lang="en-US" altLang="zh-CN" dirty="0" smtClean="0">
                <a:solidFill>
                  <a:prstClr val="white"/>
                </a:solidFill>
              </a:rPr>
              <a:t>API</a:t>
            </a:r>
            <a:r>
              <a:rPr lang="zh-CN" altLang="en-US" dirty="0" smtClean="0">
                <a:solidFill>
                  <a:prstClr val="white"/>
                </a:solidFill>
              </a:rPr>
              <a:t>供</a:t>
            </a:r>
            <a:r>
              <a:rPr lang="en-US" altLang="zh-CN" dirty="0" err="1" smtClean="0">
                <a:solidFill>
                  <a:prstClr val="white"/>
                </a:solidFill>
              </a:rPr>
              <a:t>comstar</a:t>
            </a:r>
            <a:r>
              <a:rPr lang="zh-CN" altLang="en-US" dirty="0" smtClean="0">
                <a:solidFill>
                  <a:prstClr val="white"/>
                </a:solidFill>
              </a:rPr>
              <a:t>嵌入组件调用</a:t>
            </a:r>
            <a:endParaRPr lang="zh-CN" altLang="en-US" dirty="0">
              <a:solidFill>
                <a:prstClr val="white"/>
              </a:solidFill>
            </a:endParaRPr>
          </a:p>
        </p:txBody>
      </p:sp>
      <p:sp>
        <p:nvSpPr>
          <p:cNvPr id="17" name="矩形 16">
            <a:extLst>
              <a:ext uri="{FF2B5EF4-FFF2-40B4-BE49-F238E27FC236}">
                <a16:creationId xmlns="" xmlns:a16="http://schemas.microsoft.com/office/drawing/2014/main" id="{22FC402D-3EF3-494E-AB1B-429C9D5ADC3B}"/>
              </a:ext>
            </a:extLst>
          </p:cNvPr>
          <p:cNvSpPr/>
          <p:nvPr/>
        </p:nvSpPr>
        <p:spPr>
          <a:xfrm>
            <a:off x="800245" y="1150784"/>
            <a:ext cx="2078182" cy="2405029"/>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solidFill>
                <a:prstClr val="white"/>
              </a:solidFill>
            </a:endParaRPr>
          </a:p>
        </p:txBody>
      </p:sp>
      <p:sp>
        <p:nvSpPr>
          <p:cNvPr id="18" name="矩形 17">
            <a:extLst>
              <a:ext uri="{FF2B5EF4-FFF2-40B4-BE49-F238E27FC236}">
                <a16:creationId xmlns="" xmlns:a16="http://schemas.microsoft.com/office/drawing/2014/main" id="{CF012680-C9F2-4B84-96A8-A14476308CA5}"/>
              </a:ext>
            </a:extLst>
          </p:cNvPr>
          <p:cNvSpPr/>
          <p:nvPr/>
        </p:nvSpPr>
        <p:spPr>
          <a:xfrm>
            <a:off x="951463" y="1694993"/>
            <a:ext cx="1775455" cy="102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prstClr val="black"/>
                </a:solidFill>
              </a:rPr>
              <a:t>内部审批</a:t>
            </a:r>
            <a:endParaRPr lang="en-US" altLang="zh-CN" sz="1400" b="1" dirty="0" smtClean="0">
              <a:solidFill>
                <a:prstClr val="black"/>
              </a:solidFill>
            </a:endParaRPr>
          </a:p>
          <a:p>
            <a:pPr algn="ctr"/>
            <a:r>
              <a:rPr lang="zh-CN" altLang="en-US" sz="1400" dirty="0" smtClean="0">
                <a:solidFill>
                  <a:prstClr val="black"/>
                </a:solidFill>
              </a:rPr>
              <a:t>接收审批消息，反馈审批结果</a:t>
            </a:r>
            <a:endParaRPr lang="zh-CN" altLang="en-US" sz="1400" dirty="0">
              <a:solidFill>
                <a:prstClr val="black"/>
              </a:solidFill>
            </a:endParaRPr>
          </a:p>
        </p:txBody>
      </p:sp>
      <p:sp>
        <p:nvSpPr>
          <p:cNvPr id="19" name="文本框 15">
            <a:extLst>
              <a:ext uri="{FF2B5EF4-FFF2-40B4-BE49-F238E27FC236}">
                <a16:creationId xmlns="" xmlns:a16="http://schemas.microsoft.com/office/drawing/2014/main" id="{9A9AC55F-0945-479A-9D1A-A18BBF5B8A0E}"/>
              </a:ext>
            </a:extLst>
          </p:cNvPr>
          <p:cNvSpPr txBox="1"/>
          <p:nvPr/>
        </p:nvSpPr>
        <p:spPr>
          <a:xfrm>
            <a:off x="1340857" y="1230997"/>
            <a:ext cx="1329180" cy="307777"/>
          </a:xfrm>
          <a:prstGeom prst="rect">
            <a:avLst/>
          </a:prstGeom>
          <a:noFill/>
        </p:spPr>
        <p:txBody>
          <a:bodyPr wrap="square" rtlCol="0">
            <a:spAutoFit/>
          </a:bodyPr>
          <a:lstStyle/>
          <a:p>
            <a:r>
              <a:rPr lang="en-US" altLang="zh-CN" sz="1400" b="1" dirty="0" err="1" smtClean="0">
                <a:solidFill>
                  <a:prstClr val="black"/>
                </a:solidFill>
              </a:rPr>
              <a:t>ComStar</a:t>
            </a:r>
            <a:endParaRPr lang="zh-CN" altLang="en-US" sz="1400" b="1" dirty="0">
              <a:solidFill>
                <a:prstClr val="black"/>
              </a:solidFill>
            </a:endParaRPr>
          </a:p>
        </p:txBody>
      </p:sp>
      <p:sp>
        <p:nvSpPr>
          <p:cNvPr id="20" name="矩形 19">
            <a:extLst>
              <a:ext uri="{FF2B5EF4-FFF2-40B4-BE49-F238E27FC236}">
                <a16:creationId xmlns="" xmlns:a16="http://schemas.microsoft.com/office/drawing/2014/main" id="{22FC402D-3EF3-494E-AB1B-429C9D5ADC3B}"/>
              </a:ext>
            </a:extLst>
          </p:cNvPr>
          <p:cNvSpPr/>
          <p:nvPr/>
        </p:nvSpPr>
        <p:spPr>
          <a:xfrm>
            <a:off x="800100" y="3757450"/>
            <a:ext cx="2078182" cy="2434475"/>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solidFill>
                <a:prstClr val="white"/>
              </a:solidFill>
            </a:endParaRPr>
          </a:p>
        </p:txBody>
      </p:sp>
      <p:sp>
        <p:nvSpPr>
          <p:cNvPr id="21" name="文本框 15">
            <a:extLst>
              <a:ext uri="{FF2B5EF4-FFF2-40B4-BE49-F238E27FC236}">
                <a16:creationId xmlns="" xmlns:a16="http://schemas.microsoft.com/office/drawing/2014/main" id="{9A9AC55F-0945-479A-9D1A-A18BBF5B8A0E}"/>
              </a:ext>
            </a:extLst>
          </p:cNvPr>
          <p:cNvSpPr txBox="1"/>
          <p:nvPr/>
        </p:nvSpPr>
        <p:spPr>
          <a:xfrm>
            <a:off x="951755" y="4105297"/>
            <a:ext cx="1775163" cy="1384995"/>
          </a:xfrm>
          <a:prstGeom prst="rect">
            <a:avLst/>
          </a:prstGeom>
          <a:noFill/>
        </p:spPr>
        <p:txBody>
          <a:bodyPr wrap="square" rtlCol="0">
            <a:spAutoFit/>
          </a:bodyPr>
          <a:lstStyle/>
          <a:p>
            <a:pPr algn="ctr"/>
            <a:r>
              <a:rPr lang="en-US" altLang="zh-CN" sz="1400" b="1" dirty="0" err="1" smtClean="0">
                <a:solidFill>
                  <a:prstClr val="black"/>
                </a:solidFill>
              </a:rPr>
              <a:t>ComStar</a:t>
            </a:r>
            <a:r>
              <a:rPr lang="zh-CN" altLang="en-US" sz="1400" b="1" dirty="0" smtClean="0">
                <a:solidFill>
                  <a:prstClr val="black"/>
                </a:solidFill>
              </a:rPr>
              <a:t>内部审批</a:t>
            </a:r>
            <a:endParaRPr lang="en-US" altLang="zh-CN" sz="1400" b="1" dirty="0" smtClean="0">
              <a:solidFill>
                <a:prstClr val="black"/>
              </a:solidFill>
            </a:endParaRPr>
          </a:p>
          <a:p>
            <a:pPr algn="ctr"/>
            <a:r>
              <a:rPr lang="zh-CN" altLang="en-US" sz="1400" b="1" dirty="0" smtClean="0">
                <a:solidFill>
                  <a:prstClr val="black"/>
                </a:solidFill>
              </a:rPr>
              <a:t>组件</a:t>
            </a:r>
            <a:endParaRPr lang="en-US" altLang="zh-CN" sz="1400" b="1" dirty="0" smtClean="0">
              <a:solidFill>
                <a:prstClr val="black"/>
              </a:solidFill>
            </a:endParaRPr>
          </a:p>
          <a:p>
            <a:endParaRPr lang="en-US" altLang="zh-CN" sz="1400" b="1" dirty="0">
              <a:solidFill>
                <a:prstClr val="black"/>
              </a:solidFill>
            </a:endParaRPr>
          </a:p>
          <a:p>
            <a:r>
              <a:rPr lang="zh-CN" altLang="en-US" sz="1400" dirty="0" smtClean="0">
                <a:solidFill>
                  <a:prstClr val="black"/>
                </a:solidFill>
              </a:rPr>
              <a:t>嵌入新本币客户端，展示指令委托、直接交易审批信息</a:t>
            </a:r>
            <a:endParaRPr lang="zh-CN" altLang="en-US" sz="1400" dirty="0">
              <a:solidFill>
                <a:prstClr val="black"/>
              </a:solidFill>
            </a:endParaRPr>
          </a:p>
        </p:txBody>
      </p:sp>
      <p:sp>
        <p:nvSpPr>
          <p:cNvPr id="22" name="标题 1"/>
          <p:cNvSpPr>
            <a:spLocks noGrp="1"/>
          </p:cNvSpPr>
          <p:nvPr>
            <p:ph type="title"/>
          </p:nvPr>
        </p:nvSpPr>
        <p:spPr>
          <a:xfrm>
            <a:off x="838200" y="28242"/>
            <a:ext cx="10515600" cy="1325563"/>
          </a:xfrm>
        </p:spPr>
        <p:txBody>
          <a:bodyPr/>
          <a:lstStyle/>
          <a:p>
            <a:r>
              <a:rPr lang="zh-CN" altLang="en-US" b="1" dirty="0"/>
              <a:t>二、业务交底</a:t>
            </a:r>
            <a:r>
              <a:rPr lang="en-US" altLang="zh-CN" b="1" dirty="0"/>
              <a:t>-</a:t>
            </a:r>
            <a:r>
              <a:rPr lang="zh-CN" altLang="en-US" b="1" dirty="0" smtClean="0"/>
              <a:t>央行操作室</a:t>
            </a:r>
            <a:endParaRPr lang="zh-CN" altLang="en-US" b="1" dirty="0"/>
          </a:p>
        </p:txBody>
      </p:sp>
    </p:spTree>
    <p:extLst>
      <p:ext uri="{BB962C8B-B14F-4D97-AF65-F5344CB8AC3E}">
        <p14:creationId xmlns:p14="http://schemas.microsoft.com/office/powerpoint/2010/main" val="260722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42"/>
            <a:ext cx="10515600" cy="1325563"/>
          </a:xfrm>
        </p:spPr>
        <p:txBody>
          <a:bodyPr/>
          <a:lstStyle/>
          <a:p>
            <a:r>
              <a:rPr lang="zh-CN" altLang="en-US" b="1" dirty="0"/>
              <a:t>二、业务交底</a:t>
            </a:r>
            <a:r>
              <a:rPr lang="en-US" altLang="zh-CN" b="1" dirty="0"/>
              <a:t>-</a:t>
            </a:r>
            <a:r>
              <a:rPr lang="zh-CN" altLang="en-US" b="1" dirty="0"/>
              <a:t>买方</a:t>
            </a:r>
            <a:r>
              <a:rPr lang="zh-CN" altLang="en-US" b="1" dirty="0" smtClean="0"/>
              <a:t>机构优化</a:t>
            </a:r>
            <a:endParaRPr lang="zh-CN" alt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58" y="1126457"/>
            <a:ext cx="110966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9B1D206A-880B-43ED-AE7C-79490FEEA8EF}"/>
              </a:ext>
            </a:extLst>
          </p:cNvPr>
          <p:cNvSpPr/>
          <p:nvPr/>
        </p:nvSpPr>
        <p:spPr>
          <a:xfrm>
            <a:off x="3552464" y="1405944"/>
            <a:ext cx="3035467" cy="50411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16" name="矩形 15">
            <a:extLst>
              <a:ext uri="{FF2B5EF4-FFF2-40B4-BE49-F238E27FC236}">
                <a16:creationId xmlns="" xmlns:a16="http://schemas.microsoft.com/office/drawing/2014/main" id="{AD5D9866-7702-40F3-B48D-5427FA1D3619}"/>
              </a:ext>
            </a:extLst>
          </p:cNvPr>
          <p:cNvSpPr/>
          <p:nvPr/>
        </p:nvSpPr>
        <p:spPr>
          <a:xfrm>
            <a:off x="3831932" y="2321707"/>
            <a:ext cx="2476533" cy="78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单</a:t>
            </a:r>
            <a:r>
              <a:rPr lang="zh-CN" altLang="en-US" dirty="0" smtClean="0">
                <a:solidFill>
                  <a:prstClr val="white"/>
                </a:solidFill>
              </a:rPr>
              <a:t>券展示活跃度，可快捷打开债券活跃度页面</a:t>
            </a:r>
            <a:endParaRPr lang="zh-CN" altLang="en-US" dirty="0">
              <a:solidFill>
                <a:prstClr val="white"/>
              </a:solidFill>
            </a:endParaRPr>
          </a:p>
        </p:txBody>
      </p:sp>
      <p:sp>
        <p:nvSpPr>
          <p:cNvPr id="22" name="标题 1"/>
          <p:cNvSpPr>
            <a:spLocks noGrp="1"/>
          </p:cNvSpPr>
          <p:nvPr>
            <p:ph type="title"/>
          </p:nvPr>
        </p:nvSpPr>
        <p:spPr>
          <a:xfrm>
            <a:off x="838200" y="28242"/>
            <a:ext cx="10515600" cy="1325563"/>
          </a:xfrm>
        </p:spPr>
        <p:txBody>
          <a:bodyPr/>
          <a:lstStyle/>
          <a:p>
            <a:r>
              <a:rPr lang="zh-CN" altLang="en-US" b="1" dirty="0"/>
              <a:t>二、业务交底</a:t>
            </a:r>
            <a:r>
              <a:rPr lang="en-US" altLang="zh-CN" b="1" dirty="0" smtClean="0"/>
              <a:t>-</a:t>
            </a:r>
            <a:r>
              <a:rPr lang="zh-CN" altLang="en-US" b="1" dirty="0" smtClean="0"/>
              <a:t>债券活跃度</a:t>
            </a:r>
            <a:endParaRPr lang="zh-CN" altLang="en-US" b="1" dirty="0"/>
          </a:p>
        </p:txBody>
      </p:sp>
      <p:sp>
        <p:nvSpPr>
          <p:cNvPr id="2" name="TextBox 1"/>
          <p:cNvSpPr txBox="1"/>
          <p:nvPr/>
        </p:nvSpPr>
        <p:spPr>
          <a:xfrm>
            <a:off x="4841507" y="1703672"/>
            <a:ext cx="646331" cy="369332"/>
          </a:xfrm>
          <a:prstGeom prst="rect">
            <a:avLst/>
          </a:prstGeom>
          <a:noFill/>
        </p:spPr>
        <p:txBody>
          <a:bodyPr wrap="none" rtlCol="0">
            <a:spAutoFit/>
          </a:bodyPr>
          <a:lstStyle/>
          <a:p>
            <a:r>
              <a:rPr lang="zh-CN" altLang="en-US" dirty="0" smtClean="0"/>
              <a:t>通用</a:t>
            </a:r>
            <a:endParaRPr lang="zh-CN" altLang="en-US" dirty="0"/>
          </a:p>
        </p:txBody>
      </p:sp>
      <p:sp>
        <p:nvSpPr>
          <p:cNvPr id="8" name="矩形 7">
            <a:extLst>
              <a:ext uri="{FF2B5EF4-FFF2-40B4-BE49-F238E27FC236}">
                <a16:creationId xmlns="" xmlns:a16="http://schemas.microsoft.com/office/drawing/2014/main" id="{72C1C1FD-F1E2-4889-BE30-96220757B9B7}"/>
              </a:ext>
            </a:extLst>
          </p:cNvPr>
          <p:cNvSpPr/>
          <p:nvPr/>
        </p:nvSpPr>
        <p:spPr>
          <a:xfrm>
            <a:off x="3831931" y="3404560"/>
            <a:ext cx="2476533" cy="370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场务端查询债券活跃度</a:t>
            </a:r>
            <a:endParaRPr lang="zh-CN" altLang="en-US" sz="1600" dirty="0">
              <a:solidFill>
                <a:prstClr val="white"/>
              </a:solidFill>
            </a:endParaRPr>
          </a:p>
        </p:txBody>
      </p:sp>
      <p:sp>
        <p:nvSpPr>
          <p:cNvPr id="10" name="矩形 9">
            <a:extLst>
              <a:ext uri="{FF2B5EF4-FFF2-40B4-BE49-F238E27FC236}">
                <a16:creationId xmlns="" xmlns:a16="http://schemas.microsoft.com/office/drawing/2014/main" id="{531E1AF3-4E87-4F3C-B22A-67A05DDAF94F}"/>
              </a:ext>
            </a:extLst>
          </p:cNvPr>
          <p:cNvSpPr/>
          <p:nvPr/>
        </p:nvSpPr>
        <p:spPr>
          <a:xfrm>
            <a:off x="3831931" y="4094826"/>
            <a:ext cx="2476533" cy="89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客户端展示债券活跃度，活跃度筛选和查询，权重因子配置</a:t>
            </a:r>
            <a:endParaRPr lang="zh-CN" altLang="en-US" sz="1600" dirty="0">
              <a:solidFill>
                <a:prstClr val="white"/>
              </a:solidFill>
            </a:endParaRPr>
          </a:p>
        </p:txBody>
      </p:sp>
      <p:sp>
        <p:nvSpPr>
          <p:cNvPr id="11" name="矩形 10">
            <a:extLst>
              <a:ext uri="{FF2B5EF4-FFF2-40B4-BE49-F238E27FC236}">
                <a16:creationId xmlns="" xmlns:a16="http://schemas.microsoft.com/office/drawing/2014/main" id="{0B78C530-9B51-4A56-B311-0E67D93B0B0B}"/>
              </a:ext>
            </a:extLst>
          </p:cNvPr>
          <p:cNvSpPr/>
          <p:nvPr/>
        </p:nvSpPr>
        <p:spPr>
          <a:xfrm>
            <a:off x="3831932" y="5324729"/>
            <a:ext cx="2476533" cy="76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客户端快捷登录</a:t>
            </a:r>
            <a:r>
              <a:rPr lang="zh-CN" altLang="en-US" sz="1600" dirty="0"/>
              <a:t>互联网数据信息服务系统</a:t>
            </a:r>
            <a:endParaRPr lang="zh-CN" altLang="en-US" sz="1600" dirty="0">
              <a:solidFill>
                <a:prstClr val="white"/>
              </a:solidFill>
            </a:endParaRPr>
          </a:p>
        </p:txBody>
      </p:sp>
      <p:pic>
        <p:nvPicPr>
          <p:cNvPr id="23" name="图片 22">
            <a:extLst>
              <a:ext uri="{FF2B5EF4-FFF2-40B4-BE49-F238E27FC236}">
                <a16:creationId xmlns:a16="http://schemas.microsoft.com/office/drawing/2014/main" xmlns="" id="{4E3B373A-43FF-4754-BF76-5ABE68A9D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26" y="1444445"/>
            <a:ext cx="2400514" cy="3876980"/>
          </a:xfrm>
          <a:prstGeom prst="rect">
            <a:avLst/>
          </a:prstGeom>
        </p:spPr>
      </p:pic>
    </p:spTree>
    <p:extLst>
      <p:ext uri="{BB962C8B-B14F-4D97-AF65-F5344CB8AC3E}">
        <p14:creationId xmlns:p14="http://schemas.microsoft.com/office/powerpoint/2010/main" val="280345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42"/>
            <a:ext cx="10515600" cy="1325563"/>
          </a:xfrm>
        </p:spPr>
        <p:txBody>
          <a:bodyPr/>
          <a:lstStyle/>
          <a:p>
            <a:r>
              <a:rPr lang="zh-CN" altLang="en-US" b="1" dirty="0"/>
              <a:t>二、业务交底</a:t>
            </a:r>
            <a:r>
              <a:rPr lang="en-US" altLang="zh-CN" b="1" dirty="0" smtClean="0"/>
              <a:t>-MKTX</a:t>
            </a:r>
            <a:endParaRPr lang="zh-CN" altLang="en-US" b="1" dirty="0"/>
          </a:p>
        </p:txBody>
      </p:sp>
      <p:pic>
        <p:nvPicPr>
          <p:cNvPr id="3" name="图片 2">
            <a:extLst>
              <a:ext uri="{FF2B5EF4-FFF2-40B4-BE49-F238E27FC236}">
                <a16:creationId xmlns:a16="http://schemas.microsoft.com/office/drawing/2014/main" xmlns="" id="{4E3B373A-43FF-4754-BF76-5ABE68A9D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39" y="1444445"/>
            <a:ext cx="2400514" cy="3876980"/>
          </a:xfrm>
          <a:prstGeom prst="rect">
            <a:avLst/>
          </a:prstGeom>
        </p:spPr>
      </p:pic>
      <p:sp>
        <p:nvSpPr>
          <p:cNvPr id="4" name="矩形 3">
            <a:extLst>
              <a:ext uri="{FF2B5EF4-FFF2-40B4-BE49-F238E27FC236}">
                <a16:creationId xmlns="" xmlns:a16="http://schemas.microsoft.com/office/drawing/2014/main" id="{0EE2D093-5690-459D-867D-F7A0BBB7D84C}"/>
              </a:ext>
            </a:extLst>
          </p:cNvPr>
          <p:cNvSpPr/>
          <p:nvPr/>
        </p:nvSpPr>
        <p:spPr>
          <a:xfrm>
            <a:off x="3876899" y="1444445"/>
            <a:ext cx="2899286" cy="158751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tLang="zh-CN" dirty="0" smtClean="0">
              <a:solidFill>
                <a:prstClr val="black"/>
              </a:solidFill>
            </a:endParaRPr>
          </a:p>
          <a:p>
            <a:pPr algn="ctr"/>
            <a:endParaRPr lang="en-US" altLang="zh-CN" dirty="0">
              <a:solidFill>
                <a:prstClr val="black"/>
              </a:solidFill>
            </a:endParaRPr>
          </a:p>
          <a:p>
            <a:pPr algn="ctr"/>
            <a:endParaRPr lang="en-US" altLang="zh-CN" dirty="0" smtClean="0">
              <a:solidFill>
                <a:prstClr val="black"/>
              </a:solidFill>
            </a:endParaRPr>
          </a:p>
          <a:p>
            <a:pPr algn="ctr"/>
            <a:endParaRPr lang="en-US" altLang="zh-CN" dirty="0">
              <a:solidFill>
                <a:prstClr val="black"/>
              </a:solidFill>
            </a:endParaRPr>
          </a:p>
          <a:p>
            <a:pPr algn="ctr"/>
            <a:endParaRPr lang="en-US" altLang="zh-CN" dirty="0" smtClean="0">
              <a:solidFill>
                <a:prstClr val="black"/>
              </a:solidFill>
            </a:endParaRPr>
          </a:p>
          <a:p>
            <a:pPr algn="ctr"/>
            <a:r>
              <a:rPr lang="en-US" altLang="zh-CN" dirty="0" smtClean="0">
                <a:solidFill>
                  <a:prstClr val="black"/>
                </a:solidFill>
              </a:rPr>
              <a:t>SMRS</a:t>
            </a: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5" name="矩形 4">
            <a:extLst>
              <a:ext uri="{FF2B5EF4-FFF2-40B4-BE49-F238E27FC236}">
                <a16:creationId xmlns="" xmlns:a16="http://schemas.microsoft.com/office/drawing/2014/main" id="{5EEA6D61-7BB5-4909-BCE4-F502FEFA4389}"/>
              </a:ext>
            </a:extLst>
          </p:cNvPr>
          <p:cNvSpPr/>
          <p:nvPr/>
        </p:nvSpPr>
        <p:spPr>
          <a:xfrm>
            <a:off x="4154264" y="2025162"/>
            <a:ext cx="2344555" cy="44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支持</a:t>
            </a:r>
            <a:r>
              <a:rPr lang="en-US" altLang="zh-CN" sz="1600" dirty="0" smtClean="0">
                <a:solidFill>
                  <a:prstClr val="white"/>
                </a:solidFill>
              </a:rPr>
              <a:t>MKTX</a:t>
            </a:r>
            <a:endParaRPr lang="zh-CN" altLang="en-US" sz="1600" dirty="0">
              <a:solidFill>
                <a:prstClr val="white"/>
              </a:solidFill>
            </a:endParaRPr>
          </a:p>
        </p:txBody>
      </p:sp>
      <p:sp>
        <p:nvSpPr>
          <p:cNvPr id="6" name="矩形 5">
            <a:extLst>
              <a:ext uri="{FF2B5EF4-FFF2-40B4-BE49-F238E27FC236}">
                <a16:creationId xmlns="" xmlns:a16="http://schemas.microsoft.com/office/drawing/2014/main" id="{2D2D6788-143E-485D-A302-69049C94A7D8}"/>
              </a:ext>
            </a:extLst>
          </p:cNvPr>
          <p:cNvSpPr/>
          <p:nvPr/>
        </p:nvSpPr>
        <p:spPr>
          <a:xfrm>
            <a:off x="7161033" y="1444445"/>
            <a:ext cx="3492843" cy="26462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zh-CN" dirty="0" smtClean="0">
              <a:solidFill>
                <a:prstClr val="black"/>
              </a:solidFill>
            </a:endParaRPr>
          </a:p>
          <a:p>
            <a:pPr algn="ctr"/>
            <a:endParaRPr lang="en-US" altLang="zh-CN" dirty="0">
              <a:solidFill>
                <a:prstClr val="black"/>
              </a:solidFill>
            </a:endParaRPr>
          </a:p>
          <a:p>
            <a:pPr algn="ctr"/>
            <a:endParaRPr lang="en-US" altLang="zh-CN" dirty="0" smtClean="0">
              <a:solidFill>
                <a:prstClr val="black"/>
              </a:solidFill>
            </a:endParaRPr>
          </a:p>
          <a:p>
            <a:pPr algn="ctr"/>
            <a:endParaRPr lang="en-US" altLang="zh-CN" dirty="0">
              <a:solidFill>
                <a:prstClr val="black"/>
              </a:solidFill>
            </a:endParaRPr>
          </a:p>
          <a:p>
            <a:pPr algn="ctr"/>
            <a:endParaRPr lang="en-US" altLang="zh-CN" dirty="0" smtClean="0">
              <a:solidFill>
                <a:prstClr val="black"/>
              </a:solidFill>
            </a:endParaRPr>
          </a:p>
          <a:p>
            <a:pPr algn="ctr"/>
            <a:endParaRPr lang="en-US" altLang="zh-CN" dirty="0">
              <a:solidFill>
                <a:prstClr val="black"/>
              </a:solidFill>
            </a:endParaRPr>
          </a:p>
          <a:p>
            <a:pPr algn="ctr"/>
            <a:endParaRPr lang="en-US" altLang="zh-CN" dirty="0" smtClean="0">
              <a:solidFill>
                <a:prstClr val="black"/>
              </a:solidFill>
            </a:endParaRPr>
          </a:p>
          <a:p>
            <a:pPr algn="ctr"/>
            <a:endParaRPr lang="en-US" altLang="zh-CN" dirty="0">
              <a:solidFill>
                <a:prstClr val="black"/>
              </a:solidFill>
            </a:endParaRPr>
          </a:p>
          <a:p>
            <a:pPr algn="ctr"/>
            <a:r>
              <a:rPr lang="zh-CN" altLang="en-US" dirty="0" smtClean="0">
                <a:solidFill>
                  <a:prstClr val="black"/>
                </a:solidFill>
              </a:rPr>
              <a:t>共享</a:t>
            </a:r>
            <a:r>
              <a:rPr lang="zh-CN" altLang="en-US" dirty="0">
                <a:solidFill>
                  <a:prstClr val="black"/>
                </a:solidFill>
              </a:rPr>
              <a:t>服务</a:t>
            </a: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7" name="矩形 6">
            <a:extLst>
              <a:ext uri="{FF2B5EF4-FFF2-40B4-BE49-F238E27FC236}">
                <a16:creationId xmlns="" xmlns:a16="http://schemas.microsoft.com/office/drawing/2014/main" id="{72C1C1FD-F1E2-4889-BE30-96220757B9B7}"/>
              </a:ext>
            </a:extLst>
          </p:cNvPr>
          <p:cNvSpPr/>
          <p:nvPr/>
        </p:nvSpPr>
        <p:spPr>
          <a:xfrm>
            <a:off x="7319037" y="2589477"/>
            <a:ext cx="3176833" cy="370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接口前置支持</a:t>
            </a:r>
            <a:r>
              <a:rPr lang="en-US" altLang="zh-CN" sz="1600" dirty="0" smtClean="0">
                <a:solidFill>
                  <a:prstClr val="white"/>
                </a:solidFill>
              </a:rPr>
              <a:t>MKTX</a:t>
            </a:r>
            <a:endParaRPr lang="zh-CN" altLang="en-US" sz="1600" dirty="0">
              <a:solidFill>
                <a:prstClr val="white"/>
              </a:solidFill>
            </a:endParaRPr>
          </a:p>
        </p:txBody>
      </p:sp>
      <p:sp>
        <p:nvSpPr>
          <p:cNvPr id="8" name="矩形 7">
            <a:extLst>
              <a:ext uri="{FF2B5EF4-FFF2-40B4-BE49-F238E27FC236}">
                <a16:creationId xmlns="" xmlns:a16="http://schemas.microsoft.com/office/drawing/2014/main" id="{72C1C1FD-F1E2-4889-BE30-96220757B9B7}"/>
              </a:ext>
            </a:extLst>
          </p:cNvPr>
          <p:cNvSpPr/>
          <p:nvPr/>
        </p:nvSpPr>
        <p:spPr>
          <a:xfrm>
            <a:off x="7319036" y="3125825"/>
            <a:ext cx="3176833" cy="71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场务</a:t>
            </a:r>
            <a:r>
              <a:rPr lang="zh-CN" altLang="en-US" sz="1600" dirty="0" smtClean="0">
                <a:solidFill>
                  <a:prstClr val="white"/>
                </a:solidFill>
              </a:rPr>
              <a:t>端现券成交查询支持</a:t>
            </a:r>
            <a:r>
              <a:rPr lang="en-US" altLang="zh-CN" sz="1600" dirty="0" smtClean="0">
                <a:solidFill>
                  <a:prstClr val="white"/>
                </a:solidFill>
              </a:rPr>
              <a:t>MKTX</a:t>
            </a:r>
            <a:endParaRPr lang="zh-CN" altLang="en-US" sz="1600" dirty="0">
              <a:solidFill>
                <a:prstClr val="white"/>
              </a:solidFill>
            </a:endParaRPr>
          </a:p>
        </p:txBody>
      </p:sp>
      <p:sp>
        <p:nvSpPr>
          <p:cNvPr id="9" name="矩形 8">
            <a:extLst>
              <a:ext uri="{FF2B5EF4-FFF2-40B4-BE49-F238E27FC236}">
                <a16:creationId xmlns="" xmlns:a16="http://schemas.microsoft.com/office/drawing/2014/main" id="{9B1D206A-880B-43ED-AE7C-79490FEEA8EF}"/>
              </a:ext>
            </a:extLst>
          </p:cNvPr>
          <p:cNvSpPr/>
          <p:nvPr/>
        </p:nvSpPr>
        <p:spPr>
          <a:xfrm>
            <a:off x="3740718" y="3831231"/>
            <a:ext cx="3035467" cy="25791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prstClr val="black"/>
                </a:solidFill>
              </a:rPr>
              <a:t>通用</a:t>
            </a: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zh-CN" altLang="en-US" dirty="0">
              <a:solidFill>
                <a:prstClr val="black"/>
              </a:solidFill>
            </a:endParaRPr>
          </a:p>
        </p:txBody>
      </p:sp>
      <p:sp>
        <p:nvSpPr>
          <p:cNvPr id="10" name="矩形 9">
            <a:extLst>
              <a:ext uri="{FF2B5EF4-FFF2-40B4-BE49-F238E27FC236}">
                <a16:creationId xmlns="" xmlns:a16="http://schemas.microsoft.com/office/drawing/2014/main" id="{AD5D9866-7702-40F3-B48D-5427FA1D3619}"/>
              </a:ext>
            </a:extLst>
          </p:cNvPr>
          <p:cNvSpPr/>
          <p:nvPr/>
        </p:nvSpPr>
        <p:spPr>
          <a:xfrm>
            <a:off x="4020184" y="4528554"/>
            <a:ext cx="2476533" cy="78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客户端费用查询支持</a:t>
            </a:r>
            <a:r>
              <a:rPr lang="en-US" altLang="zh-CN" dirty="0" smtClean="0">
                <a:solidFill>
                  <a:prstClr val="white"/>
                </a:solidFill>
              </a:rPr>
              <a:t>MKTX</a:t>
            </a:r>
            <a:endParaRPr lang="zh-CN" altLang="en-US" dirty="0">
              <a:solidFill>
                <a:prstClr val="white"/>
              </a:solidFill>
            </a:endParaRPr>
          </a:p>
        </p:txBody>
      </p:sp>
      <p:sp>
        <p:nvSpPr>
          <p:cNvPr id="11" name="矩形 10">
            <a:extLst>
              <a:ext uri="{FF2B5EF4-FFF2-40B4-BE49-F238E27FC236}">
                <a16:creationId xmlns="" xmlns:a16="http://schemas.microsoft.com/office/drawing/2014/main" id="{AD5D9866-7702-40F3-B48D-5427FA1D3619}"/>
              </a:ext>
            </a:extLst>
          </p:cNvPr>
          <p:cNvSpPr/>
          <p:nvPr/>
        </p:nvSpPr>
        <p:spPr>
          <a:xfrm>
            <a:off x="4020183" y="5464086"/>
            <a:ext cx="2476533" cy="78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场务端费用查询支持</a:t>
            </a:r>
            <a:r>
              <a:rPr lang="en-US" altLang="zh-CN" dirty="0" smtClean="0">
                <a:solidFill>
                  <a:prstClr val="white"/>
                </a:solidFill>
              </a:rPr>
              <a:t>MKTX</a:t>
            </a:r>
            <a:endParaRPr lang="zh-CN" altLang="en-US" dirty="0">
              <a:solidFill>
                <a:prstClr val="white"/>
              </a:solidFill>
            </a:endParaRPr>
          </a:p>
        </p:txBody>
      </p:sp>
    </p:spTree>
    <p:extLst>
      <p:ext uri="{BB962C8B-B14F-4D97-AF65-F5344CB8AC3E}">
        <p14:creationId xmlns:p14="http://schemas.microsoft.com/office/powerpoint/2010/main" val="423587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325" y="8992"/>
            <a:ext cx="10515600" cy="1325563"/>
          </a:xfrm>
        </p:spPr>
        <p:txBody>
          <a:bodyPr/>
          <a:lstStyle/>
          <a:p>
            <a:r>
              <a:rPr lang="zh-CN" altLang="en-US" b="1" dirty="0"/>
              <a:t>三、技术</a:t>
            </a:r>
            <a:r>
              <a:rPr lang="zh-CN" altLang="en-US" b="1" dirty="0" smtClean="0"/>
              <a:t>交底</a:t>
            </a:r>
            <a:r>
              <a:rPr lang="en-US" altLang="zh-CN" b="1" dirty="0" smtClean="0"/>
              <a:t>-</a:t>
            </a:r>
            <a:r>
              <a:rPr lang="zh-CN" altLang="en-US" b="1" dirty="0" smtClean="0"/>
              <a:t>央行</a:t>
            </a:r>
            <a:endParaRPr lang="zh-CN" altLang="en-US" dirty="0"/>
          </a:p>
        </p:txBody>
      </p:sp>
      <p:sp>
        <p:nvSpPr>
          <p:cNvPr id="8" name="标题 1"/>
          <p:cNvSpPr txBox="1"/>
          <p:nvPr/>
        </p:nvSpPr>
        <p:spPr>
          <a:xfrm>
            <a:off x="636605" y="757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1085642"/>
            <a:ext cx="8420100" cy="5362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325" y="8992"/>
            <a:ext cx="10515600" cy="1325563"/>
          </a:xfrm>
        </p:spPr>
        <p:txBody>
          <a:bodyPr/>
          <a:lstStyle/>
          <a:p>
            <a:r>
              <a:rPr lang="zh-CN" altLang="en-US" b="1" dirty="0"/>
              <a:t>三、技术</a:t>
            </a:r>
            <a:r>
              <a:rPr lang="zh-CN" altLang="en-US" b="1" dirty="0" smtClean="0"/>
              <a:t>交底</a:t>
            </a:r>
            <a:r>
              <a:rPr lang="en-US" altLang="zh-CN" b="1" dirty="0" smtClean="0"/>
              <a:t>-</a:t>
            </a:r>
            <a:r>
              <a:rPr lang="zh-CN" altLang="en-US" b="1" dirty="0" smtClean="0"/>
              <a:t>债券活跃度</a:t>
            </a:r>
            <a:endParaRPr lang="zh-CN" altLang="en-US" dirty="0"/>
          </a:p>
        </p:txBody>
      </p:sp>
      <p:sp>
        <p:nvSpPr>
          <p:cNvPr id="8" name="标题 1"/>
          <p:cNvSpPr txBox="1"/>
          <p:nvPr/>
        </p:nvSpPr>
        <p:spPr>
          <a:xfrm>
            <a:off x="636605" y="757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925669431"/>
              </p:ext>
            </p:extLst>
          </p:nvPr>
        </p:nvGraphicFramePr>
        <p:xfrm>
          <a:off x="1065744" y="1331567"/>
          <a:ext cx="7939107" cy="5160826"/>
        </p:xfrm>
        <a:graphic>
          <a:graphicData uri="http://schemas.openxmlformats.org/drawingml/2006/table">
            <a:tbl>
              <a:tblPr/>
              <a:tblGrid>
                <a:gridCol w="5402652"/>
                <a:gridCol w="2536455"/>
              </a:tblGrid>
              <a:tr h="925598">
                <a:tc>
                  <a:txBody>
                    <a:bodyPr/>
                    <a:lstStyle/>
                    <a:p>
                      <a:pPr algn="l" fontAlgn="ctr" latinLnBrk="0"/>
                      <a:r>
                        <a:rPr lang="zh-CN" altLang="en-US" sz="1800" dirty="0">
                          <a:solidFill>
                            <a:srgbClr val="000000"/>
                          </a:solidFill>
                          <a:effectLst/>
                          <a:latin typeface="Microsoft YaHei"/>
                        </a:rPr>
                        <a:t>主题</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latinLnBrk="0"/>
                      <a:r>
                        <a:rPr lang="zh-CN" altLang="en-US" sz="1800" dirty="0">
                          <a:solidFill>
                            <a:srgbClr val="000000"/>
                          </a:solidFill>
                          <a:effectLst/>
                          <a:latin typeface="Microsoft YaHei"/>
                        </a:rPr>
                        <a:t>技术交底</a:t>
                      </a:r>
                    </a:p>
                  </a:txBody>
                  <a:tcPr marL="71725" marR="71725" marT="35863" marB="3586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38441">
                <a:tc>
                  <a:txBody>
                    <a:bodyPr/>
                    <a:lstStyle/>
                    <a:p>
                      <a:pPr algn="l" fontAlgn="ctr" latinLnBrk="0"/>
                      <a:r>
                        <a:rPr lang="en-US" altLang="zh-CN" sz="1800" dirty="0">
                          <a:solidFill>
                            <a:srgbClr val="000000"/>
                          </a:solidFill>
                          <a:effectLst/>
                          <a:latin typeface="Arial"/>
                        </a:rPr>
                        <a:t>【</a:t>
                      </a:r>
                      <a:r>
                        <a:rPr lang="zh-CN" altLang="en-US" sz="1800" dirty="0">
                          <a:solidFill>
                            <a:srgbClr val="000000"/>
                          </a:solidFill>
                          <a:effectLst/>
                          <a:latin typeface="Arial"/>
                        </a:rPr>
                        <a:t>接口</a:t>
                      </a:r>
                      <a:r>
                        <a:rPr lang="en-US" altLang="zh-CN" sz="1800" dirty="0">
                          <a:solidFill>
                            <a:srgbClr val="000000"/>
                          </a:solidFill>
                          <a:effectLst/>
                          <a:latin typeface="Arial"/>
                        </a:rPr>
                        <a:t>】</a:t>
                      </a:r>
                      <a:r>
                        <a:rPr lang="zh-CN" altLang="en-US" sz="1800" dirty="0">
                          <a:solidFill>
                            <a:srgbClr val="000000"/>
                          </a:solidFill>
                          <a:effectLst/>
                          <a:latin typeface="Arial"/>
                        </a:rPr>
                        <a:t>通过接口获取每日的债券活跃度信息</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en-US" sz="1800">
                          <a:solidFill>
                            <a:srgbClr val="000000"/>
                          </a:solidFill>
                          <a:effectLst/>
                          <a:latin typeface="Arial"/>
                        </a:rPr>
                        <a:t>ssc-dp-bond</a:t>
                      </a:r>
                      <a:br>
                        <a:rPr lang="en-US" sz="1800">
                          <a:solidFill>
                            <a:srgbClr val="000000"/>
                          </a:solidFill>
                          <a:effectLst/>
                          <a:latin typeface="Arial"/>
                        </a:rPr>
                      </a:br>
                      <a:r>
                        <a:rPr lang="en-US" sz="1800">
                          <a:solidFill>
                            <a:srgbClr val="000000"/>
                          </a:solidFill>
                          <a:effectLst/>
                          <a:latin typeface="Arial"/>
                        </a:rPr>
                        <a:t>ssc-ur-bondssc</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dirty="0">
                          <a:solidFill>
                            <a:srgbClr val="000000"/>
                          </a:solidFill>
                          <a:effectLst/>
                          <a:latin typeface="Arial"/>
                        </a:rPr>
                        <a:t>【</a:t>
                      </a:r>
                      <a:r>
                        <a:rPr lang="zh-CN" altLang="en-US" sz="1800" dirty="0">
                          <a:solidFill>
                            <a:srgbClr val="000000"/>
                          </a:solidFill>
                          <a:effectLst/>
                          <a:latin typeface="Arial"/>
                        </a:rPr>
                        <a:t>客户端</a:t>
                      </a:r>
                      <a:r>
                        <a:rPr lang="en-US" altLang="zh-CN" sz="1800" dirty="0">
                          <a:solidFill>
                            <a:srgbClr val="000000"/>
                          </a:solidFill>
                          <a:effectLst/>
                          <a:latin typeface="Arial"/>
                        </a:rPr>
                        <a:t>-</a:t>
                      </a:r>
                      <a:r>
                        <a:rPr lang="zh-CN" altLang="en-US" sz="1800" dirty="0">
                          <a:solidFill>
                            <a:srgbClr val="000000"/>
                          </a:solidFill>
                          <a:effectLst/>
                          <a:latin typeface="Arial"/>
                        </a:rPr>
                        <a:t>单券</a:t>
                      </a:r>
                      <a:r>
                        <a:rPr lang="en-US" altLang="zh-CN" sz="1800" dirty="0">
                          <a:solidFill>
                            <a:srgbClr val="000000"/>
                          </a:solidFill>
                          <a:effectLst/>
                          <a:latin typeface="Arial"/>
                        </a:rPr>
                        <a:t>】</a:t>
                      </a:r>
                      <a:r>
                        <a:rPr lang="zh-CN" altLang="en-US" sz="1800" dirty="0">
                          <a:solidFill>
                            <a:srgbClr val="000000"/>
                          </a:solidFill>
                          <a:effectLst/>
                          <a:latin typeface="Arial"/>
                        </a:rPr>
                        <a:t>在单券中展示该债券活跃度</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zh-CN" altLang="en-US" sz="1800">
                          <a:solidFill>
                            <a:srgbClr val="000000"/>
                          </a:solidFill>
                          <a:effectLst/>
                          <a:latin typeface="Arial"/>
                        </a:rPr>
                        <a:t>组件：</a:t>
                      </a:r>
                      <a:r>
                        <a:rPr lang="en-US" sz="1800">
                          <a:solidFill>
                            <a:srgbClr val="000000"/>
                          </a:solidFill>
                          <a:effectLst/>
                          <a:latin typeface="Arial"/>
                        </a:rPr>
                        <a:t>single-bond</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dirty="0">
                          <a:solidFill>
                            <a:srgbClr val="000000"/>
                          </a:solidFill>
                          <a:effectLst/>
                          <a:latin typeface="Arial"/>
                        </a:rPr>
                        <a:t>【</a:t>
                      </a:r>
                      <a:r>
                        <a:rPr lang="zh-CN" altLang="en-US" sz="1800" dirty="0">
                          <a:solidFill>
                            <a:srgbClr val="000000"/>
                          </a:solidFill>
                          <a:effectLst/>
                          <a:latin typeface="Arial"/>
                        </a:rPr>
                        <a:t>客户端</a:t>
                      </a:r>
                      <a:r>
                        <a:rPr lang="en-US" altLang="zh-CN" sz="1800" dirty="0">
                          <a:solidFill>
                            <a:srgbClr val="000000"/>
                          </a:solidFill>
                          <a:effectLst/>
                          <a:latin typeface="Arial"/>
                        </a:rPr>
                        <a:t>-</a:t>
                      </a:r>
                      <a:r>
                        <a:rPr lang="zh-CN" altLang="en-US" sz="1800" dirty="0">
                          <a:solidFill>
                            <a:srgbClr val="000000"/>
                          </a:solidFill>
                          <a:effectLst/>
                          <a:latin typeface="Arial"/>
                        </a:rPr>
                        <a:t>单券</a:t>
                      </a:r>
                      <a:r>
                        <a:rPr lang="en-US" altLang="zh-CN" sz="1800" dirty="0">
                          <a:solidFill>
                            <a:srgbClr val="000000"/>
                          </a:solidFill>
                          <a:effectLst/>
                          <a:latin typeface="Arial"/>
                        </a:rPr>
                        <a:t>】</a:t>
                      </a:r>
                      <a:r>
                        <a:rPr lang="zh-CN" altLang="en-US" sz="1800" dirty="0">
                          <a:solidFill>
                            <a:srgbClr val="000000"/>
                          </a:solidFill>
                          <a:effectLst/>
                          <a:latin typeface="Arial"/>
                        </a:rPr>
                        <a:t>单券的活跃度旁边提供快捷键打开债券活跃度页面</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zh-CN" altLang="en-US" sz="1800">
                          <a:solidFill>
                            <a:srgbClr val="000000"/>
                          </a:solidFill>
                          <a:effectLst/>
                          <a:latin typeface="Arial"/>
                        </a:rPr>
                        <a:t>组件：</a:t>
                      </a:r>
                      <a:r>
                        <a:rPr lang="en-US" sz="1800">
                          <a:solidFill>
                            <a:srgbClr val="000000"/>
                          </a:solidFill>
                          <a:effectLst/>
                          <a:latin typeface="Arial"/>
                        </a:rPr>
                        <a:t>single-bond</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dirty="0">
                          <a:solidFill>
                            <a:srgbClr val="000000"/>
                          </a:solidFill>
                          <a:effectLst/>
                          <a:latin typeface="Arial"/>
                        </a:rPr>
                        <a:t>【</a:t>
                      </a:r>
                      <a:r>
                        <a:rPr lang="zh-CN" altLang="en-US" sz="1800" dirty="0">
                          <a:solidFill>
                            <a:srgbClr val="000000"/>
                          </a:solidFill>
                          <a:effectLst/>
                          <a:latin typeface="Arial"/>
                        </a:rPr>
                        <a:t>场务</a:t>
                      </a:r>
                      <a:r>
                        <a:rPr lang="en-US" altLang="zh-CN" sz="1800" dirty="0">
                          <a:solidFill>
                            <a:srgbClr val="000000"/>
                          </a:solidFill>
                          <a:effectLst/>
                          <a:latin typeface="Arial"/>
                        </a:rPr>
                        <a:t>-</a:t>
                      </a:r>
                      <a:r>
                        <a:rPr lang="zh-CN" altLang="en-US" sz="1800" dirty="0">
                          <a:solidFill>
                            <a:srgbClr val="000000"/>
                          </a:solidFill>
                          <a:effectLst/>
                          <a:latin typeface="Arial"/>
                        </a:rPr>
                        <a:t>信息查询</a:t>
                      </a:r>
                      <a:r>
                        <a:rPr lang="en-US" altLang="zh-CN" sz="1800" dirty="0">
                          <a:solidFill>
                            <a:srgbClr val="000000"/>
                          </a:solidFill>
                          <a:effectLst/>
                          <a:latin typeface="Arial"/>
                        </a:rPr>
                        <a:t>】</a:t>
                      </a:r>
                      <a:r>
                        <a:rPr lang="zh-CN" altLang="en-US" sz="1800" dirty="0">
                          <a:solidFill>
                            <a:srgbClr val="000000"/>
                          </a:solidFill>
                          <a:effectLst/>
                          <a:latin typeface="Arial"/>
                        </a:rPr>
                        <a:t>债券当前活跃度查询</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en-US" sz="1800" dirty="0" err="1">
                          <a:solidFill>
                            <a:srgbClr val="000000"/>
                          </a:solidFill>
                          <a:effectLst/>
                          <a:latin typeface="Arial"/>
                        </a:rPr>
                        <a:t>ssc</a:t>
                      </a:r>
                      <a:r>
                        <a:rPr lang="en-US" sz="1800" dirty="0">
                          <a:solidFill>
                            <a:srgbClr val="000000"/>
                          </a:solidFill>
                          <a:effectLst/>
                          <a:latin typeface="Arial"/>
                        </a:rPr>
                        <a:t>-</a:t>
                      </a:r>
                      <a:r>
                        <a:rPr lang="en-US" sz="1800" dirty="0" err="1">
                          <a:solidFill>
                            <a:srgbClr val="000000"/>
                          </a:solidFill>
                          <a:effectLst/>
                          <a:latin typeface="Arial"/>
                        </a:rPr>
                        <a:t>dp</a:t>
                      </a:r>
                      <a:r>
                        <a:rPr lang="en-US" sz="1800" dirty="0">
                          <a:solidFill>
                            <a:srgbClr val="000000"/>
                          </a:solidFill>
                          <a:effectLst/>
                          <a:latin typeface="Arial"/>
                        </a:rPr>
                        <a:t>-bond</a:t>
                      </a:r>
                      <a:br>
                        <a:rPr lang="en-US" sz="1800" dirty="0">
                          <a:solidFill>
                            <a:srgbClr val="000000"/>
                          </a:solidFill>
                          <a:effectLst/>
                          <a:latin typeface="Arial"/>
                        </a:rPr>
                      </a:br>
                      <a:r>
                        <a:rPr lang="en-US" sz="1800" dirty="0" err="1">
                          <a:solidFill>
                            <a:srgbClr val="000000"/>
                          </a:solidFill>
                          <a:effectLst/>
                          <a:latin typeface="Arial"/>
                        </a:rPr>
                        <a:t>ssc-ur-bondssc</a:t>
                      </a:r>
                      <a:endParaRPr lang="en-US" sz="1800" dirty="0">
                        <a:solidFill>
                          <a:srgbClr val="000000"/>
                        </a:solidFill>
                        <a:effectLst/>
                        <a:latin typeface="Arial"/>
                      </a:endParaRP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a:solidFill>
                            <a:srgbClr val="000000"/>
                          </a:solidFill>
                          <a:effectLst/>
                          <a:latin typeface="Arial"/>
                        </a:rPr>
                        <a:t>【</a:t>
                      </a:r>
                      <a:r>
                        <a:rPr lang="zh-CN" altLang="en-US" sz="1800">
                          <a:solidFill>
                            <a:srgbClr val="000000"/>
                          </a:solidFill>
                          <a:effectLst/>
                          <a:latin typeface="Arial"/>
                        </a:rPr>
                        <a:t>客户端</a:t>
                      </a:r>
                      <a:r>
                        <a:rPr lang="en-US" altLang="zh-CN" sz="1800">
                          <a:solidFill>
                            <a:srgbClr val="000000"/>
                          </a:solidFill>
                          <a:effectLst/>
                          <a:latin typeface="Arial"/>
                        </a:rPr>
                        <a:t>-</a:t>
                      </a:r>
                      <a:r>
                        <a:rPr lang="zh-CN" altLang="en-US" sz="1800">
                          <a:solidFill>
                            <a:srgbClr val="000000"/>
                          </a:solidFill>
                          <a:effectLst/>
                          <a:latin typeface="Arial"/>
                        </a:rPr>
                        <a:t>快捷登录</a:t>
                      </a:r>
                      <a:r>
                        <a:rPr lang="en-US" altLang="zh-CN" sz="1800">
                          <a:solidFill>
                            <a:srgbClr val="000000"/>
                          </a:solidFill>
                          <a:effectLst/>
                          <a:latin typeface="Arial"/>
                        </a:rPr>
                        <a:t>】</a:t>
                      </a:r>
                      <a:r>
                        <a:rPr lang="zh-CN" altLang="en-US" sz="1800">
                          <a:solidFill>
                            <a:srgbClr val="000000"/>
                          </a:solidFill>
                          <a:effectLst/>
                          <a:latin typeface="Arial"/>
                        </a:rPr>
                        <a:t>互联网数据信息服务系统</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zh-CN" altLang="en-US" sz="1800" dirty="0">
                          <a:solidFill>
                            <a:srgbClr val="000000"/>
                          </a:solidFill>
                          <a:effectLst/>
                          <a:latin typeface="Arial"/>
                        </a:rPr>
                        <a:t>组件：</a:t>
                      </a:r>
                      <a:r>
                        <a:rPr lang="en-US" sz="1800" dirty="0">
                          <a:solidFill>
                            <a:srgbClr val="000000"/>
                          </a:solidFill>
                          <a:effectLst/>
                          <a:latin typeface="Arial"/>
                        </a:rPr>
                        <a:t>right-side-widget</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a:solidFill>
                            <a:srgbClr val="000000"/>
                          </a:solidFill>
                          <a:effectLst/>
                          <a:latin typeface="Arial"/>
                        </a:rPr>
                        <a:t>【</a:t>
                      </a:r>
                      <a:r>
                        <a:rPr lang="zh-CN" altLang="en-US" sz="1800">
                          <a:solidFill>
                            <a:srgbClr val="000000"/>
                          </a:solidFill>
                          <a:effectLst/>
                          <a:latin typeface="Arial"/>
                        </a:rPr>
                        <a:t>客户端</a:t>
                      </a:r>
                      <a:r>
                        <a:rPr lang="en-US" altLang="zh-CN" sz="1800">
                          <a:solidFill>
                            <a:srgbClr val="000000"/>
                          </a:solidFill>
                          <a:effectLst/>
                          <a:latin typeface="Arial"/>
                        </a:rPr>
                        <a:t>-</a:t>
                      </a:r>
                      <a:r>
                        <a:rPr lang="zh-CN" altLang="en-US" sz="1800">
                          <a:solidFill>
                            <a:srgbClr val="000000"/>
                          </a:solidFill>
                          <a:effectLst/>
                          <a:latin typeface="Arial"/>
                        </a:rPr>
                        <a:t>债券活跃度</a:t>
                      </a:r>
                      <a:r>
                        <a:rPr lang="en-US" altLang="zh-CN" sz="1800">
                          <a:solidFill>
                            <a:srgbClr val="000000"/>
                          </a:solidFill>
                          <a:effectLst/>
                          <a:latin typeface="Arial"/>
                        </a:rPr>
                        <a:t>】</a:t>
                      </a:r>
                      <a:r>
                        <a:rPr lang="zh-CN" altLang="en-US" sz="1800">
                          <a:solidFill>
                            <a:srgbClr val="000000"/>
                          </a:solidFill>
                          <a:effectLst/>
                          <a:latin typeface="Arial"/>
                        </a:rPr>
                        <a:t>展示债券活跃度</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zh-CN" altLang="en-US" sz="1800" dirty="0">
                          <a:solidFill>
                            <a:srgbClr val="000000"/>
                          </a:solidFill>
                          <a:effectLst/>
                          <a:latin typeface="Arial"/>
                        </a:rPr>
                        <a:t>新增组件</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a:solidFill>
                            <a:srgbClr val="000000"/>
                          </a:solidFill>
                          <a:effectLst/>
                          <a:latin typeface="Arial"/>
                        </a:rPr>
                        <a:t>【</a:t>
                      </a:r>
                      <a:r>
                        <a:rPr lang="zh-CN" altLang="en-US" sz="1800">
                          <a:solidFill>
                            <a:srgbClr val="000000"/>
                          </a:solidFill>
                          <a:effectLst/>
                          <a:latin typeface="Arial"/>
                        </a:rPr>
                        <a:t>客户端</a:t>
                      </a:r>
                      <a:r>
                        <a:rPr lang="en-US" altLang="zh-CN" sz="1800">
                          <a:solidFill>
                            <a:srgbClr val="000000"/>
                          </a:solidFill>
                          <a:effectLst/>
                          <a:latin typeface="Arial"/>
                        </a:rPr>
                        <a:t>-</a:t>
                      </a:r>
                      <a:r>
                        <a:rPr lang="zh-CN" altLang="en-US" sz="1800">
                          <a:solidFill>
                            <a:srgbClr val="000000"/>
                          </a:solidFill>
                          <a:effectLst/>
                          <a:latin typeface="Arial"/>
                        </a:rPr>
                        <a:t>债券活跃度</a:t>
                      </a:r>
                      <a:r>
                        <a:rPr lang="en-US" altLang="zh-CN" sz="1800">
                          <a:solidFill>
                            <a:srgbClr val="000000"/>
                          </a:solidFill>
                          <a:effectLst/>
                          <a:latin typeface="Arial"/>
                        </a:rPr>
                        <a:t>】</a:t>
                      </a:r>
                      <a:r>
                        <a:rPr lang="zh-CN" altLang="en-US" sz="1800">
                          <a:solidFill>
                            <a:srgbClr val="000000"/>
                          </a:solidFill>
                          <a:effectLst/>
                          <a:latin typeface="Arial"/>
                        </a:rPr>
                        <a:t>债券活跃度筛选和查询</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en-US" sz="1800" dirty="0" err="1">
                          <a:solidFill>
                            <a:srgbClr val="000000"/>
                          </a:solidFill>
                          <a:effectLst/>
                          <a:latin typeface="Arial"/>
                        </a:rPr>
                        <a:t>ssc</a:t>
                      </a:r>
                      <a:r>
                        <a:rPr lang="en-US" sz="1800" dirty="0">
                          <a:solidFill>
                            <a:srgbClr val="000000"/>
                          </a:solidFill>
                          <a:effectLst/>
                          <a:latin typeface="Arial"/>
                        </a:rPr>
                        <a:t>-</a:t>
                      </a:r>
                      <a:r>
                        <a:rPr lang="en-US" sz="1800" dirty="0" err="1">
                          <a:solidFill>
                            <a:srgbClr val="000000"/>
                          </a:solidFill>
                          <a:effectLst/>
                          <a:latin typeface="Arial"/>
                        </a:rPr>
                        <a:t>dp</a:t>
                      </a:r>
                      <a:r>
                        <a:rPr lang="en-US" sz="1800" dirty="0">
                          <a:solidFill>
                            <a:srgbClr val="000000"/>
                          </a:solidFill>
                          <a:effectLst/>
                          <a:latin typeface="Arial"/>
                        </a:rPr>
                        <a:t>-bond</a:t>
                      </a:r>
                      <a:br>
                        <a:rPr lang="en-US" sz="1800" dirty="0">
                          <a:solidFill>
                            <a:srgbClr val="000000"/>
                          </a:solidFill>
                          <a:effectLst/>
                          <a:latin typeface="Arial"/>
                        </a:rPr>
                      </a:br>
                      <a:r>
                        <a:rPr lang="en-US" sz="1800" dirty="0" err="1">
                          <a:solidFill>
                            <a:srgbClr val="000000"/>
                          </a:solidFill>
                          <a:effectLst/>
                          <a:latin typeface="Arial"/>
                        </a:rPr>
                        <a:t>ssc-ur-bondssc</a:t>
                      </a:r>
                      <a:endParaRPr lang="en-US" sz="1800" dirty="0">
                        <a:solidFill>
                          <a:srgbClr val="000000"/>
                        </a:solidFill>
                        <a:effectLst/>
                        <a:latin typeface="Arial"/>
                      </a:endParaRP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441">
                <a:tc>
                  <a:txBody>
                    <a:bodyPr/>
                    <a:lstStyle/>
                    <a:p>
                      <a:pPr algn="l" fontAlgn="ctr" latinLnBrk="0"/>
                      <a:r>
                        <a:rPr lang="en-US" altLang="zh-CN" sz="1800">
                          <a:solidFill>
                            <a:srgbClr val="000000"/>
                          </a:solidFill>
                          <a:effectLst/>
                          <a:latin typeface="Arial"/>
                        </a:rPr>
                        <a:t>【</a:t>
                      </a:r>
                      <a:r>
                        <a:rPr lang="zh-CN" altLang="en-US" sz="1800">
                          <a:solidFill>
                            <a:srgbClr val="000000"/>
                          </a:solidFill>
                          <a:effectLst/>
                          <a:latin typeface="Arial"/>
                        </a:rPr>
                        <a:t>客户端</a:t>
                      </a:r>
                      <a:r>
                        <a:rPr lang="en-US" altLang="zh-CN" sz="1800">
                          <a:solidFill>
                            <a:srgbClr val="000000"/>
                          </a:solidFill>
                          <a:effectLst/>
                          <a:latin typeface="Arial"/>
                        </a:rPr>
                        <a:t>-</a:t>
                      </a:r>
                      <a:r>
                        <a:rPr lang="zh-CN" altLang="en-US" sz="1800">
                          <a:solidFill>
                            <a:srgbClr val="000000"/>
                          </a:solidFill>
                          <a:effectLst/>
                          <a:latin typeface="Arial"/>
                        </a:rPr>
                        <a:t>债券活跃度</a:t>
                      </a:r>
                      <a:r>
                        <a:rPr lang="en-US" altLang="zh-CN" sz="1800">
                          <a:solidFill>
                            <a:srgbClr val="000000"/>
                          </a:solidFill>
                          <a:effectLst/>
                          <a:latin typeface="Arial"/>
                        </a:rPr>
                        <a:t>】</a:t>
                      </a:r>
                      <a:r>
                        <a:rPr lang="zh-CN" altLang="en-US" sz="1800">
                          <a:solidFill>
                            <a:srgbClr val="000000"/>
                          </a:solidFill>
                          <a:effectLst/>
                          <a:latin typeface="Arial"/>
                        </a:rPr>
                        <a:t>权重因子配置</a:t>
                      </a: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zh-CN" altLang="en-US" sz="1800" dirty="0" smtClean="0">
                          <a:solidFill>
                            <a:srgbClr val="000000"/>
                          </a:solidFill>
                          <a:effectLst/>
                          <a:latin typeface="Arial"/>
                        </a:rPr>
                        <a:t>待需求确认</a:t>
                      </a:r>
                      <a:endParaRPr lang="zh-CN" altLang="en-US" sz="1800" dirty="0">
                        <a:solidFill>
                          <a:srgbClr val="000000"/>
                        </a:solidFill>
                        <a:effectLst/>
                        <a:latin typeface="Arial"/>
                      </a:endParaRPr>
                    </a:p>
                  </a:txBody>
                  <a:tcPr marL="71725" marR="71725" marT="35863" marB="3586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1331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325" y="8992"/>
            <a:ext cx="10515600" cy="1325563"/>
          </a:xfrm>
        </p:spPr>
        <p:txBody>
          <a:bodyPr/>
          <a:lstStyle/>
          <a:p>
            <a:r>
              <a:rPr lang="zh-CN" altLang="en-US" b="1" dirty="0"/>
              <a:t>三、技术</a:t>
            </a:r>
            <a:r>
              <a:rPr lang="zh-CN" altLang="en-US" b="1" dirty="0" smtClean="0"/>
              <a:t>交底</a:t>
            </a:r>
            <a:r>
              <a:rPr lang="en-US" altLang="zh-CN" b="1" dirty="0" smtClean="0"/>
              <a:t>-MKTX</a:t>
            </a:r>
            <a:endParaRPr lang="zh-CN" altLang="en-US" dirty="0"/>
          </a:p>
        </p:txBody>
      </p:sp>
      <p:sp>
        <p:nvSpPr>
          <p:cNvPr id="8" name="标题 1"/>
          <p:cNvSpPr txBox="1"/>
          <p:nvPr/>
        </p:nvSpPr>
        <p:spPr>
          <a:xfrm>
            <a:off x="636605" y="757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000" dirty="0"/>
          </a:p>
        </p:txBody>
      </p:sp>
      <p:graphicFrame>
        <p:nvGraphicFramePr>
          <p:cNvPr id="3" name="表格 2"/>
          <p:cNvGraphicFramePr>
            <a:graphicFrameLocks noGrp="1"/>
          </p:cNvGraphicFramePr>
          <p:nvPr>
            <p:extLst>
              <p:ext uri="{D42A27DB-BD31-4B8C-83A1-F6EECF244321}">
                <p14:modId xmlns:p14="http://schemas.microsoft.com/office/powerpoint/2010/main" val="2717029460"/>
              </p:ext>
            </p:extLst>
          </p:nvPr>
        </p:nvGraphicFramePr>
        <p:xfrm>
          <a:off x="980108" y="1419895"/>
          <a:ext cx="9992691" cy="5134620"/>
        </p:xfrm>
        <a:graphic>
          <a:graphicData uri="http://schemas.openxmlformats.org/drawingml/2006/table">
            <a:tbl>
              <a:tblPr/>
              <a:tblGrid>
                <a:gridCol w="5818257"/>
                <a:gridCol w="4174434"/>
              </a:tblGrid>
              <a:tr h="252515">
                <a:tc>
                  <a:txBody>
                    <a:bodyPr/>
                    <a:lstStyle/>
                    <a:p>
                      <a:pPr algn="l" fontAlgn="ctr" latinLnBrk="0"/>
                      <a:r>
                        <a:rPr lang="zh-CN" altLang="en-US" sz="1800" dirty="0">
                          <a:solidFill>
                            <a:srgbClr val="000000"/>
                          </a:solidFill>
                          <a:effectLst/>
                          <a:latin typeface="Microsoft YaHei"/>
                        </a:rPr>
                        <a:t>主题</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latinLnBrk="0"/>
                      <a:r>
                        <a:rPr lang="zh-CN" altLang="en-US" sz="1800" dirty="0">
                          <a:solidFill>
                            <a:srgbClr val="000000"/>
                          </a:solidFill>
                          <a:effectLst/>
                        </a:rPr>
                        <a:t>技术改动内容</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52515">
                <a:tc>
                  <a:txBody>
                    <a:bodyPr/>
                    <a:lstStyle/>
                    <a:p>
                      <a:pPr algn="l" fontAlgn="ctr" latinLnBrk="0"/>
                      <a:r>
                        <a:rPr lang="en-US" altLang="zh-CN" sz="1800" dirty="0">
                          <a:solidFill>
                            <a:srgbClr val="000000"/>
                          </a:solidFill>
                          <a:effectLst/>
                          <a:latin typeface="Arial"/>
                        </a:rPr>
                        <a:t>SMRS</a:t>
                      </a:r>
                      <a:r>
                        <a:rPr lang="zh-CN" altLang="en-US" sz="1800" dirty="0">
                          <a:solidFill>
                            <a:srgbClr val="000000"/>
                          </a:solidFill>
                          <a:effectLst/>
                          <a:latin typeface="Arial"/>
                        </a:rPr>
                        <a:t>数据库增加</a:t>
                      </a:r>
                      <a:r>
                        <a:rPr lang="en-US" altLang="zh-CN" sz="1800" dirty="0">
                          <a:solidFill>
                            <a:srgbClr val="000000"/>
                          </a:solidFill>
                          <a:effectLst/>
                          <a:latin typeface="Arial"/>
                        </a:rPr>
                        <a:t>MKTX</a:t>
                      </a:r>
                      <a:r>
                        <a:rPr lang="zh-CN" altLang="en-US" sz="1800" dirty="0">
                          <a:solidFill>
                            <a:srgbClr val="000000"/>
                          </a:solidFill>
                          <a:effectLst/>
                          <a:latin typeface="Arial"/>
                        </a:rPr>
                        <a:t>机构信息</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endParaRPr lang="zh-CN" altLang="en-US" sz="180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15">
                <a:tc>
                  <a:txBody>
                    <a:bodyPr/>
                    <a:lstStyle/>
                    <a:p>
                      <a:pPr algn="l" fontAlgn="ctr" latinLnBrk="0"/>
                      <a:r>
                        <a:rPr lang="en-US" altLang="zh-CN" sz="1800" dirty="0">
                          <a:solidFill>
                            <a:srgbClr val="000000"/>
                          </a:solidFill>
                          <a:effectLst/>
                          <a:latin typeface="Arial"/>
                        </a:rPr>
                        <a:t>SMRS</a:t>
                      </a:r>
                      <a:r>
                        <a:rPr lang="zh-CN" altLang="en-US" sz="1800" dirty="0">
                          <a:solidFill>
                            <a:srgbClr val="000000"/>
                          </a:solidFill>
                          <a:effectLst/>
                          <a:latin typeface="Arial"/>
                        </a:rPr>
                        <a:t>配置文件新增</a:t>
                      </a:r>
                      <a:r>
                        <a:rPr lang="en-US" altLang="zh-CN" sz="1800" dirty="0">
                          <a:solidFill>
                            <a:srgbClr val="000000"/>
                          </a:solidFill>
                          <a:effectLst/>
                          <a:latin typeface="Arial"/>
                        </a:rPr>
                        <a:t>MKTX</a:t>
                      </a:r>
                      <a:r>
                        <a:rPr lang="zh-CN" altLang="en-US" sz="1800" dirty="0">
                          <a:solidFill>
                            <a:srgbClr val="000000"/>
                          </a:solidFill>
                          <a:effectLst/>
                          <a:latin typeface="Arial"/>
                        </a:rPr>
                        <a:t>映射关系</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endParaRPr lang="zh-CN" altLang="en-US" sz="180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15">
                <a:tc>
                  <a:txBody>
                    <a:bodyPr/>
                    <a:lstStyle/>
                    <a:p>
                      <a:pPr algn="l" fontAlgn="ctr" latinLnBrk="0"/>
                      <a:r>
                        <a:rPr lang="en-US" altLang="zh-CN" sz="1800" dirty="0">
                          <a:solidFill>
                            <a:srgbClr val="000000"/>
                          </a:solidFill>
                          <a:effectLst/>
                          <a:latin typeface="Arial"/>
                        </a:rPr>
                        <a:t>SMRS</a:t>
                      </a:r>
                      <a:r>
                        <a:rPr lang="zh-CN" altLang="en-US" sz="1800" dirty="0">
                          <a:solidFill>
                            <a:srgbClr val="000000"/>
                          </a:solidFill>
                          <a:effectLst/>
                          <a:latin typeface="Arial"/>
                        </a:rPr>
                        <a:t>修改代码支持</a:t>
                      </a:r>
                      <a:r>
                        <a:rPr lang="en-US" altLang="zh-CN" sz="1800" dirty="0">
                          <a:solidFill>
                            <a:srgbClr val="000000"/>
                          </a:solidFill>
                          <a:effectLst/>
                          <a:latin typeface="Arial"/>
                        </a:rPr>
                        <a:t>MKTX</a:t>
                      </a:r>
                      <a:r>
                        <a:rPr lang="zh-CN" altLang="en-US" sz="1800" dirty="0">
                          <a:solidFill>
                            <a:srgbClr val="000000"/>
                          </a:solidFill>
                          <a:effectLst/>
                          <a:latin typeface="Arial"/>
                        </a:rPr>
                        <a:t>转换</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endParaRPr lang="zh-CN" altLang="en-US" sz="180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8159">
                <a:tc>
                  <a:txBody>
                    <a:bodyPr/>
                    <a:lstStyle/>
                    <a:p>
                      <a:pPr algn="l" fontAlgn="ctr" latinLnBrk="0"/>
                      <a:r>
                        <a:rPr lang="zh-CN" altLang="en-US" sz="1800" dirty="0">
                          <a:solidFill>
                            <a:srgbClr val="000000"/>
                          </a:solidFill>
                          <a:effectLst/>
                          <a:latin typeface="Arial"/>
                        </a:rPr>
                        <a:t>接口前置下行推送消息的时候根据渠道字段判断要不要推送给回复方（主要是用于屏蔽交易接口的消息），需要新增枚举值</a:t>
                      </a:r>
                      <a:r>
                        <a:rPr lang="en-US" altLang="zh-CN" sz="1800" dirty="0">
                          <a:solidFill>
                            <a:srgbClr val="000000"/>
                          </a:solidFill>
                          <a:effectLst/>
                          <a:latin typeface="Arial"/>
                        </a:rPr>
                        <a:t>MKTX</a:t>
                      </a:r>
                      <a:r>
                        <a:rPr lang="zh-CN" altLang="en-US" sz="1800" dirty="0">
                          <a:solidFill>
                            <a:srgbClr val="000000"/>
                          </a:solidFill>
                          <a:effectLst/>
                          <a:latin typeface="Arial"/>
                        </a:rPr>
                        <a:t>判断</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endParaRPr lang="zh-CN" altLang="en-US" sz="180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7270">
                <a:tc>
                  <a:txBody>
                    <a:bodyPr/>
                    <a:lstStyle/>
                    <a:p>
                      <a:pPr algn="l" fontAlgn="ctr" latinLnBrk="0"/>
                      <a:r>
                        <a:rPr lang="zh-CN" altLang="en-US" sz="1800" dirty="0">
                          <a:solidFill>
                            <a:srgbClr val="000000"/>
                          </a:solidFill>
                          <a:effectLst/>
                          <a:latin typeface="Arial"/>
                        </a:rPr>
                        <a:t>客户端</a:t>
                      </a:r>
                      <a:r>
                        <a:rPr lang="en-US" altLang="zh-CN" sz="1800" dirty="0">
                          <a:solidFill>
                            <a:srgbClr val="000000"/>
                          </a:solidFill>
                          <a:effectLst/>
                          <a:latin typeface="Arial"/>
                        </a:rPr>
                        <a:t>-</a:t>
                      </a:r>
                      <a:r>
                        <a:rPr lang="zh-CN" altLang="en-US" sz="1800" dirty="0">
                          <a:solidFill>
                            <a:srgbClr val="000000"/>
                          </a:solidFill>
                          <a:effectLst/>
                          <a:latin typeface="Arial"/>
                        </a:rPr>
                        <a:t>费用查询 需要新增</a:t>
                      </a:r>
                      <a:r>
                        <a:rPr lang="en-US" altLang="zh-CN" sz="1800" dirty="0">
                          <a:solidFill>
                            <a:srgbClr val="000000"/>
                          </a:solidFill>
                          <a:effectLst/>
                          <a:latin typeface="Arial"/>
                        </a:rPr>
                        <a:t>MKTX</a:t>
                      </a:r>
                      <a:r>
                        <a:rPr lang="zh-CN" altLang="en-US" sz="1800" dirty="0">
                          <a:solidFill>
                            <a:srgbClr val="000000"/>
                          </a:solidFill>
                          <a:effectLst/>
                          <a:latin typeface="Arial"/>
                        </a:rPr>
                        <a:t>筛选标签</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en-US" altLang="zh-CN" sz="1800" dirty="0" err="1">
                          <a:solidFill>
                            <a:srgbClr val="000000"/>
                          </a:solidFill>
                          <a:effectLst/>
                          <a:latin typeface="Arial"/>
                        </a:rPr>
                        <a:t>ssc-dp-dealqry</a:t>
                      </a:r>
                      <a:r>
                        <a:rPr lang="en-US" altLang="zh-CN" sz="1800" dirty="0">
                          <a:solidFill>
                            <a:srgbClr val="000000"/>
                          </a:solidFill>
                          <a:effectLst/>
                          <a:latin typeface="Arial"/>
                        </a:rPr>
                        <a:t>/</a:t>
                      </a:r>
                      <a:r>
                        <a:rPr lang="en-US" altLang="zh-CN" sz="1800" dirty="0" err="1">
                          <a:solidFill>
                            <a:srgbClr val="000000"/>
                          </a:solidFill>
                          <a:effectLst/>
                          <a:latin typeface="Arial"/>
                        </a:rPr>
                        <a:t>ssc</a:t>
                      </a:r>
                      <a:r>
                        <a:rPr lang="en-US" altLang="zh-CN" sz="1800" dirty="0">
                          <a:solidFill>
                            <a:srgbClr val="000000"/>
                          </a:solidFill>
                          <a:effectLst/>
                          <a:latin typeface="Arial"/>
                        </a:rPr>
                        <a:t>-</a:t>
                      </a:r>
                      <a:r>
                        <a:rPr lang="en-US" altLang="zh-CN" sz="1800" dirty="0" err="1">
                          <a:solidFill>
                            <a:srgbClr val="000000"/>
                          </a:solidFill>
                          <a:effectLst/>
                          <a:latin typeface="Arial"/>
                        </a:rPr>
                        <a:t>ur</a:t>
                      </a:r>
                      <a:r>
                        <a:rPr lang="en-US" altLang="zh-CN" sz="1800" dirty="0">
                          <a:solidFill>
                            <a:srgbClr val="000000"/>
                          </a:solidFill>
                          <a:effectLst/>
                          <a:latin typeface="Arial"/>
                        </a:rPr>
                        <a:t>-deal-</a:t>
                      </a:r>
                      <a:r>
                        <a:rPr lang="zh-CN" altLang="en-US" sz="1800" dirty="0">
                          <a:solidFill>
                            <a:srgbClr val="000000"/>
                          </a:solidFill>
                          <a:effectLst/>
                          <a:latin typeface="Arial"/>
                        </a:rPr>
                        <a:t>换到</a:t>
                      </a:r>
                      <a:r>
                        <a:rPr lang="en-US" altLang="zh-CN" sz="1800" dirty="0" err="1">
                          <a:solidFill>
                            <a:srgbClr val="000000"/>
                          </a:solidFill>
                          <a:effectLst/>
                          <a:latin typeface="Arial"/>
                        </a:rPr>
                        <a:t>ssc-dp-dealreport</a:t>
                      </a:r>
                      <a:r>
                        <a:rPr lang="zh-CN" altLang="en-US" sz="1800" dirty="0">
                          <a:solidFill>
                            <a:srgbClr val="000000"/>
                          </a:solidFill>
                          <a:effectLst/>
                          <a:latin typeface="Arial"/>
                        </a:rPr>
                        <a:t>进程</a:t>
                      </a:r>
                      <a:br>
                        <a:rPr lang="zh-CN" altLang="en-US" sz="1800" dirty="0">
                          <a:solidFill>
                            <a:srgbClr val="000000"/>
                          </a:solidFill>
                          <a:effectLst/>
                          <a:latin typeface="Arial"/>
                        </a:rPr>
                      </a:br>
                      <a:r>
                        <a:rPr lang="zh-CN" altLang="en-US" sz="1800" dirty="0">
                          <a:solidFill>
                            <a:srgbClr val="000000"/>
                          </a:solidFill>
                          <a:effectLst/>
                          <a:latin typeface="Arial"/>
                        </a:rPr>
                        <a:t>涉及四个接口：费用查询、费用查询导出、费用查询成交编号模糊搜索、费用查询统计数据</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10337">
                <a:tc>
                  <a:txBody>
                    <a:bodyPr/>
                    <a:lstStyle/>
                    <a:p>
                      <a:pPr algn="l" fontAlgn="ctr" latinLnBrk="0"/>
                      <a:r>
                        <a:rPr lang="zh-CN" altLang="en-US" sz="1800">
                          <a:solidFill>
                            <a:srgbClr val="000000"/>
                          </a:solidFill>
                          <a:effectLst/>
                          <a:latin typeface="Arial"/>
                        </a:rPr>
                        <a:t>场务</a:t>
                      </a:r>
                      <a:r>
                        <a:rPr lang="en-US" altLang="zh-CN" sz="1800">
                          <a:solidFill>
                            <a:srgbClr val="000000"/>
                          </a:solidFill>
                          <a:effectLst/>
                          <a:latin typeface="Arial"/>
                        </a:rPr>
                        <a:t>-</a:t>
                      </a:r>
                      <a:r>
                        <a:rPr lang="zh-CN" altLang="en-US" sz="1800">
                          <a:solidFill>
                            <a:srgbClr val="000000"/>
                          </a:solidFill>
                          <a:effectLst/>
                          <a:latin typeface="Arial"/>
                        </a:rPr>
                        <a:t>费用查询 需要新增第三方接口</a:t>
                      </a:r>
                      <a:r>
                        <a:rPr lang="en-US" altLang="zh-CN" sz="1800">
                          <a:solidFill>
                            <a:srgbClr val="000000"/>
                          </a:solidFill>
                          <a:effectLst/>
                          <a:latin typeface="Arial"/>
                        </a:rPr>
                        <a:t>MKTX</a:t>
                      </a:r>
                      <a:r>
                        <a:rPr lang="zh-CN" altLang="en-US" sz="1800">
                          <a:solidFill>
                            <a:srgbClr val="000000"/>
                          </a:solidFill>
                          <a:effectLst/>
                          <a:latin typeface="Arial"/>
                        </a:rPr>
                        <a:t>枚举值</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en-US" sz="1800" dirty="0" err="1">
                          <a:solidFill>
                            <a:srgbClr val="000000"/>
                          </a:solidFill>
                          <a:effectLst/>
                          <a:latin typeface="Arial"/>
                        </a:rPr>
                        <a:t>tbs-dp-msc</a:t>
                      </a:r>
                      <a:r>
                        <a:rPr lang="en-US" sz="1800" dirty="0">
                          <a:solidFill>
                            <a:srgbClr val="000000"/>
                          </a:solidFill>
                          <a:effectLst/>
                          <a:latin typeface="Arial"/>
                        </a:rPr>
                        <a:t>/</a:t>
                      </a:r>
                      <a:r>
                        <a:rPr lang="en-US" sz="1800" dirty="0" err="1">
                          <a:solidFill>
                            <a:srgbClr val="000000"/>
                          </a:solidFill>
                          <a:effectLst/>
                          <a:latin typeface="Arial"/>
                        </a:rPr>
                        <a:t>ssc</a:t>
                      </a:r>
                      <a:r>
                        <a:rPr lang="en-US" sz="1800" dirty="0">
                          <a:solidFill>
                            <a:srgbClr val="000000"/>
                          </a:solidFill>
                          <a:effectLst/>
                          <a:latin typeface="Arial"/>
                        </a:rPr>
                        <a:t>-</a:t>
                      </a:r>
                      <a:r>
                        <a:rPr lang="en-US" sz="1800" dirty="0" err="1">
                          <a:solidFill>
                            <a:srgbClr val="000000"/>
                          </a:solidFill>
                          <a:effectLst/>
                          <a:latin typeface="Arial"/>
                        </a:rPr>
                        <a:t>ur</a:t>
                      </a:r>
                      <a:r>
                        <a:rPr lang="en-US" sz="1800" dirty="0">
                          <a:solidFill>
                            <a:srgbClr val="000000"/>
                          </a:solidFill>
                          <a:effectLst/>
                          <a:latin typeface="Arial"/>
                        </a:rPr>
                        <a:t>-deal</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83803">
                <a:tc>
                  <a:txBody>
                    <a:bodyPr/>
                    <a:lstStyle/>
                    <a:p>
                      <a:pPr algn="l" fontAlgn="ctr" latinLnBrk="0"/>
                      <a:r>
                        <a:rPr lang="zh-CN" altLang="en-US" sz="1800">
                          <a:solidFill>
                            <a:srgbClr val="000000"/>
                          </a:solidFill>
                          <a:effectLst/>
                          <a:latin typeface="Arial"/>
                        </a:rPr>
                        <a:t>场务</a:t>
                      </a:r>
                      <a:r>
                        <a:rPr lang="en-US" altLang="zh-CN" sz="1800">
                          <a:solidFill>
                            <a:srgbClr val="000000"/>
                          </a:solidFill>
                          <a:effectLst/>
                          <a:latin typeface="Arial"/>
                        </a:rPr>
                        <a:t>-</a:t>
                      </a:r>
                      <a:r>
                        <a:rPr lang="zh-CN" altLang="en-US" sz="1800">
                          <a:solidFill>
                            <a:srgbClr val="000000"/>
                          </a:solidFill>
                          <a:effectLst/>
                          <a:latin typeface="Arial"/>
                        </a:rPr>
                        <a:t>现券成交查询 需要新增渠道</a:t>
                      </a:r>
                      <a:r>
                        <a:rPr lang="en-US" altLang="zh-CN" sz="1800">
                          <a:solidFill>
                            <a:srgbClr val="000000"/>
                          </a:solidFill>
                          <a:effectLst/>
                          <a:latin typeface="Arial"/>
                        </a:rPr>
                        <a:t>MKTX</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r>
                        <a:rPr lang="en-US" sz="1800" dirty="0" err="1">
                          <a:solidFill>
                            <a:srgbClr val="000000"/>
                          </a:solidFill>
                          <a:effectLst/>
                          <a:latin typeface="Arial"/>
                        </a:rPr>
                        <a:t>ssc-dp-dealreport</a:t>
                      </a:r>
                      <a:r>
                        <a:rPr lang="en-US" sz="1800" dirty="0">
                          <a:solidFill>
                            <a:srgbClr val="000000"/>
                          </a:solidFill>
                          <a:effectLst/>
                          <a:latin typeface="Arial"/>
                        </a:rPr>
                        <a:t>/</a:t>
                      </a:r>
                      <a:r>
                        <a:rPr lang="en-US" sz="1800" dirty="0" err="1">
                          <a:solidFill>
                            <a:srgbClr val="000000"/>
                          </a:solidFill>
                          <a:effectLst/>
                          <a:latin typeface="Arial"/>
                        </a:rPr>
                        <a:t>ssc</a:t>
                      </a:r>
                      <a:r>
                        <a:rPr lang="en-US" sz="1800" dirty="0">
                          <a:solidFill>
                            <a:srgbClr val="000000"/>
                          </a:solidFill>
                          <a:effectLst/>
                          <a:latin typeface="Arial"/>
                        </a:rPr>
                        <a:t>-</a:t>
                      </a:r>
                      <a:r>
                        <a:rPr lang="en-US" sz="1800" dirty="0" err="1">
                          <a:solidFill>
                            <a:srgbClr val="000000"/>
                          </a:solidFill>
                          <a:effectLst/>
                          <a:latin typeface="Arial"/>
                        </a:rPr>
                        <a:t>ur</a:t>
                      </a:r>
                      <a:r>
                        <a:rPr lang="en-US" sz="1800" dirty="0">
                          <a:solidFill>
                            <a:srgbClr val="000000"/>
                          </a:solidFill>
                          <a:effectLst/>
                          <a:latin typeface="Arial"/>
                        </a:rPr>
                        <a:t>-deal（</a:t>
                      </a:r>
                      <a:r>
                        <a:rPr lang="zh-CN" altLang="en-US" sz="1800" dirty="0">
                          <a:solidFill>
                            <a:srgbClr val="000000"/>
                          </a:solidFill>
                          <a:effectLst/>
                          <a:latin typeface="Arial"/>
                        </a:rPr>
                        <a:t>如入库不支持枚举值映射需要调整入库逻辑）</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63332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781</Words>
  <Application>Microsoft Office PowerPoint</Application>
  <PresentationFormat>自定义</PresentationFormat>
  <Paragraphs>199</Paragraphs>
  <Slides>12</Slides>
  <Notes>3</Notes>
  <HiddenSlides>0</HiddenSlides>
  <MMClips>0</MMClips>
  <ScaleCrop>false</ScaleCrop>
  <HeadingPairs>
    <vt:vector size="4" baseType="variant">
      <vt:variant>
        <vt:lpstr>主题</vt:lpstr>
      </vt:variant>
      <vt:variant>
        <vt:i4>4</vt:i4>
      </vt:variant>
      <vt:variant>
        <vt:lpstr>幻灯片标题</vt:lpstr>
      </vt:variant>
      <vt:variant>
        <vt:i4>12</vt:i4>
      </vt:variant>
    </vt:vector>
  </HeadingPairs>
  <TitlesOfParts>
    <vt:vector size="16" baseType="lpstr">
      <vt:lpstr>Office 主题​​</vt:lpstr>
      <vt:lpstr>1_Office 主题​​</vt:lpstr>
      <vt:lpstr>2_Office 主题​​</vt:lpstr>
      <vt:lpstr>4_Office 主题​​</vt:lpstr>
      <vt:lpstr>V151 央行操作室 &amp; 买方机构优化  &amp; 债券活跃度 &amp; MKTX  启动会</vt:lpstr>
      <vt:lpstr>一、背景&amp;范围</vt:lpstr>
      <vt:lpstr>二、业务交底-央行操作室</vt:lpstr>
      <vt:lpstr>二、业务交底-买方机构优化</vt:lpstr>
      <vt:lpstr>二、业务交底-债券活跃度</vt:lpstr>
      <vt:lpstr>二、业务交底-MKTX</vt:lpstr>
      <vt:lpstr>三、技术交底-央行</vt:lpstr>
      <vt:lpstr>三、技术交底-债券活跃度</vt:lpstr>
      <vt:lpstr>三、技术交底-MKTX</vt:lpstr>
      <vt:lpstr>PowerPoint 演示文稿</vt:lpstr>
      <vt:lpstr>PowerPoint 演示文稿</vt:lpstr>
      <vt:lpstr>四、人员&amp;计划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债券借贷附加协议启动会</dc:title>
  <dc:creator>liyunyi</dc:creator>
  <cp:lastModifiedBy>Windows 用户</cp:lastModifiedBy>
  <cp:revision>123</cp:revision>
  <dcterms:created xsi:type="dcterms:W3CDTF">2020-12-11T02:22:00Z</dcterms:created>
  <dcterms:modified xsi:type="dcterms:W3CDTF">2021-01-28T11:14:11Z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