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69" r:id="rId5"/>
    <p:sldId id="270" r:id="rId6"/>
    <p:sldId id="256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25F8E3-9619-4C87-8AF0-EA025542A4A6}">
          <p14:sldIdLst/>
        </p14:section>
        <p14:section name="CSTP-RDI改造" id="{D9FEB523-D031-4940-B74B-9691BDE8A73B}">
          <p14:sldIdLst>
            <p14:sldId id="266"/>
            <p14:sldId id="268"/>
            <p14:sldId id="267"/>
            <p14:sldId id="269"/>
            <p14:sldId id="270"/>
          </p14:sldIdLst>
        </p14:section>
        <p14:section name="RDI改造" id="{36AFE8C2-D7D9-4C38-8537-4512CAC1455E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6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0051D-FD9A-43D0-954E-B0D5DCE50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81566A-F5D9-45FE-9A64-5C38706C9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A2A84-8609-426E-BE3A-8A89A7EE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CB431-2BB6-4517-903C-61D6AD00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76F87-EAEA-426A-8810-5B917FA0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3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57805-6E13-47BD-8D94-A99D703E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BB32AC-4D68-4640-9146-F7C774E30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77615-206C-4CD7-90E7-E9B759C1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C8866-F763-4647-A8B3-62683096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37DD7-4962-4D69-A95B-7A5938CB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3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45200D-BDBC-4713-93B0-B59A682A3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32570E-4D93-47B6-992F-A9730E5BB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98D90-E73B-4183-B181-9E69AFCF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12AE6-9291-49DD-9252-B3C0FD7D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16525-4421-4413-AD88-D92F9088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7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174B6-B09F-4149-8592-E53974BF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5DF24-4143-4936-AE3B-C89927F7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EE74D-F060-44CB-BA79-9546CD31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13067-470F-4705-9728-401F0228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60E64-7F21-4512-BB76-02B4F228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1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59F4B-FEB9-47A7-B6C3-B976C132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F471C9-6F79-492A-8C7A-67A6BCD1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E12FC-9EE8-40ED-B166-FE92E802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732DA-3738-4ED4-A0DF-7ABC77A0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EAA69-E97E-405F-868D-F7BBD0F0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77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7451-9B2D-4E0A-92DD-044500CB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E7825-79B3-41D3-A3CA-BBF299A93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2ADB54-5144-49C6-8681-D5DFE9F6A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24FA5-2B86-46B0-B369-F91852A0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73C5D-0323-49E5-9B74-9DBD4779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AB3CC-2722-4ED0-857A-42F40904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8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803B8-BDA9-4DCC-B44E-53DDC072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221CA-3D29-43E9-874A-5B762A134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29109D-EAF8-485A-838B-C656A59E4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AE19BB-9049-4272-870B-721C2AD46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F44AF3-0D7F-4C43-9BE1-BF29B5D9B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E30C1C-6425-4E81-ACB5-930FD19C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949279-DF5D-4121-9695-A3BEA3F2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BECAB1-7BA9-4D5D-9206-81AAB66B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0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D13A8-640D-46A9-A4B0-869078B8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B1B9E2-D87B-4C42-9DE6-175A330C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E02FC9-71F6-4436-9A24-1BAEC97E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50406C-81B2-4A4C-80AD-EB8EB0E6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9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CD49A8-B1DF-4CF0-AE41-31558BCC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A71CB9-A4C0-4B92-9467-432CA910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60A14A-86DC-4659-BB04-F106D346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7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1FF64-54E6-4248-975F-9F28DA26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6D197-5449-46BB-B5B0-27DB58297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F1EDCA-E174-48B8-AE80-3A62052A5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520130-96FD-4302-A55F-7F26CEBA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36F03-10FE-44C9-BBA8-B366ECE4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859D8-F5AA-48D4-AC0C-242680C2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6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B5F16-1FB3-412B-9BA8-AB03CD9F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3FD877-C994-44F4-82FE-D9FB6E534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AD5457-64A6-43E9-A2E6-E205C0D09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E9BF21-DDBD-4C57-BC0E-C9E4AECB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5C1646-A557-4554-8AE1-46141EDE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DBF87-C104-4C99-94E9-A6C82682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3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8EF7DD-E2DC-4334-BBD1-C7AADD0C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50" y="223809"/>
            <a:ext cx="10515600" cy="773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43434D-444F-4C05-8E2F-891EE4056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0F09A-7EC2-4551-B580-83DFE9422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FD11-5BAB-43FA-81BE-A3622F6F29F3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971C3-3334-4C15-ADFF-B487DA164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40E1E-1400-480A-BFC2-3E97133E7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0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4A70A-C4EB-4081-8E66-454C1122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CSTP</a:t>
            </a:r>
            <a:r>
              <a:rPr lang="zh-CN" altLang="en-US" dirty="0"/>
              <a:t>系统现状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A1D62845-A0EA-4557-B653-AD8724FA9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1" y="0"/>
            <a:ext cx="11912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33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2F31B-54D5-4FB7-8744-1F7D244D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改造路线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2211B4-12EE-46C3-8957-7A8AB90E75CE}"/>
              </a:ext>
            </a:extLst>
          </p:cNvPr>
          <p:cNvSpPr txBox="1"/>
          <p:nvPr/>
        </p:nvSpPr>
        <p:spPr>
          <a:xfrm>
            <a:off x="738896" y="825579"/>
            <a:ext cx="1202142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139</a:t>
            </a:r>
            <a:r>
              <a:rPr lang="zh-CN" altLang="en-US" dirty="0"/>
              <a:t>上线。基于新平台数据按优先级做部分数据切缘工作。（目前基本完成，待上线）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14X.1</a:t>
            </a:r>
            <a:r>
              <a:rPr lang="zh-CN" altLang="en-US" dirty="0"/>
              <a:t>版本。</a:t>
            </a:r>
            <a:r>
              <a:rPr lang="en-US" altLang="zh-CN" dirty="0"/>
              <a:t>RDI</a:t>
            </a:r>
            <a:r>
              <a:rPr lang="zh-CN" altLang="en-US" dirty="0"/>
              <a:t>管理体系、报表配置数据迁移至新平台。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目标：管理体系与老</a:t>
            </a:r>
            <a:r>
              <a:rPr lang="en-US" altLang="zh-CN" dirty="0"/>
              <a:t>RDI</a:t>
            </a:r>
            <a:r>
              <a:rPr lang="zh-CN" altLang="en-US" dirty="0"/>
              <a:t>独立。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具体内容：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用户、权限、报表配置数据的迁移（数据结构保持与老系统一致）。</a:t>
            </a:r>
            <a:endParaRPr lang="en-US" altLang="zh-CN" sz="16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相关进程的切缘改造。</a:t>
            </a:r>
            <a:endParaRPr lang="en-US" altLang="zh-CN" sz="16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EDES</a:t>
            </a:r>
            <a:r>
              <a:rPr lang="zh-CN" altLang="en-US" sz="1600" dirty="0"/>
              <a:t>场务端功能独立。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14X.2</a:t>
            </a:r>
            <a:r>
              <a:rPr lang="zh-CN" altLang="en-US" dirty="0"/>
              <a:t>版本。 </a:t>
            </a:r>
            <a:r>
              <a:rPr lang="en-US" altLang="zh-CN" dirty="0"/>
              <a:t>EDES</a:t>
            </a:r>
            <a:r>
              <a:rPr lang="zh-CN" altLang="en-US" dirty="0"/>
              <a:t>场务功能改造。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目标：功能整合与优化。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具体内容：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场务维护功能与新平台整合。</a:t>
            </a:r>
            <a:endParaRPr lang="en-US" altLang="zh-CN" sz="16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数据结构优化。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数据切缘版本。随交易功能逐步迁移。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版本特点：无改造版本依赖相对独立。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会员端功能迁移版本。涉及</a:t>
            </a:r>
            <a:r>
              <a:rPr lang="en-US" altLang="zh-CN" dirty="0"/>
              <a:t>1250.1260</a:t>
            </a:r>
            <a:r>
              <a:rPr lang="zh-CN" altLang="en-US" dirty="0"/>
              <a:t>老端口功能会员端的迁移。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目标：会员配合一次性改造，彻底与老</a:t>
            </a:r>
            <a:r>
              <a:rPr lang="en-US" altLang="zh-CN" dirty="0"/>
              <a:t>RDI</a:t>
            </a:r>
            <a:r>
              <a:rPr lang="zh-CN" altLang="en-US" dirty="0"/>
              <a:t>独立。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版本特点：依赖</a:t>
            </a:r>
            <a:r>
              <a:rPr lang="en-US" altLang="zh-CN" dirty="0"/>
              <a:t>14X.1</a:t>
            </a:r>
            <a:r>
              <a:rPr lang="zh-CN" altLang="en-US" dirty="0"/>
              <a:t>版本改造内容。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659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CE67CAA2-2399-4903-AB04-2725120A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0" y="1432229"/>
            <a:ext cx="11341395" cy="54232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C92F31B-54D5-4FB7-8744-1F7D244D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14X.1</a:t>
            </a:r>
            <a:r>
              <a:rPr lang="zh-CN" altLang="en-US" dirty="0"/>
              <a:t>版本。</a:t>
            </a:r>
            <a:r>
              <a:rPr lang="en-US" altLang="zh-CN" dirty="0"/>
              <a:t>RDI</a:t>
            </a:r>
            <a:r>
              <a:rPr lang="zh-CN" altLang="en-US" dirty="0"/>
              <a:t>管理体系、报表配置数据迁移至新平台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5A0D3C-58DA-48C4-AA72-A918397D937F}"/>
              </a:ext>
            </a:extLst>
          </p:cNvPr>
          <p:cNvSpPr/>
          <p:nvPr/>
        </p:nvSpPr>
        <p:spPr>
          <a:xfrm>
            <a:off x="1860690" y="4231311"/>
            <a:ext cx="2016632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EDES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新场务读新本币数据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40B0DE-D58A-4377-8F53-74085B87F67C}"/>
              </a:ext>
            </a:extLst>
          </p:cNvPr>
          <p:cNvSpPr/>
          <p:nvPr/>
        </p:nvSpPr>
        <p:spPr>
          <a:xfrm>
            <a:off x="4556919" y="4263160"/>
            <a:ext cx="1479099" cy="1228578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权限、配置数据迁移至新平台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F35AAF-43D1-4CE0-9C81-FD13FE29605D}"/>
              </a:ext>
            </a:extLst>
          </p:cNvPr>
          <p:cNvSpPr/>
          <p:nvPr/>
        </p:nvSpPr>
        <p:spPr>
          <a:xfrm>
            <a:off x="6276761" y="3731364"/>
            <a:ext cx="2102224" cy="824939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改造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进程，本币用户权限配置信息读新本币。其他读老本币。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760563-4299-48C1-ABE1-99A498204436}"/>
              </a:ext>
            </a:extLst>
          </p:cNvPr>
          <p:cNvSpPr txBox="1"/>
          <p:nvPr/>
        </p:nvSpPr>
        <p:spPr>
          <a:xfrm>
            <a:off x="666046" y="467026"/>
            <a:ext cx="10849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权限配置数据数据迁移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新部署</a:t>
            </a:r>
            <a:r>
              <a:rPr lang="en-US" altLang="zh-CN" dirty="0"/>
              <a:t>EDES</a:t>
            </a:r>
            <a:r>
              <a:rPr lang="zh-CN" altLang="en-US" dirty="0"/>
              <a:t>场务，只做切缘改造，功能无变更。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CSTP_FTPS_Auth</a:t>
            </a:r>
            <a:r>
              <a:rPr lang="zh-CN" altLang="en-US" dirty="0"/>
              <a:t>进程根据接入会员类别区分读新本币还是老本币数据。使得会员无感。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新本币读权限进程切缘至新本币库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ReportRDI</a:t>
            </a:r>
            <a:r>
              <a:rPr lang="zh-CN" altLang="en-US" dirty="0"/>
              <a:t>依赖报表字段信息，</a:t>
            </a:r>
            <a:r>
              <a:rPr lang="en-US" altLang="zh-CN" dirty="0"/>
              <a:t>IMIXCSTP_RDI</a:t>
            </a:r>
            <a:r>
              <a:rPr lang="zh-CN" altLang="en-US" dirty="0"/>
              <a:t>货债消息转发依赖用户权限。并行期间建议新</a:t>
            </a:r>
            <a:r>
              <a:rPr lang="en-US" altLang="zh-CN" dirty="0"/>
              <a:t>EDES,</a:t>
            </a:r>
            <a:r>
              <a:rPr lang="zh-CN" altLang="en-US" dirty="0"/>
              <a:t>老</a:t>
            </a:r>
            <a:r>
              <a:rPr lang="en-US" altLang="zh-CN" dirty="0"/>
              <a:t>RDI</a:t>
            </a:r>
            <a:r>
              <a:rPr lang="zh-CN" altLang="en-US" dirty="0"/>
              <a:t>场务同步维护。</a:t>
            </a:r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767309-4019-482C-95FD-6ED34904A6C1}"/>
              </a:ext>
            </a:extLst>
          </p:cNvPr>
          <p:cNvSpPr/>
          <p:nvPr/>
        </p:nvSpPr>
        <p:spPr>
          <a:xfrm>
            <a:off x="1860690" y="5330960"/>
            <a:ext cx="2016632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切缘至新本币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533947-9E69-4A59-925D-43843DDEA381}"/>
              </a:ext>
            </a:extLst>
          </p:cNvPr>
          <p:cNvSpPr/>
          <p:nvPr/>
        </p:nvSpPr>
        <p:spPr>
          <a:xfrm>
            <a:off x="6276761" y="4778589"/>
            <a:ext cx="2102224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切缘至新本币</a:t>
            </a:r>
          </a:p>
        </p:txBody>
      </p:sp>
    </p:spTree>
    <p:extLst>
      <p:ext uri="{BB962C8B-B14F-4D97-AF65-F5344CB8AC3E}">
        <p14:creationId xmlns:p14="http://schemas.microsoft.com/office/powerpoint/2010/main" val="2998942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2F31B-54D5-4FB7-8744-1F7D244D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14X.2</a:t>
            </a:r>
            <a:r>
              <a:rPr lang="zh-CN" altLang="en-US" dirty="0"/>
              <a:t>版本。 </a:t>
            </a:r>
            <a:r>
              <a:rPr lang="en-US" altLang="zh-CN" dirty="0"/>
              <a:t>EDES</a:t>
            </a:r>
            <a:r>
              <a:rPr lang="zh-CN" altLang="en-US" dirty="0"/>
              <a:t>场务功能改造。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2BF2586-2778-46C6-AD98-BCCC31F5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0" y="1485394"/>
            <a:ext cx="11341395" cy="542321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EAC7BF7-2F1F-4148-8CCD-65A8A3BD409F}"/>
              </a:ext>
            </a:extLst>
          </p:cNvPr>
          <p:cNvSpPr/>
          <p:nvPr/>
        </p:nvSpPr>
        <p:spPr>
          <a:xfrm>
            <a:off x="1860690" y="4283782"/>
            <a:ext cx="2016632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新本币场务改造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7E6305-E0D3-4458-8575-FE7E4E3A1461}"/>
              </a:ext>
            </a:extLst>
          </p:cNvPr>
          <p:cNvSpPr/>
          <p:nvPr/>
        </p:nvSpPr>
        <p:spPr>
          <a:xfrm>
            <a:off x="1860690" y="5384125"/>
            <a:ext cx="2016632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配合数据结构调整改造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A61A05B-C149-4B53-85BB-065EAAC04B0F}"/>
              </a:ext>
            </a:extLst>
          </p:cNvPr>
          <p:cNvSpPr/>
          <p:nvPr/>
        </p:nvSpPr>
        <p:spPr>
          <a:xfrm>
            <a:off x="6276761" y="4831754"/>
            <a:ext cx="2102224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配合数据结构调整改造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760563-4299-48C1-ABE1-99A498204436}"/>
              </a:ext>
            </a:extLst>
          </p:cNvPr>
          <p:cNvSpPr txBox="1"/>
          <p:nvPr/>
        </p:nvSpPr>
        <p:spPr>
          <a:xfrm>
            <a:off x="666046" y="629709"/>
            <a:ext cx="11111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业务接入，确定改造方向。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优化权限、配置存储数据结构，相关进程配合改造。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改造并完善场务功能。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EDEDF09-97CB-4AB9-9F27-C620DF08AA91}"/>
              </a:ext>
            </a:extLst>
          </p:cNvPr>
          <p:cNvSpPr/>
          <p:nvPr/>
        </p:nvSpPr>
        <p:spPr>
          <a:xfrm>
            <a:off x="4079368" y="6188095"/>
            <a:ext cx="2016632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配合数据结构调整改造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E0EB88-591D-4D41-BF31-C8A3A5B1B6D9}"/>
              </a:ext>
            </a:extLst>
          </p:cNvPr>
          <p:cNvSpPr/>
          <p:nvPr/>
        </p:nvSpPr>
        <p:spPr>
          <a:xfrm>
            <a:off x="9168802" y="4947776"/>
            <a:ext cx="2016632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配合数据结构调整改造</a:t>
            </a:r>
          </a:p>
        </p:txBody>
      </p:sp>
    </p:spTree>
    <p:extLst>
      <p:ext uri="{BB962C8B-B14F-4D97-AF65-F5344CB8AC3E}">
        <p14:creationId xmlns:p14="http://schemas.microsoft.com/office/powerpoint/2010/main" val="253962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350197A-7276-4225-B1EC-1E477C26F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0" y="1485394"/>
            <a:ext cx="11341395" cy="54232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C92F31B-54D5-4FB7-8744-1F7D244D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数据切缘版本。随交易功能逐步迁移。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760563-4299-48C1-ABE1-99A498204436}"/>
              </a:ext>
            </a:extLst>
          </p:cNvPr>
          <p:cNvSpPr txBox="1"/>
          <p:nvPr/>
        </p:nvSpPr>
        <p:spPr>
          <a:xfrm>
            <a:off x="666046" y="545203"/>
            <a:ext cx="11111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老进程逐步交还</a:t>
            </a:r>
            <a:r>
              <a:rPr lang="en-US" altLang="zh-CN" dirty="0"/>
              <a:t>CSTP</a:t>
            </a:r>
            <a:r>
              <a:rPr lang="zh-CN" altLang="en-US" dirty="0"/>
              <a:t>或停止维护。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数据随业务功能迁移逐步迁移新平台。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货债</a:t>
            </a:r>
            <a:r>
              <a:rPr lang="en-US" altLang="zh-CN" dirty="0"/>
              <a:t>IMIX</a:t>
            </a:r>
            <a:r>
              <a:rPr lang="zh-CN" altLang="en-US" dirty="0"/>
              <a:t>消息转发功能，随业务功能迁移确定实现方式。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575DEA-92DE-458A-A44C-4F700B53B01A}"/>
              </a:ext>
            </a:extLst>
          </p:cNvPr>
          <p:cNvSpPr/>
          <p:nvPr/>
        </p:nvSpPr>
        <p:spPr>
          <a:xfrm>
            <a:off x="1669303" y="3080082"/>
            <a:ext cx="2016632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屏蔽本币业务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6CC85C-4E81-46D2-95CB-5AA00040E21C}"/>
              </a:ext>
            </a:extLst>
          </p:cNvPr>
          <p:cNvSpPr/>
          <p:nvPr/>
        </p:nvSpPr>
        <p:spPr>
          <a:xfrm>
            <a:off x="1860690" y="5384125"/>
            <a:ext cx="2016632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配合新增报表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D8D9DD-F91F-4B7D-9C9E-B2EEAFED3307}"/>
              </a:ext>
            </a:extLst>
          </p:cNvPr>
          <p:cNvSpPr/>
          <p:nvPr/>
        </p:nvSpPr>
        <p:spPr>
          <a:xfrm>
            <a:off x="6276761" y="4831754"/>
            <a:ext cx="2102224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配合新增业务功能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BC671D-81AC-4748-9758-498EF2345FCF}"/>
              </a:ext>
            </a:extLst>
          </p:cNvPr>
          <p:cNvSpPr/>
          <p:nvPr/>
        </p:nvSpPr>
        <p:spPr>
          <a:xfrm>
            <a:off x="4079368" y="6188095"/>
            <a:ext cx="2016632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配合新增报表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22C168-1089-47DC-9893-24ADA524311A}"/>
              </a:ext>
            </a:extLst>
          </p:cNvPr>
          <p:cNvSpPr/>
          <p:nvPr/>
        </p:nvSpPr>
        <p:spPr>
          <a:xfrm>
            <a:off x="9168802" y="4947776"/>
            <a:ext cx="2016632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配合新增业务功能</a:t>
            </a:r>
          </a:p>
        </p:txBody>
      </p:sp>
    </p:spTree>
    <p:extLst>
      <p:ext uri="{BB962C8B-B14F-4D97-AF65-F5344CB8AC3E}">
        <p14:creationId xmlns:p14="http://schemas.microsoft.com/office/powerpoint/2010/main" val="10075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2F31B-54D5-4FB7-8744-1F7D244D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会员端功能迁移版本。彻底与老</a:t>
            </a:r>
            <a:r>
              <a:rPr lang="en-US" altLang="zh-CN" dirty="0"/>
              <a:t>RDI</a:t>
            </a:r>
            <a:r>
              <a:rPr lang="zh-CN" altLang="en-US" dirty="0"/>
              <a:t>独立。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760563-4299-48C1-ABE1-99A498204436}"/>
              </a:ext>
            </a:extLst>
          </p:cNvPr>
          <p:cNvSpPr txBox="1"/>
          <p:nvPr/>
        </p:nvSpPr>
        <p:spPr>
          <a:xfrm>
            <a:off x="666046" y="629709"/>
            <a:ext cx="11111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规划新增</a:t>
            </a:r>
            <a:r>
              <a:rPr lang="en-US" altLang="zh-CN" dirty="0"/>
              <a:t>12X0</a:t>
            </a:r>
            <a:r>
              <a:rPr lang="zh-CN" altLang="en-US" dirty="0"/>
              <a:t>端口为会员提供会员报表下载，</a:t>
            </a:r>
            <a:r>
              <a:rPr lang="en-US" altLang="zh-CN" dirty="0"/>
              <a:t>1270</a:t>
            </a:r>
            <a:r>
              <a:rPr lang="zh-CN" altLang="en-US" dirty="0"/>
              <a:t>端口提供校验包依赖数据下载。</a:t>
            </a:r>
            <a:r>
              <a:rPr lang="en-US" altLang="zh-CN" dirty="0"/>
              <a:t>1250,1260</a:t>
            </a:r>
            <a:r>
              <a:rPr lang="zh-CN" altLang="en-US" dirty="0"/>
              <a:t>逐步停止维护，并屏蔽本币报表数据下载。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与老</a:t>
            </a:r>
            <a:r>
              <a:rPr lang="en-US" altLang="zh-CN" dirty="0"/>
              <a:t>RDI</a:t>
            </a:r>
            <a:r>
              <a:rPr lang="zh-CN" altLang="en-US" dirty="0"/>
              <a:t>彻底功能独立。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BDD7D7-DC11-4A48-86C2-2301360A0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0038"/>
            <a:ext cx="12192000" cy="4795180"/>
          </a:xfrm>
          <a:prstGeom prst="rect">
            <a:avLst/>
          </a:prstGeom>
          <a:ln cmpd="sng">
            <a:solidFill>
              <a:schemeClr val="tx1"/>
            </a:solidFill>
            <a:prstDash val="dashDot"/>
          </a:ln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16BB191-0036-4963-AC3D-70EC542D283D}"/>
              </a:ext>
            </a:extLst>
          </p:cNvPr>
          <p:cNvCxnSpPr>
            <a:cxnSpLocks/>
          </p:cNvCxnSpPr>
          <p:nvPr/>
        </p:nvCxnSpPr>
        <p:spPr>
          <a:xfrm>
            <a:off x="754912" y="4742121"/>
            <a:ext cx="10281683" cy="0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FCD9B02-51BA-4F4D-A727-BBD2E961CE6F}"/>
              </a:ext>
            </a:extLst>
          </p:cNvPr>
          <p:cNvSpPr/>
          <p:nvPr/>
        </p:nvSpPr>
        <p:spPr>
          <a:xfrm>
            <a:off x="6606371" y="5574632"/>
            <a:ext cx="1846513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新部署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CE7FCE-45B5-447D-B2AC-79A00D0AE69A}"/>
              </a:ext>
            </a:extLst>
          </p:cNvPr>
          <p:cNvSpPr/>
          <p:nvPr/>
        </p:nvSpPr>
        <p:spPr>
          <a:xfrm>
            <a:off x="8555673" y="5425688"/>
            <a:ext cx="1846513" cy="528203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新部署</a:t>
            </a:r>
          </a:p>
        </p:txBody>
      </p:sp>
    </p:spTree>
    <p:extLst>
      <p:ext uri="{BB962C8B-B14F-4D97-AF65-F5344CB8AC3E}">
        <p14:creationId xmlns:p14="http://schemas.microsoft.com/office/powerpoint/2010/main" val="404738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2F31B-54D5-4FB7-8744-1F7D244D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RDI-</a:t>
            </a:r>
            <a:r>
              <a:rPr lang="zh-CN" altLang="en-US" dirty="0"/>
              <a:t>系统现状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AE12E4-E6AD-43C5-9D0D-420DFABAC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1533"/>
            <a:ext cx="12192000" cy="51947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2211B4-12EE-46C3-8957-7A8AB90E75CE}"/>
              </a:ext>
            </a:extLst>
          </p:cNvPr>
          <p:cNvSpPr txBox="1"/>
          <p:nvPr/>
        </p:nvSpPr>
        <p:spPr>
          <a:xfrm>
            <a:off x="729842" y="947866"/>
            <a:ext cx="12021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浅绿进程：新平台</a:t>
            </a:r>
            <a:r>
              <a:rPr lang="en-US" altLang="zh-CN" dirty="0"/>
              <a:t>EDES</a:t>
            </a:r>
            <a:r>
              <a:rPr lang="zh-CN" altLang="en-US" dirty="0"/>
              <a:t>进程，主要有新报表生成进程、</a:t>
            </a:r>
            <a:r>
              <a:rPr lang="en-US" altLang="zh-CN" dirty="0"/>
              <a:t>1270</a:t>
            </a:r>
            <a:r>
              <a:rPr lang="zh-CN" altLang="en-US" dirty="0"/>
              <a:t>端口报表下载进程（权限数据读老本币备份库）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橘红进程：老系统</a:t>
            </a:r>
            <a:r>
              <a:rPr lang="en-US" altLang="zh-CN" dirty="0"/>
              <a:t>RDI</a:t>
            </a:r>
            <a:r>
              <a:rPr lang="zh-CN" altLang="en-US" dirty="0"/>
              <a:t>进程，主要有老报表生成进程，</a:t>
            </a:r>
            <a:r>
              <a:rPr lang="en-US" altLang="zh-CN" dirty="0"/>
              <a:t>DEP</a:t>
            </a:r>
            <a:r>
              <a:rPr lang="zh-CN" altLang="en-US" dirty="0"/>
              <a:t>数据接收进程，</a:t>
            </a:r>
            <a:r>
              <a:rPr lang="en-US" altLang="zh-CN" dirty="0"/>
              <a:t>IMIX</a:t>
            </a:r>
            <a:r>
              <a:rPr lang="zh-CN" altLang="en-US" dirty="0"/>
              <a:t>消息数据接收进程。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红色进程：新老</a:t>
            </a:r>
            <a:r>
              <a:rPr lang="en-US" altLang="zh-CN" dirty="0"/>
              <a:t>RDI&amp; EDES</a:t>
            </a:r>
            <a:r>
              <a:rPr lang="zh-CN" altLang="en-US" dirty="0"/>
              <a:t>公用进程，主要有场务进程、</a:t>
            </a:r>
            <a:r>
              <a:rPr lang="en-US" altLang="zh-CN" dirty="0"/>
              <a:t>1250|1260</a:t>
            </a:r>
            <a:r>
              <a:rPr lang="zh-CN" altLang="en-US" dirty="0"/>
              <a:t>端口报表下载进程。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46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0C955-A89B-40AA-92C0-10351264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现状分析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6CA7C6A-652A-45AE-A698-CD35551F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93" y="895928"/>
            <a:ext cx="11240721" cy="62959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400" dirty="0"/>
              <a:t>系统功能技术分类</a:t>
            </a:r>
            <a:endParaRPr lang="en-US" altLang="zh-CN" sz="1400" dirty="0"/>
          </a:p>
          <a:p>
            <a:pPr lvl="1"/>
            <a:r>
              <a:rPr lang="zh-CN" altLang="en-US" sz="1200" dirty="0"/>
              <a:t>会员登录权限验证模块</a:t>
            </a:r>
            <a:endParaRPr lang="en-US" altLang="zh-CN" sz="1200" dirty="0"/>
          </a:p>
          <a:p>
            <a:pPr lvl="2"/>
            <a:r>
              <a:rPr lang="zh-CN" altLang="en-US" sz="1100" dirty="0"/>
              <a:t>包括实时消息、</a:t>
            </a:r>
            <a:r>
              <a:rPr lang="en-US" altLang="zh-CN" sz="1100" dirty="0"/>
              <a:t> HTTP</a:t>
            </a:r>
            <a:r>
              <a:rPr lang="zh-CN" altLang="en-US" sz="1100" dirty="0"/>
              <a:t>报表下载、</a:t>
            </a:r>
            <a:r>
              <a:rPr lang="en-US" altLang="zh-CN" sz="1100" dirty="0"/>
              <a:t>FTP</a:t>
            </a:r>
            <a:r>
              <a:rPr lang="zh-CN" altLang="en-US" sz="1100" dirty="0"/>
              <a:t>报表下载三种方式的会员登录与权限验证。实时消息的常链接与</a:t>
            </a:r>
            <a:r>
              <a:rPr lang="en-US" altLang="zh-CN" sz="1100" dirty="0"/>
              <a:t>session</a:t>
            </a:r>
            <a:r>
              <a:rPr lang="zh-CN" altLang="en-US" sz="1100" dirty="0"/>
              <a:t>分配由</a:t>
            </a:r>
            <a:r>
              <a:rPr lang="en-US" altLang="zh-CN" sz="1100" dirty="0"/>
              <a:t>EHUB</a:t>
            </a:r>
            <a:r>
              <a:rPr lang="zh-CN" altLang="en-US" sz="1100" dirty="0"/>
              <a:t>实现。</a:t>
            </a:r>
            <a:endParaRPr lang="en-US" altLang="zh-CN" sz="1100" dirty="0"/>
          </a:p>
          <a:p>
            <a:pPr lvl="2"/>
            <a:r>
              <a:rPr lang="en-US" altLang="zh-CN" sz="1100" dirty="0"/>
              <a:t>CSTP-</a:t>
            </a:r>
            <a:r>
              <a:rPr lang="zh-CN" altLang="en-US" sz="1100" dirty="0"/>
              <a:t>实时消息、报表下载会员登录与权限验证都在各自功能进程中实现</a:t>
            </a:r>
            <a:endParaRPr lang="en-US" altLang="zh-CN" sz="1100" dirty="0"/>
          </a:p>
          <a:p>
            <a:pPr lvl="2"/>
            <a:r>
              <a:rPr lang="en-US" altLang="zh-CN" sz="1100" dirty="0"/>
              <a:t>RDI-</a:t>
            </a:r>
            <a:r>
              <a:rPr lang="zh-CN" altLang="en-US" sz="1100" dirty="0"/>
              <a:t>报表下载统一由报表下载进程通过</a:t>
            </a:r>
            <a:r>
              <a:rPr lang="en-US" altLang="zh-CN" sz="1100" dirty="0" err="1"/>
              <a:t>imixAPI</a:t>
            </a:r>
            <a:r>
              <a:rPr lang="zh-CN" altLang="en-US" sz="1100" dirty="0"/>
              <a:t>在</a:t>
            </a:r>
            <a:r>
              <a:rPr lang="en-US" altLang="zh-CN" sz="1100" dirty="0"/>
              <a:t>auth</a:t>
            </a:r>
            <a:r>
              <a:rPr lang="zh-CN" altLang="en-US" sz="1100" dirty="0"/>
              <a:t>进程中实现</a:t>
            </a:r>
            <a:endParaRPr lang="en-US" altLang="zh-CN" sz="1100" dirty="0"/>
          </a:p>
          <a:p>
            <a:pPr lvl="2"/>
            <a:r>
              <a:rPr lang="en-US" altLang="zh-CN" sz="1100" dirty="0"/>
              <a:t>【</a:t>
            </a:r>
            <a:r>
              <a:rPr lang="zh-CN" altLang="en-US" sz="1100" dirty="0"/>
              <a:t>改造思路</a:t>
            </a:r>
            <a:r>
              <a:rPr lang="en-US" altLang="zh-CN" sz="1100" dirty="0"/>
              <a:t>】</a:t>
            </a:r>
            <a:r>
              <a:rPr lang="zh-CN" altLang="en-US" sz="1100" dirty="0"/>
              <a:t>结合</a:t>
            </a:r>
            <a:r>
              <a:rPr lang="en-US" altLang="zh-CN" sz="1100" dirty="0"/>
              <a:t>API</a:t>
            </a:r>
            <a:r>
              <a:rPr lang="zh-CN" altLang="en-US" sz="1100" dirty="0"/>
              <a:t>用户统一考虑接口用户登录，统一走</a:t>
            </a:r>
            <a:r>
              <a:rPr lang="en-US" altLang="zh-CN" sz="1100" dirty="0"/>
              <a:t>API</a:t>
            </a:r>
            <a:r>
              <a:rPr lang="zh-CN" altLang="en-US" sz="1100" dirty="0"/>
              <a:t>网关，通过</a:t>
            </a:r>
            <a:r>
              <a:rPr lang="en-US" altLang="zh-CN" sz="1100" dirty="0" err="1"/>
              <a:t>commonservice</a:t>
            </a:r>
            <a:r>
              <a:rPr lang="zh-CN" altLang="en-US" sz="1100" dirty="0"/>
              <a:t>实现。（与现有网关和登录进程是否合并待讨论）权限验证走现有用户中心接口调用模式。</a:t>
            </a:r>
            <a:endParaRPr lang="en-US" altLang="zh-CN" sz="1100" dirty="0"/>
          </a:p>
          <a:p>
            <a:pPr lvl="1"/>
            <a:endParaRPr lang="en-US" altLang="zh-CN" sz="1200" dirty="0"/>
          </a:p>
          <a:p>
            <a:pPr lvl="1"/>
            <a:r>
              <a:rPr lang="zh-CN" altLang="en-US" sz="1200" dirty="0"/>
              <a:t>数据接收并生成报表模块</a:t>
            </a:r>
            <a:endParaRPr lang="en-US" altLang="zh-CN" sz="1200" dirty="0"/>
          </a:p>
          <a:p>
            <a:pPr lvl="2"/>
            <a:r>
              <a:rPr lang="zh-CN" altLang="en-US" sz="1100" dirty="0"/>
              <a:t>包括</a:t>
            </a:r>
            <a:r>
              <a:rPr lang="en-US" altLang="zh-CN" sz="1100" dirty="0"/>
              <a:t>DEP\IMIX</a:t>
            </a:r>
            <a:r>
              <a:rPr lang="zh-CN" altLang="en-US" sz="1100" dirty="0"/>
              <a:t>方式数据接收，</a:t>
            </a:r>
            <a:r>
              <a:rPr lang="en-US" altLang="zh-CN" sz="1100" dirty="0"/>
              <a:t>CSTP\RDI</a:t>
            </a:r>
            <a:r>
              <a:rPr lang="zh-CN" altLang="en-US" sz="1100" dirty="0"/>
              <a:t>有共用数据和进程。部分数据还通过</a:t>
            </a:r>
            <a:r>
              <a:rPr lang="en-US" altLang="zh-CN" sz="1100" dirty="0"/>
              <a:t>ETL</a:t>
            </a:r>
          </a:p>
          <a:p>
            <a:pPr lvl="2"/>
            <a:r>
              <a:rPr lang="en-US" altLang="zh-CN" sz="1100" dirty="0"/>
              <a:t>CSTP-</a:t>
            </a:r>
            <a:r>
              <a:rPr lang="zh-CN" altLang="en-US" sz="1100" dirty="0"/>
              <a:t>数据接收与报表生成涉及</a:t>
            </a:r>
            <a:r>
              <a:rPr lang="en-US" altLang="zh-CN" sz="1100" dirty="0"/>
              <a:t>4</a:t>
            </a:r>
            <a:r>
              <a:rPr lang="zh-CN" altLang="en-US" sz="1100" dirty="0"/>
              <a:t>个进程。</a:t>
            </a:r>
            <a:endParaRPr lang="en-US" altLang="zh-CN" sz="1100" dirty="0"/>
          </a:p>
          <a:p>
            <a:pPr lvl="2"/>
            <a:r>
              <a:rPr lang="en-US" altLang="zh-CN" sz="1100" dirty="0"/>
              <a:t>RDI-</a:t>
            </a:r>
            <a:r>
              <a:rPr lang="zh-CN" altLang="en-US" sz="1100" dirty="0"/>
              <a:t>新老本币迁移功能进程独立。</a:t>
            </a:r>
            <a:endParaRPr lang="en-US" altLang="zh-CN" sz="1100" dirty="0"/>
          </a:p>
          <a:p>
            <a:pPr lvl="2"/>
            <a:r>
              <a:rPr lang="en-US" altLang="zh-CN" sz="1100" dirty="0"/>
              <a:t>【</a:t>
            </a:r>
            <a:r>
              <a:rPr lang="zh-CN" altLang="en-US" sz="1100" dirty="0"/>
              <a:t>改造思路</a:t>
            </a:r>
            <a:r>
              <a:rPr lang="en-US" altLang="zh-CN" sz="1100" dirty="0"/>
              <a:t>】</a:t>
            </a:r>
            <a:r>
              <a:rPr lang="zh-CN" altLang="en-US" sz="1100" dirty="0"/>
              <a:t>除计费数据，其他基本为基础数据，统一由</a:t>
            </a:r>
            <a:r>
              <a:rPr lang="en-US" altLang="zh-CN" sz="1100" dirty="0"/>
              <a:t>RDI</a:t>
            </a:r>
            <a:r>
              <a:rPr lang="zh-CN" altLang="en-US" sz="1100" dirty="0"/>
              <a:t>报表生成。</a:t>
            </a:r>
            <a:endParaRPr lang="en-US" altLang="zh-CN" sz="1100" dirty="0"/>
          </a:p>
          <a:p>
            <a:pPr marL="457200" lvl="1" indent="0">
              <a:buNone/>
            </a:pPr>
            <a:endParaRPr lang="en-US" altLang="zh-CN" sz="1200" dirty="0"/>
          </a:p>
          <a:p>
            <a:pPr lvl="1"/>
            <a:r>
              <a:rPr lang="zh-CN" altLang="en-US" sz="1200" dirty="0"/>
              <a:t>实时消息推送模块</a:t>
            </a:r>
            <a:endParaRPr lang="en-US" altLang="zh-CN" sz="1200" dirty="0"/>
          </a:p>
          <a:p>
            <a:pPr lvl="2"/>
            <a:r>
              <a:rPr lang="zh-CN" altLang="en-US" sz="1100" dirty="0"/>
              <a:t>均通过</a:t>
            </a:r>
            <a:r>
              <a:rPr lang="en-US" altLang="zh-CN" sz="1100" dirty="0"/>
              <a:t>EHUB</a:t>
            </a:r>
            <a:r>
              <a:rPr lang="zh-CN" altLang="en-US" sz="1100" dirty="0"/>
              <a:t>对接会员。</a:t>
            </a:r>
            <a:r>
              <a:rPr lang="en-US" altLang="zh-CN" sz="1100" dirty="0"/>
              <a:t>EHUB</a:t>
            </a:r>
            <a:r>
              <a:rPr lang="zh-CN" altLang="en-US" sz="1100" dirty="0"/>
              <a:t>仅完成消息的分发</a:t>
            </a:r>
            <a:endParaRPr lang="en-US" altLang="zh-CN" sz="1100" dirty="0"/>
          </a:p>
          <a:p>
            <a:pPr lvl="2"/>
            <a:r>
              <a:rPr lang="en-US" altLang="zh-CN" sz="1100" dirty="0"/>
              <a:t>CSTP-</a:t>
            </a:r>
            <a:r>
              <a:rPr lang="zh-CN" altLang="en-US" sz="1100" dirty="0"/>
              <a:t>分计费和其他两个实时消息下发进程，</a:t>
            </a:r>
            <a:endParaRPr lang="en-US" altLang="zh-CN" sz="1100" dirty="0"/>
          </a:p>
          <a:p>
            <a:pPr lvl="2"/>
            <a:r>
              <a:rPr lang="en-US" altLang="zh-CN" sz="1100" dirty="0"/>
              <a:t>RDI-</a:t>
            </a:r>
            <a:r>
              <a:rPr lang="zh-CN" altLang="en-US" sz="1100" dirty="0"/>
              <a:t>仅有货债实时消息。</a:t>
            </a:r>
            <a:endParaRPr lang="en-US" altLang="zh-CN" sz="1100" dirty="0"/>
          </a:p>
          <a:p>
            <a:pPr lvl="2"/>
            <a:r>
              <a:rPr lang="en-US" altLang="zh-CN" sz="1100" dirty="0"/>
              <a:t>【</a:t>
            </a:r>
            <a:r>
              <a:rPr lang="zh-CN" altLang="en-US" sz="1100" dirty="0"/>
              <a:t>改造思路</a:t>
            </a:r>
            <a:r>
              <a:rPr lang="en-US" altLang="zh-CN" sz="1100" dirty="0"/>
              <a:t>】EHUB</a:t>
            </a:r>
            <a:r>
              <a:rPr lang="zh-CN" altLang="en-US" sz="1100" dirty="0"/>
              <a:t>与现有</a:t>
            </a:r>
            <a:r>
              <a:rPr lang="en-US" altLang="zh-CN" sz="1100" dirty="0"/>
              <a:t>API</a:t>
            </a:r>
            <a:r>
              <a:rPr lang="zh-CN" altLang="en-US" sz="1100" dirty="0"/>
              <a:t>网关功能类似，考虑合并。实时成交、报价、计费等业务数据的业务逻辑由成交共享封装接口，新消息推送模块仅做拼接消息协议转换</a:t>
            </a:r>
            <a:endParaRPr lang="en-US" altLang="zh-CN" sz="1100" dirty="0"/>
          </a:p>
          <a:p>
            <a:pPr marL="914400" lvl="2" indent="0">
              <a:buNone/>
            </a:pPr>
            <a:endParaRPr lang="en-US" altLang="zh-CN" sz="1100" dirty="0"/>
          </a:p>
          <a:p>
            <a:pPr lvl="1"/>
            <a:r>
              <a:rPr lang="zh-CN" altLang="en-US" sz="1200" dirty="0"/>
              <a:t>报表下载模块</a:t>
            </a:r>
            <a:endParaRPr lang="en-US" altLang="zh-CN" sz="1200" dirty="0"/>
          </a:p>
          <a:p>
            <a:pPr lvl="2"/>
            <a:r>
              <a:rPr lang="zh-CN" altLang="en-US" sz="1100" dirty="0"/>
              <a:t>目前报价下载由</a:t>
            </a:r>
            <a:r>
              <a:rPr lang="en-US" altLang="zh-CN" sz="1100" dirty="0"/>
              <a:t>HTTP</a:t>
            </a:r>
            <a:r>
              <a:rPr lang="zh-CN" altLang="en-US" sz="1100" dirty="0"/>
              <a:t>报表下载、</a:t>
            </a:r>
            <a:r>
              <a:rPr lang="en-US" altLang="zh-CN" sz="1100" dirty="0"/>
              <a:t>FTP</a:t>
            </a:r>
            <a:r>
              <a:rPr lang="zh-CN" altLang="en-US" sz="1100" dirty="0"/>
              <a:t>报表下载两种。</a:t>
            </a:r>
            <a:endParaRPr lang="en-US" altLang="zh-CN" sz="1100" dirty="0"/>
          </a:p>
          <a:p>
            <a:pPr lvl="2"/>
            <a:r>
              <a:rPr lang="en-US" altLang="zh-CN" sz="1100" dirty="0"/>
              <a:t>CSTP-</a:t>
            </a:r>
            <a:r>
              <a:rPr lang="zh-CN" altLang="en-US" sz="1100" dirty="0"/>
              <a:t>计费报表走</a:t>
            </a:r>
            <a:r>
              <a:rPr lang="en-US" altLang="zh-CN" sz="1100" dirty="0"/>
              <a:t>FTP</a:t>
            </a:r>
            <a:r>
              <a:rPr lang="zh-CN" altLang="en-US" sz="1100" dirty="0"/>
              <a:t>、其他走</a:t>
            </a:r>
            <a:r>
              <a:rPr lang="en-US" altLang="zh-CN" sz="1100" dirty="0"/>
              <a:t>HTTP</a:t>
            </a:r>
          </a:p>
          <a:p>
            <a:pPr lvl="2"/>
            <a:r>
              <a:rPr lang="en-US" altLang="zh-CN" sz="1100" dirty="0"/>
              <a:t>RDI-</a:t>
            </a:r>
            <a:r>
              <a:rPr lang="zh-CN" altLang="en-US" sz="1100" dirty="0"/>
              <a:t>全部走</a:t>
            </a:r>
            <a:r>
              <a:rPr lang="en-US" altLang="zh-CN" sz="1100" dirty="0"/>
              <a:t>FTP</a:t>
            </a:r>
          </a:p>
          <a:p>
            <a:pPr lvl="2"/>
            <a:r>
              <a:rPr lang="en-US" altLang="zh-CN" sz="1100" dirty="0"/>
              <a:t>【</a:t>
            </a:r>
            <a:r>
              <a:rPr lang="zh-CN" altLang="en-US" sz="1100" dirty="0"/>
              <a:t>改造思路</a:t>
            </a:r>
            <a:r>
              <a:rPr lang="en-US" altLang="zh-CN" sz="1100" dirty="0"/>
              <a:t>】</a:t>
            </a:r>
            <a:r>
              <a:rPr lang="zh-CN" altLang="en-US" sz="1100" dirty="0"/>
              <a:t>短期考虑减少会员影响，保留两种下载模式。长期考虑保留</a:t>
            </a:r>
            <a:r>
              <a:rPr lang="en-US" altLang="zh-CN" sz="1100" dirty="0"/>
              <a:t>FTP</a:t>
            </a:r>
            <a:r>
              <a:rPr lang="zh-CN" altLang="en-US" sz="1100" dirty="0"/>
              <a:t>下载，</a:t>
            </a:r>
            <a:r>
              <a:rPr lang="en-US" altLang="zh-CN" sz="1100" dirty="0"/>
              <a:t>CSTP</a:t>
            </a:r>
            <a:r>
              <a:rPr lang="zh-CN" altLang="en-US" sz="1100" dirty="0"/>
              <a:t>报表下载与</a:t>
            </a:r>
            <a:r>
              <a:rPr lang="en-US" altLang="zh-CN" sz="1100" dirty="0"/>
              <a:t>RDI</a:t>
            </a:r>
            <a:r>
              <a:rPr lang="zh-CN" altLang="en-US" sz="1100" dirty="0"/>
              <a:t>合并。并区分校验包依赖数据下载端口</a:t>
            </a:r>
            <a:r>
              <a:rPr lang="en-US" altLang="zh-CN" sz="1100" dirty="0"/>
              <a:t>1270.</a:t>
            </a:r>
            <a:r>
              <a:rPr lang="zh-CN" altLang="en-US" sz="1100" dirty="0"/>
              <a:t>会员 报表下载端口</a:t>
            </a:r>
            <a:r>
              <a:rPr lang="en-US" altLang="zh-CN" sz="1100" dirty="0"/>
              <a:t>12X0</a:t>
            </a:r>
            <a:r>
              <a:rPr lang="zh-CN" altLang="en-US" sz="1100" dirty="0"/>
              <a:t>。</a:t>
            </a:r>
            <a:endParaRPr lang="en-US" altLang="zh-CN" sz="1100" dirty="0"/>
          </a:p>
          <a:p>
            <a:pPr lvl="2"/>
            <a:endParaRPr lang="en-US" altLang="zh-CN" sz="1100" dirty="0"/>
          </a:p>
          <a:p>
            <a:pPr lvl="1"/>
            <a:r>
              <a:rPr lang="zh-CN" altLang="en-US" sz="1200" dirty="0"/>
              <a:t>场务模块</a:t>
            </a:r>
            <a:endParaRPr lang="en-US" altLang="zh-CN" sz="1200" dirty="0"/>
          </a:p>
          <a:p>
            <a:pPr lvl="2"/>
            <a:r>
              <a:rPr lang="en-US" altLang="zh-CN" sz="1100" dirty="0"/>
              <a:t>CSTP\RDI</a:t>
            </a:r>
            <a:r>
              <a:rPr lang="zh-CN" altLang="en-US" sz="1100" dirty="0"/>
              <a:t>单独场务端、单独权限用户体系。</a:t>
            </a:r>
            <a:endParaRPr lang="en-US" altLang="zh-CN" sz="1100" dirty="0"/>
          </a:p>
          <a:p>
            <a:pPr lvl="2"/>
            <a:r>
              <a:rPr lang="en-US" altLang="zh-CN" sz="1100" dirty="0"/>
              <a:t>【</a:t>
            </a:r>
            <a:r>
              <a:rPr lang="zh-CN" altLang="en-US" sz="1100" dirty="0"/>
              <a:t>改造思路</a:t>
            </a:r>
            <a:r>
              <a:rPr lang="en-US" altLang="zh-CN" sz="1100" dirty="0"/>
              <a:t>】</a:t>
            </a:r>
            <a:r>
              <a:rPr lang="zh-CN" altLang="en-US" sz="1100" dirty="0"/>
              <a:t>合并入新本币场务功能与用户体系</a:t>
            </a:r>
            <a:endParaRPr lang="en-US" altLang="zh-CN" sz="1100" dirty="0"/>
          </a:p>
          <a:p>
            <a:pPr lvl="2"/>
            <a:endParaRPr lang="en-US" altLang="zh-CN" sz="1100" dirty="0"/>
          </a:p>
          <a:p>
            <a:pPr lvl="1"/>
            <a:r>
              <a:rPr lang="zh-CN" altLang="en-US" sz="1200" dirty="0"/>
              <a:t>应急模块</a:t>
            </a:r>
            <a:endParaRPr lang="en-US" altLang="zh-CN" sz="1200" dirty="0"/>
          </a:p>
          <a:p>
            <a:pPr lvl="2"/>
            <a:r>
              <a:rPr lang="en-US" altLang="zh-CN" sz="1100" dirty="0"/>
              <a:t>【</a:t>
            </a:r>
            <a:r>
              <a:rPr lang="zh-CN" altLang="en-US" sz="1100" dirty="0"/>
              <a:t>改造思路</a:t>
            </a:r>
            <a:r>
              <a:rPr lang="en-US" altLang="zh-CN" sz="1100" dirty="0"/>
              <a:t>】</a:t>
            </a:r>
            <a:r>
              <a:rPr lang="zh-CN" altLang="en-US" sz="1100" dirty="0"/>
              <a:t>与新本比统一</a:t>
            </a:r>
            <a:r>
              <a:rPr lang="en-US" altLang="zh-CN" sz="1100" dirty="0"/>
              <a:t>DEP</a:t>
            </a:r>
            <a:r>
              <a:rPr lang="zh-CN" altLang="en-US" sz="1100" dirty="0"/>
              <a:t>应急一同考虑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59856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6D87B-773C-48AB-94D1-B6E3B3CD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3809"/>
            <a:ext cx="10515600" cy="773719"/>
          </a:xfrm>
        </p:spPr>
        <p:txBody>
          <a:bodyPr/>
          <a:lstStyle/>
          <a:p>
            <a:r>
              <a:rPr lang="zh-CN" altLang="en-US" dirty="0"/>
              <a:t>改造后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348FD35B-0E68-4B29-99C2-960CAA7B1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29" y="0"/>
            <a:ext cx="10612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5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3220A-45F3-4B00-A981-6EE22CF1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2BDD7-34FB-44BC-B736-0D642C3E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：会员登录的要素除了用户名、密码还有啥（</a:t>
            </a:r>
            <a:r>
              <a:rPr lang="en-US" altLang="zh-CN" dirty="0"/>
              <a:t>FTP HTTP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CSTP:</a:t>
            </a:r>
            <a:r>
              <a:rPr lang="zh-CN" altLang="en-US" dirty="0"/>
              <a:t>只有用户名、密码</a:t>
            </a:r>
            <a:endParaRPr lang="en-US" altLang="zh-CN" dirty="0"/>
          </a:p>
          <a:p>
            <a:pPr lvl="1"/>
            <a:r>
              <a:rPr lang="en-US" altLang="zh-CN" dirty="0"/>
              <a:t>RDI</a:t>
            </a:r>
            <a:r>
              <a:rPr lang="zh-CN" altLang="en-US" dirty="0"/>
              <a:t>：用户名密码端口号</a:t>
            </a: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CSTP</a:t>
            </a:r>
            <a:r>
              <a:rPr lang="zh-CN" altLang="en-US" dirty="0"/>
              <a:t>会员那边是否会提供开发包。</a:t>
            </a:r>
            <a:endParaRPr lang="en-US" altLang="zh-CN" dirty="0"/>
          </a:p>
          <a:p>
            <a:pPr lvl="1"/>
            <a:r>
              <a:rPr lang="zh-CN" altLang="en-US" dirty="0"/>
              <a:t>实时消息：提供登录开发包</a:t>
            </a:r>
            <a:endParaRPr lang="en-US" altLang="zh-CN" dirty="0"/>
          </a:p>
          <a:p>
            <a:pPr lvl="1"/>
            <a:r>
              <a:rPr lang="en-US" altLang="zh-CN" dirty="0"/>
              <a:t>FTP</a:t>
            </a:r>
            <a:r>
              <a:rPr lang="zh-CN" altLang="en-US" dirty="0"/>
              <a:t>报表下载：没有开发包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报表下载：提供开发包</a:t>
            </a: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3</a:t>
            </a:r>
            <a:r>
              <a:rPr lang="zh-CN" altLang="en-US" dirty="0"/>
              <a:t>：老的</a:t>
            </a:r>
            <a:r>
              <a:rPr lang="en-US" altLang="zh-CN" dirty="0"/>
              <a:t>1250 1260 </a:t>
            </a:r>
            <a:r>
              <a:rPr lang="zh-CN" altLang="en-US" dirty="0"/>
              <a:t>外汇也在用于下载报表，权限验证时走不同的</a:t>
            </a:r>
            <a:r>
              <a:rPr lang="en-US" altLang="zh-CN" dirty="0"/>
              <a:t>auth</a:t>
            </a:r>
            <a:r>
              <a:rPr lang="zh-CN" altLang="en-US" dirty="0"/>
              <a:t>进程？</a:t>
            </a:r>
            <a:endParaRPr lang="en-US" altLang="zh-CN" dirty="0"/>
          </a:p>
          <a:p>
            <a:pPr lvl="1"/>
            <a:r>
              <a:rPr lang="zh-CN" altLang="en-US" dirty="0"/>
              <a:t>外汇用户信息也存在老本币备份库，用同一个</a:t>
            </a:r>
            <a:r>
              <a:rPr lang="en-US" altLang="zh-CN" dirty="0"/>
              <a:t>auth</a:t>
            </a:r>
            <a:r>
              <a:rPr lang="zh-CN" altLang="en-US" dirty="0"/>
              <a:t>验证</a:t>
            </a:r>
            <a:endParaRPr lang="en-US" altLang="zh-CN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06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B901C-281A-49A0-B82A-0AC84A65D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RDI</a:t>
            </a:r>
            <a:r>
              <a:rPr lang="zh-CN" altLang="en-US" dirty="0"/>
              <a:t>技术改造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E60734-3C6D-4C1C-B6B5-C1CC84685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6016" y="6046474"/>
            <a:ext cx="2703968" cy="562556"/>
          </a:xfrm>
        </p:spPr>
        <p:txBody>
          <a:bodyPr/>
          <a:lstStyle/>
          <a:p>
            <a:r>
              <a:rPr lang="en-US" altLang="zh-CN" dirty="0"/>
              <a:t>CWAP-</a:t>
            </a:r>
            <a:r>
              <a:rPr lang="zh-CN" altLang="en-US" dirty="0"/>
              <a:t>张洋弘</a:t>
            </a:r>
          </a:p>
        </p:txBody>
      </p:sp>
    </p:spTree>
    <p:extLst>
      <p:ext uri="{BB962C8B-B14F-4D97-AF65-F5344CB8AC3E}">
        <p14:creationId xmlns:p14="http://schemas.microsoft.com/office/powerpoint/2010/main" val="76141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2F31B-54D5-4FB7-8744-1F7D244D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现状</a:t>
            </a:r>
            <a:r>
              <a:rPr lang="en-US" altLang="zh-CN" dirty="0"/>
              <a:t>-</a:t>
            </a:r>
            <a:r>
              <a:rPr lang="zh-CN" altLang="en-US" dirty="0"/>
              <a:t>系统结构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AE12E4-E6AD-43C5-9D0D-420DFABAC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1533"/>
            <a:ext cx="12192000" cy="51947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2211B4-12EE-46C3-8957-7A8AB90E75CE}"/>
              </a:ext>
            </a:extLst>
          </p:cNvPr>
          <p:cNvSpPr txBox="1"/>
          <p:nvPr/>
        </p:nvSpPr>
        <p:spPr>
          <a:xfrm>
            <a:off x="729842" y="947866"/>
            <a:ext cx="12021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浅绿进程：新平台</a:t>
            </a:r>
            <a:r>
              <a:rPr lang="en-US" altLang="zh-CN" dirty="0"/>
              <a:t>EDES</a:t>
            </a:r>
            <a:r>
              <a:rPr lang="zh-CN" altLang="en-US" dirty="0"/>
              <a:t>进程，主要有新报表生成进程、</a:t>
            </a:r>
            <a:r>
              <a:rPr lang="en-US" altLang="zh-CN" dirty="0"/>
              <a:t>1270</a:t>
            </a:r>
            <a:r>
              <a:rPr lang="zh-CN" altLang="en-US" dirty="0"/>
              <a:t>端口报表下载进程（权限数据读老本币备份库）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橘红进程：老系统</a:t>
            </a:r>
            <a:r>
              <a:rPr lang="en-US" altLang="zh-CN" dirty="0"/>
              <a:t>RDI</a:t>
            </a:r>
            <a:r>
              <a:rPr lang="zh-CN" altLang="en-US" dirty="0"/>
              <a:t>进程，主要有老报表生成进程，</a:t>
            </a:r>
            <a:r>
              <a:rPr lang="en-US" altLang="zh-CN" dirty="0"/>
              <a:t>DEP</a:t>
            </a:r>
            <a:r>
              <a:rPr lang="zh-CN" altLang="en-US" dirty="0"/>
              <a:t>数据接收进程，</a:t>
            </a:r>
            <a:r>
              <a:rPr lang="en-US" altLang="zh-CN" dirty="0"/>
              <a:t>IMIX</a:t>
            </a:r>
            <a:r>
              <a:rPr lang="zh-CN" altLang="en-US" dirty="0"/>
              <a:t>消息数据接收进程。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红色进程：新老</a:t>
            </a:r>
            <a:r>
              <a:rPr lang="en-US" altLang="zh-CN" dirty="0"/>
              <a:t>RDI&amp; EDES</a:t>
            </a:r>
            <a:r>
              <a:rPr lang="zh-CN" altLang="en-US" dirty="0"/>
              <a:t>公用进程，主要有场务进程、</a:t>
            </a:r>
            <a:r>
              <a:rPr lang="en-US" altLang="zh-CN" dirty="0"/>
              <a:t>1250|1260</a:t>
            </a:r>
            <a:r>
              <a:rPr lang="zh-CN" altLang="en-US" dirty="0"/>
              <a:t>端口报表下载进程。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202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2F31B-54D5-4FB7-8744-1F7D244D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现状</a:t>
            </a:r>
            <a:r>
              <a:rPr lang="en-US" altLang="zh-CN" dirty="0"/>
              <a:t>-</a:t>
            </a:r>
            <a:r>
              <a:rPr lang="zh-CN" altLang="en-US" dirty="0"/>
              <a:t>数据概况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610C53-B7FC-48F1-BEFE-0E11B9E72A6A}"/>
              </a:ext>
            </a:extLst>
          </p:cNvPr>
          <p:cNvSpPr txBox="1"/>
          <p:nvPr/>
        </p:nvSpPr>
        <p:spPr>
          <a:xfrm>
            <a:off x="654341" y="997528"/>
            <a:ext cx="104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场务维护数据均还在老本币备份库，包括：用户信息、权限信息、报表生成配置信息等。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部分报表数据已经迁移至新系统。</a:t>
            </a:r>
            <a:endParaRPr lang="en-US" altLang="zh-CN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CC1B82A-6B48-4CF1-ADF7-107ECF1DD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60184"/>
              </p:ext>
            </p:extLst>
          </p:nvPr>
        </p:nvGraphicFramePr>
        <p:xfrm>
          <a:off x="4661381" y="2254181"/>
          <a:ext cx="7410377" cy="46038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2411">
                  <a:extLst>
                    <a:ext uri="{9D8B030D-6E8A-4147-A177-3AD203B41FA5}">
                      <a16:colId xmlns:a16="http://schemas.microsoft.com/office/drawing/2014/main" val="1703017367"/>
                    </a:ext>
                  </a:extLst>
                </a:gridCol>
                <a:gridCol w="2068795">
                  <a:extLst>
                    <a:ext uri="{9D8B030D-6E8A-4147-A177-3AD203B41FA5}">
                      <a16:colId xmlns:a16="http://schemas.microsoft.com/office/drawing/2014/main" val="2675565776"/>
                    </a:ext>
                  </a:extLst>
                </a:gridCol>
                <a:gridCol w="2676878">
                  <a:extLst>
                    <a:ext uri="{9D8B030D-6E8A-4147-A177-3AD203B41FA5}">
                      <a16:colId xmlns:a16="http://schemas.microsoft.com/office/drawing/2014/main" val="1161855550"/>
                    </a:ext>
                  </a:extLst>
                </a:gridCol>
                <a:gridCol w="680001">
                  <a:extLst>
                    <a:ext uri="{9D8B030D-6E8A-4147-A177-3AD203B41FA5}">
                      <a16:colId xmlns:a16="http://schemas.microsoft.com/office/drawing/2014/main" val="832381679"/>
                    </a:ext>
                  </a:extLst>
                </a:gridCol>
                <a:gridCol w="1542292">
                  <a:extLst>
                    <a:ext uri="{9D8B030D-6E8A-4147-A177-3AD203B41FA5}">
                      <a16:colId xmlns:a16="http://schemas.microsoft.com/office/drawing/2014/main" val="4093089170"/>
                    </a:ext>
                  </a:extLst>
                </a:gridCol>
              </a:tblGrid>
              <a:tr h="1282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编码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大类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数据报表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数据源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版本计划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1088719796"/>
                  </a:ext>
                </a:extLst>
              </a:tr>
              <a:tr h="465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1.5.         </a:t>
                      </a:r>
                      <a:r>
                        <a:rPr lang="zh-CN" altLang="en-US" sz="700" u="none" strike="noStrike">
                          <a:effectLst/>
                        </a:rPr>
                        <a:t>本币其他信息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现券、衍生品、回购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1.5.1 </a:t>
                      </a:r>
                      <a:r>
                        <a:rPr lang="zh-CN" altLang="en-US" sz="700" u="none" strike="noStrike" dirty="0">
                          <a:effectLst/>
                        </a:rPr>
                        <a:t>交易假日表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 dirty="0">
                          <a:effectLst/>
                        </a:rPr>
                        <a:t>现券买卖、质押式回购、买断式回购、债券借贷、债券远期、信用拆借、利率互换、远期利率协议、信用风险缓释凭证、预发行、利率上限</a:t>
                      </a:r>
                      <a:r>
                        <a:rPr lang="en-US" altLang="zh-CN" sz="700" u="none" strike="noStrike" dirty="0">
                          <a:effectLst/>
                        </a:rPr>
                        <a:t>/</a:t>
                      </a:r>
                      <a:r>
                        <a:rPr lang="zh-CN" altLang="en-US" sz="700" u="none" strike="noStrike" dirty="0">
                          <a:effectLst/>
                        </a:rPr>
                        <a:t>下限期权、利率互换期权、同业存款、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zh-CN" altLang="en-US" sz="700" u="none" strike="noStrike" dirty="0">
                          <a:effectLst/>
                        </a:rPr>
                        <a:t>同业借款、信用违约互换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要切源，优先级低，确认时间范围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162998106"/>
                  </a:ext>
                </a:extLst>
              </a:tr>
              <a:tr h="4860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1.5.         </a:t>
                      </a:r>
                      <a:r>
                        <a:rPr lang="zh-CN" altLang="en-US" sz="700" u="none" strike="noStrike">
                          <a:effectLst/>
                        </a:rPr>
                        <a:t>本币其他信息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现券、衍生品、回购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1.5.2 </a:t>
                      </a:r>
                      <a:r>
                        <a:rPr lang="zh-CN" altLang="en-US" sz="700" u="none" strike="noStrike">
                          <a:effectLst/>
                        </a:rPr>
                        <a:t>结算假日表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现券买卖、质押式回购、买断式回购、债券借贷、债券远期、信用拆借、利率互换、远期利率协议、信用风险缓释凭证、预发行、利率上限</a:t>
                      </a:r>
                      <a:r>
                        <a:rPr lang="en-US" altLang="zh-CN" sz="700" u="none" strike="noStrike" dirty="0">
                          <a:effectLst/>
                        </a:rPr>
                        <a:t>/</a:t>
                      </a:r>
                      <a:r>
                        <a:rPr lang="zh-CN" altLang="en-US" sz="700" u="none" strike="noStrike">
                          <a:effectLst/>
                        </a:rPr>
                        <a:t>下限期权、利率互换期权、同业存款、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zh-CN" altLang="en-US" sz="700" u="none" strike="noStrike">
                          <a:effectLst/>
                        </a:rPr>
                        <a:t>同业借款、信用违约互换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要切源，优先级低，确认时间范围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2606839192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1.7.         </a:t>
                      </a:r>
                      <a:r>
                        <a:rPr lang="zh-CN" altLang="en-US" sz="700" u="none" strike="noStrike">
                          <a:effectLst/>
                        </a:rPr>
                        <a:t>北金所数据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1.7.1</a:t>
                      </a:r>
                      <a:r>
                        <a:rPr lang="zh-CN" altLang="en-US" sz="700" u="none" strike="noStrike">
                          <a:effectLst/>
                        </a:rPr>
                        <a:t>北金所机构基础信息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r>
                        <a:rPr lang="zh-CN" altLang="en-US" sz="700" u="none" strike="noStrike">
                          <a:effectLst/>
                        </a:rPr>
                        <a:t>全市场？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暂不切源，确认上游（上游</a:t>
                      </a:r>
                      <a:r>
                        <a:rPr lang="en-US" altLang="zh-CN" sz="800" u="none" strike="noStrike" dirty="0">
                          <a:effectLst/>
                        </a:rPr>
                        <a:t>BMARS</a:t>
                      </a:r>
                      <a:r>
                        <a:rPr lang="zh-CN" altLang="en-US" sz="800" u="none" strike="noStrike">
                          <a:effectLst/>
                        </a:rPr>
                        <a:t>）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1838309426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1.7.         </a:t>
                      </a:r>
                      <a:r>
                        <a:rPr lang="zh-CN" altLang="en-US" sz="700" u="none" strike="noStrike">
                          <a:effectLst/>
                        </a:rPr>
                        <a:t>北金所数据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1.7.2</a:t>
                      </a:r>
                      <a:r>
                        <a:rPr lang="zh-CN" altLang="en-US" sz="700" u="none" strike="noStrike">
                          <a:effectLst/>
                        </a:rPr>
                        <a:t>北金所机构做市信息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r>
                        <a:rPr lang="zh-CN" altLang="en-US" sz="700" u="none" strike="noStrike">
                          <a:effectLst/>
                        </a:rPr>
                        <a:t>全市场？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暂不切源，确认上游（上游</a:t>
                      </a:r>
                      <a:r>
                        <a:rPr lang="en-US" altLang="zh-CN" sz="800" u="none" strike="noStrike" dirty="0">
                          <a:effectLst/>
                        </a:rPr>
                        <a:t>BMARS</a:t>
                      </a:r>
                      <a:r>
                        <a:rPr lang="zh-CN" altLang="en-US" sz="800" u="none" strike="noStrike">
                          <a:effectLst/>
                        </a:rPr>
                        <a:t>）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826400342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RDI024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1.9.         </a:t>
                      </a:r>
                      <a:r>
                        <a:rPr lang="zh-CN" altLang="en-US" sz="700" u="none" strike="noStrike">
                          <a:effectLst/>
                        </a:rPr>
                        <a:t>债券通会员信息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 dirty="0">
                          <a:effectLst/>
                        </a:rPr>
                        <a:t>】【</a:t>
                      </a:r>
                      <a:r>
                        <a:rPr lang="zh-CN" altLang="en-US" sz="700" u="none" strike="noStrike">
                          <a:effectLst/>
                        </a:rPr>
                        <a:t>债券通指引？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1.9.2</a:t>
                      </a:r>
                      <a:r>
                        <a:rPr lang="zh-CN" altLang="en-US" sz="700" u="none" strike="noStrike">
                          <a:effectLst/>
                        </a:rPr>
                        <a:t>下一日的上市债券信息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-【</a:t>
                      </a:r>
                      <a:r>
                        <a:rPr lang="zh-CN" altLang="en-US" sz="700" u="none" strike="noStrike">
                          <a:effectLst/>
                        </a:rPr>
                        <a:t>待开发指引确认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要切源，债券通优先级低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298499657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1.9.         </a:t>
                      </a:r>
                      <a:r>
                        <a:rPr lang="zh-CN" altLang="en-US" sz="700" u="none" strike="noStrike">
                          <a:effectLst/>
                        </a:rPr>
                        <a:t>债券通会员信息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 dirty="0">
                          <a:effectLst/>
                        </a:rPr>
                        <a:t>】【</a:t>
                      </a:r>
                      <a:r>
                        <a:rPr lang="zh-CN" altLang="en-US" sz="700" u="none" strike="noStrike">
                          <a:effectLst/>
                        </a:rPr>
                        <a:t>债券通指引？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1.9.3 </a:t>
                      </a:r>
                      <a:r>
                        <a:rPr lang="zh-CN" altLang="en-US" sz="700" u="none" strike="noStrike">
                          <a:effectLst/>
                        </a:rPr>
                        <a:t>境外投资机构信息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-【</a:t>
                      </a:r>
                      <a:r>
                        <a:rPr lang="zh-CN" altLang="en-US" sz="700" u="none" strike="noStrike">
                          <a:effectLst/>
                        </a:rPr>
                        <a:t>待开发指引确认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r>
                        <a:rPr lang="zh-CN" altLang="en-US" sz="700" u="none" strike="noStrike">
                          <a:effectLst/>
                        </a:rPr>
                        <a:t>全市场？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要切源，债券通优先级低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3879457655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RDI026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1.9.         </a:t>
                      </a:r>
                      <a:r>
                        <a:rPr lang="zh-CN" altLang="en-US" sz="700" u="none" strike="noStrike">
                          <a:effectLst/>
                        </a:rPr>
                        <a:t>债券通会员信息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 dirty="0">
                          <a:effectLst/>
                        </a:rPr>
                        <a:t>】【</a:t>
                      </a:r>
                      <a:r>
                        <a:rPr lang="zh-CN" altLang="en-US" sz="700" u="none" strike="noStrike">
                          <a:effectLst/>
                        </a:rPr>
                        <a:t>债券通指引？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1.9.4 </a:t>
                      </a:r>
                      <a:r>
                        <a:rPr lang="zh-CN" altLang="en-US" sz="700" u="none" strike="noStrike">
                          <a:effectLst/>
                        </a:rPr>
                        <a:t>交易员信息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-【</a:t>
                      </a:r>
                      <a:r>
                        <a:rPr lang="zh-CN" altLang="en-US" sz="700" u="none" strike="noStrike">
                          <a:effectLst/>
                        </a:rPr>
                        <a:t>待开发指引确认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r>
                        <a:rPr lang="zh-CN" altLang="en-US" sz="700" u="none" strike="noStrike">
                          <a:effectLst/>
                        </a:rPr>
                        <a:t>全市场？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要切源，债券通优先级低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1446133834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1.10.     </a:t>
                      </a:r>
                      <a:r>
                        <a:rPr lang="zh-CN" altLang="en-US" sz="700" u="none" strike="noStrike">
                          <a:effectLst/>
                        </a:rPr>
                        <a:t>第三方平台信息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债券通指引？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700" u="none" strike="noStrike" dirty="0">
                          <a:effectLst/>
                        </a:rPr>
                        <a:t> 1.10.1 Direct</a:t>
                      </a:r>
                      <a:r>
                        <a:rPr lang="zh-CN" altLang="en-US" sz="700" u="none" strike="noStrike">
                          <a:effectLst/>
                        </a:rPr>
                        <a:t>对手方机构信息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-【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r>
                        <a:rPr lang="zh-CN" altLang="en-US" sz="700" u="none" strike="noStrike">
                          <a:effectLst/>
                        </a:rPr>
                        <a:t>第三方平台？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要切源，债券通优先级低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2956480909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RDI028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1.10.     </a:t>
                      </a:r>
                      <a:r>
                        <a:rPr lang="zh-CN" altLang="en-US" sz="700" u="none" strike="noStrike">
                          <a:effectLst/>
                        </a:rPr>
                        <a:t>第三方平台信息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债券通指引？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700" u="none" strike="noStrike" dirty="0">
                          <a:effectLst/>
                        </a:rPr>
                        <a:t> 1.10.2 Direct</a:t>
                      </a:r>
                      <a:r>
                        <a:rPr lang="zh-CN" altLang="en-US" sz="700" u="none" strike="noStrike">
                          <a:effectLst/>
                        </a:rPr>
                        <a:t>账号信息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-【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r>
                        <a:rPr lang="zh-CN" altLang="en-US" sz="700" u="none" strike="noStrike">
                          <a:effectLst/>
                        </a:rPr>
                        <a:t>第三方平台？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要切源，债券通优先级低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482986005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RDI031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1.12.     </a:t>
                      </a:r>
                      <a:r>
                        <a:rPr lang="zh-CN" altLang="en-US" sz="700" u="none" strike="noStrike">
                          <a:effectLst/>
                        </a:rPr>
                        <a:t>校验规则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1.12.2 </a:t>
                      </a:r>
                      <a:r>
                        <a:rPr lang="zh-CN" altLang="en-US" sz="700" u="none" strike="noStrike">
                          <a:effectLst/>
                        </a:rPr>
                        <a:t>机构做市信息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优先级低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1336796469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RDI033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1.12.     </a:t>
                      </a:r>
                      <a:r>
                        <a:rPr lang="zh-CN" altLang="en-US" sz="700" u="none" strike="noStrike">
                          <a:effectLst/>
                        </a:rPr>
                        <a:t>校验规则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1.12.4 </a:t>
                      </a:r>
                      <a:r>
                        <a:rPr lang="zh-CN" altLang="en-US" sz="700" u="none" strike="noStrike">
                          <a:effectLst/>
                        </a:rPr>
                        <a:t>高收益债券信息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现券？是否用到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140</a:t>
                      </a:r>
                      <a:r>
                        <a:rPr lang="zh-CN" altLang="en-US" sz="800" u="none" strike="noStrike">
                          <a:effectLst/>
                        </a:rPr>
                        <a:t>之前切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3938283315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RDI039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2.3 </a:t>
                      </a:r>
                      <a:r>
                        <a:rPr lang="zh-CN" altLang="en-US" sz="700" u="none" strike="noStrike">
                          <a:effectLst/>
                        </a:rPr>
                        <a:t>本币交易成员信息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_</a:t>
                      </a:r>
                      <a:r>
                        <a:rPr lang="zh-CN" altLang="en-US" sz="700" u="none" strike="noStrike">
                          <a:effectLst/>
                        </a:rPr>
                        <a:t>银行间</a:t>
                      </a:r>
                      <a:r>
                        <a:rPr lang="en-US" altLang="zh-CN" sz="700" u="none" strike="noStrike" dirty="0">
                          <a:effectLst/>
                        </a:rPr>
                        <a:t>【150</a:t>
                      </a:r>
                      <a:r>
                        <a:rPr lang="zh-CN" altLang="en-US" sz="700" u="none" strike="noStrike">
                          <a:effectLst/>
                        </a:rPr>
                        <a:t>？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2.3.1 </a:t>
                      </a:r>
                      <a:r>
                        <a:rPr lang="zh-CN" altLang="en-US" sz="700" u="none" strike="noStrike">
                          <a:effectLst/>
                        </a:rPr>
                        <a:t>交易成员通讯录</a:t>
                      </a:r>
                      <a:r>
                        <a:rPr lang="en-US" altLang="zh-CN" sz="700" u="none" strike="noStrike" dirty="0">
                          <a:effectLst/>
                        </a:rPr>
                        <a:t>_</a:t>
                      </a:r>
                      <a:r>
                        <a:rPr lang="zh-CN" altLang="en-US" sz="700" u="none" strike="noStrike">
                          <a:effectLst/>
                        </a:rPr>
                        <a:t>银行间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现券、衍生品、回购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ETL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150</a:t>
                      </a:r>
                      <a:r>
                        <a:rPr lang="zh-CN" altLang="en-US" sz="800" u="none" strike="noStrike">
                          <a:effectLst/>
                        </a:rPr>
                        <a:t>之后切源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2630651579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2.4 </a:t>
                      </a:r>
                      <a:r>
                        <a:rPr lang="zh-CN" altLang="en-US" sz="700" u="none" strike="noStrike">
                          <a:effectLst/>
                        </a:rPr>
                        <a:t>本币交易成员信息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_</a:t>
                      </a:r>
                      <a:r>
                        <a:rPr lang="zh-CN" altLang="en-US" sz="700" u="none" strike="noStrike">
                          <a:effectLst/>
                        </a:rPr>
                        <a:t>国际</a:t>
                      </a:r>
                      <a:r>
                        <a:rPr lang="en-US" altLang="zh-CN" sz="700" u="none" strike="noStrike" dirty="0">
                          <a:effectLst/>
                        </a:rPr>
                        <a:t>【150</a:t>
                      </a:r>
                      <a:r>
                        <a:rPr lang="zh-CN" altLang="en-US" sz="700" u="none" strike="noStrike">
                          <a:effectLst/>
                        </a:rPr>
                        <a:t>？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2.4.1 </a:t>
                      </a:r>
                      <a:r>
                        <a:rPr lang="zh-CN" altLang="en-US" sz="700" u="none" strike="noStrike">
                          <a:effectLst/>
                        </a:rPr>
                        <a:t>交易成员通讯录</a:t>
                      </a:r>
                      <a:r>
                        <a:rPr lang="en-US" altLang="zh-CN" sz="700" u="none" strike="noStrike" dirty="0">
                          <a:effectLst/>
                        </a:rPr>
                        <a:t>_</a:t>
                      </a:r>
                      <a:r>
                        <a:rPr lang="zh-CN" altLang="en-US" sz="700" u="none" strike="noStrike">
                          <a:effectLst/>
                        </a:rPr>
                        <a:t>国际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现券、衍生品、回购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ETL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150</a:t>
                      </a:r>
                      <a:r>
                        <a:rPr lang="zh-CN" altLang="en-US" sz="800" u="none" strike="noStrike">
                          <a:effectLst/>
                        </a:rPr>
                        <a:t>之后切源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1888045114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RDI042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3.1 </a:t>
                      </a:r>
                      <a:r>
                        <a:rPr lang="zh-CN" altLang="en-US" sz="800" u="none" strike="noStrike">
                          <a:effectLst/>
                        </a:rPr>
                        <a:t>本币基础品种信息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3.1.2 </a:t>
                      </a:r>
                      <a:r>
                        <a:rPr lang="zh-CN" altLang="en-US" sz="800" u="none" strike="noStrike">
                          <a:effectLst/>
                        </a:rPr>
                        <a:t>预发行债券信息</a:t>
                      </a:r>
                      <a:r>
                        <a:rPr lang="en-US" altLang="zh-CN" sz="800" u="none" strike="noStrike" dirty="0">
                          <a:effectLst/>
                        </a:rPr>
                        <a:t>【</a:t>
                      </a:r>
                      <a:r>
                        <a:rPr lang="zh-CN" altLang="en-US" sz="800" u="none" strike="noStrike">
                          <a:effectLst/>
                        </a:rPr>
                        <a:t>预发行市场</a:t>
                      </a:r>
                      <a:r>
                        <a:rPr lang="en-US" altLang="zh-CN" sz="800" u="none" strike="noStrike" dirty="0">
                          <a:effectLst/>
                        </a:rPr>
                        <a:t>】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老本币备份库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dirty="0">
                          <a:effectLst/>
                        </a:rPr>
                        <a:t>150</a:t>
                      </a:r>
                      <a:r>
                        <a:rPr lang="zh-CN" altLang="en-US" sz="700" u="none" strike="noStrike">
                          <a:effectLst/>
                        </a:rPr>
                        <a:t>之后切源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2513819068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3.1 </a:t>
                      </a:r>
                      <a:r>
                        <a:rPr lang="zh-CN" altLang="en-US" sz="800" u="none" strike="noStrike">
                          <a:effectLst/>
                        </a:rPr>
                        <a:t>本币基础品种信息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3.1.4 </a:t>
                      </a:r>
                      <a:r>
                        <a:rPr lang="zh-CN" altLang="en-US" sz="800" u="none" strike="noStrike" dirty="0">
                          <a:effectLst/>
                        </a:rPr>
                        <a:t>高收益债券信息</a:t>
                      </a:r>
                      <a:r>
                        <a:rPr lang="en-US" altLang="zh-CN" sz="800" u="none" strike="noStrike" dirty="0">
                          <a:effectLst/>
                        </a:rPr>
                        <a:t>(</a:t>
                      </a:r>
                      <a:r>
                        <a:rPr lang="en-US" altLang="zh-CN" sz="800" u="none" strike="noStrike" dirty="0" err="1">
                          <a:effectLst/>
                        </a:rPr>
                        <a:t>dvuser</a:t>
                      </a:r>
                      <a:r>
                        <a:rPr lang="en-US" altLang="zh-CN" sz="800" u="none" strike="noStrike" dirty="0">
                          <a:effectLst/>
                        </a:rPr>
                        <a:t>)【</a:t>
                      </a:r>
                      <a:r>
                        <a:rPr lang="zh-CN" altLang="en-US" sz="800" u="none" strike="noStrike" dirty="0">
                          <a:effectLst/>
                        </a:rPr>
                        <a:t>现券</a:t>
                      </a:r>
                      <a:r>
                        <a:rPr lang="en-US" altLang="zh-CN" sz="800" u="none" strike="noStrike" dirty="0">
                          <a:effectLst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</a:rPr>
                        <a:t>匿名拍卖</a:t>
                      </a:r>
                      <a:r>
                        <a:rPr lang="en-US" altLang="zh-CN" sz="800" u="none" strike="noStrike" dirty="0">
                          <a:effectLst/>
                        </a:rPr>
                        <a:t>】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老本币备份库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随匿名拍卖切源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2949176456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RDI047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>
                          <a:effectLst/>
                        </a:rPr>
                        <a:t>3.2 </a:t>
                      </a:r>
                      <a:r>
                        <a:rPr lang="zh-CN" altLang="en-US" sz="700" u="none" strike="noStrike">
                          <a:effectLst/>
                        </a:rPr>
                        <a:t>本币交易成员信息</a:t>
                      </a:r>
                      <a:r>
                        <a:rPr lang="en-US" altLang="zh-CN" sz="700" u="none" strike="noStrike">
                          <a:effectLst/>
                        </a:rPr>
                        <a:t>_</a:t>
                      </a:r>
                      <a:r>
                        <a:rPr lang="zh-CN" altLang="en-US" sz="700" u="none" strike="noStrike">
                          <a:effectLst/>
                        </a:rPr>
                        <a:t>银行间</a:t>
                      </a:r>
                      <a:r>
                        <a:rPr lang="en-US" altLang="zh-CN" sz="700" u="none" strike="noStrike">
                          <a:effectLst/>
                        </a:rPr>
                        <a:t>【150</a:t>
                      </a:r>
                      <a:r>
                        <a:rPr lang="zh-CN" altLang="en-US" sz="700" u="none" strike="noStrike">
                          <a:effectLst/>
                        </a:rPr>
                        <a:t>？</a:t>
                      </a:r>
                      <a:r>
                        <a:rPr lang="en-US" altLang="zh-CN" sz="700" u="none" strike="noStrike">
                          <a:effectLst/>
                        </a:rPr>
                        <a:t>】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>
                          <a:effectLst/>
                        </a:rPr>
                        <a:t>3.2.1 </a:t>
                      </a:r>
                      <a:r>
                        <a:rPr lang="zh-CN" altLang="en-US" sz="700" u="none" strike="noStrike">
                          <a:effectLst/>
                        </a:rPr>
                        <a:t>交易成员通讯录</a:t>
                      </a:r>
                      <a:r>
                        <a:rPr lang="en-US" altLang="zh-CN" sz="700" u="none" strike="noStrike">
                          <a:effectLst/>
                        </a:rPr>
                        <a:t>_</a:t>
                      </a:r>
                      <a:r>
                        <a:rPr lang="zh-CN" altLang="en-US" sz="700" u="none" strike="noStrike">
                          <a:effectLst/>
                        </a:rPr>
                        <a:t>银行间</a:t>
                      </a:r>
                      <a:r>
                        <a:rPr lang="en-US" altLang="zh-CN" sz="700" u="none" strike="noStrike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现券、衍生品、回购</a:t>
                      </a:r>
                      <a:r>
                        <a:rPr lang="en-US" altLang="zh-CN" sz="700" u="none" strike="noStrike">
                          <a:effectLst/>
                        </a:rPr>
                        <a:t>】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老本币备份库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150</a:t>
                      </a:r>
                      <a:r>
                        <a:rPr lang="zh-CN" altLang="en-US" sz="800" u="none" strike="noStrike">
                          <a:effectLst/>
                        </a:rPr>
                        <a:t>之后切源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3628724456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RDI048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>
                          <a:effectLst/>
                        </a:rPr>
                        <a:t>3.3 </a:t>
                      </a:r>
                      <a:r>
                        <a:rPr lang="zh-CN" altLang="en-US" sz="700" u="none" strike="noStrike">
                          <a:effectLst/>
                        </a:rPr>
                        <a:t>本币交易成员信息</a:t>
                      </a:r>
                      <a:r>
                        <a:rPr lang="en-US" altLang="zh-CN" sz="700" u="none" strike="noStrike">
                          <a:effectLst/>
                        </a:rPr>
                        <a:t>_</a:t>
                      </a:r>
                      <a:r>
                        <a:rPr lang="zh-CN" altLang="en-US" sz="700" u="none" strike="noStrike">
                          <a:effectLst/>
                        </a:rPr>
                        <a:t>国际</a:t>
                      </a:r>
                      <a:r>
                        <a:rPr lang="en-US" altLang="zh-CN" sz="700" u="none" strike="noStrike">
                          <a:effectLst/>
                        </a:rPr>
                        <a:t>【150</a:t>
                      </a:r>
                      <a:r>
                        <a:rPr lang="zh-CN" altLang="en-US" sz="700" u="none" strike="noStrike">
                          <a:effectLst/>
                        </a:rPr>
                        <a:t>？</a:t>
                      </a:r>
                      <a:r>
                        <a:rPr lang="en-US" altLang="zh-CN" sz="700" u="none" strike="noStrike">
                          <a:effectLst/>
                        </a:rPr>
                        <a:t>】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>
                          <a:effectLst/>
                        </a:rPr>
                        <a:t>3.3.1 </a:t>
                      </a:r>
                      <a:r>
                        <a:rPr lang="zh-CN" altLang="en-US" sz="700" u="none" strike="noStrike">
                          <a:effectLst/>
                        </a:rPr>
                        <a:t>交易成员通讯录</a:t>
                      </a:r>
                      <a:r>
                        <a:rPr lang="en-US" altLang="zh-CN" sz="700" u="none" strike="noStrike">
                          <a:effectLst/>
                        </a:rPr>
                        <a:t>_</a:t>
                      </a:r>
                      <a:r>
                        <a:rPr lang="zh-CN" altLang="en-US" sz="700" u="none" strike="noStrike">
                          <a:effectLst/>
                        </a:rPr>
                        <a:t>国际</a:t>
                      </a:r>
                      <a:r>
                        <a:rPr lang="en-US" altLang="zh-CN" sz="700" u="none" strike="noStrike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现券、衍生品、回购</a:t>
                      </a:r>
                      <a:r>
                        <a:rPr lang="en-US" altLang="zh-CN" sz="700" u="none" strike="noStrike">
                          <a:effectLst/>
                        </a:rPr>
                        <a:t>】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老本币备份库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150</a:t>
                      </a:r>
                      <a:r>
                        <a:rPr lang="zh-CN" altLang="en-US" sz="800" u="none" strike="noStrike">
                          <a:effectLst/>
                        </a:rPr>
                        <a:t>之后切源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1909203749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RDI055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>
                          <a:effectLst/>
                        </a:rPr>
                        <a:t>3.6 </a:t>
                      </a:r>
                      <a:r>
                        <a:rPr lang="zh-CN" altLang="en-US" sz="700" u="none" strike="noStrike">
                          <a:effectLst/>
                        </a:rPr>
                        <a:t>本币交易产品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>
                          <a:effectLst/>
                        </a:rPr>
                        <a:t>3.6.1 </a:t>
                      </a:r>
                      <a:r>
                        <a:rPr lang="zh-CN" altLang="en-US" sz="700" u="none" strike="noStrike">
                          <a:effectLst/>
                        </a:rPr>
                        <a:t>信用拆借</a:t>
                      </a:r>
                      <a:r>
                        <a:rPr lang="en-US" altLang="zh-CN" sz="700" u="none" strike="noStrike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待业务开放切</a:t>
                      </a:r>
                      <a:r>
                        <a:rPr lang="en-US" altLang="zh-CN" sz="700" u="none" strike="noStrike">
                          <a:effectLst/>
                        </a:rPr>
                        <a:t>】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老本币备份库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随信用拆借切源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2022083407"/>
                  </a:ext>
                </a:extLst>
              </a:tr>
              <a:tr h="472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RDI060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>
                          <a:effectLst/>
                        </a:rPr>
                        <a:t>3.7 </a:t>
                      </a:r>
                      <a:r>
                        <a:rPr lang="zh-CN" altLang="en-US" sz="700" u="none" strike="noStrike">
                          <a:effectLst/>
                        </a:rPr>
                        <a:t>本币其他信息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>
                          <a:effectLst/>
                        </a:rPr>
                        <a:t>3.7.1 </a:t>
                      </a:r>
                      <a:r>
                        <a:rPr lang="zh-CN" altLang="en-US" sz="700" u="none" strike="noStrike">
                          <a:effectLst/>
                        </a:rPr>
                        <a:t>错误代码对照表</a:t>
                      </a:r>
                      <a:r>
                        <a:rPr lang="en-US" altLang="zh-CN" sz="700" u="none" strike="noStrike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现券买卖、质押式回购、买断式回购、债券借贷、债券远期、信用拆借、利率互换、远期利率协议、信用风险缓释凭证、预发行、利率上限</a:t>
                      </a:r>
                      <a:r>
                        <a:rPr lang="en-US" altLang="zh-CN" sz="700" u="none" strike="noStrike">
                          <a:effectLst/>
                        </a:rPr>
                        <a:t>/</a:t>
                      </a:r>
                      <a:r>
                        <a:rPr lang="zh-CN" altLang="en-US" sz="700" u="none" strike="noStrike">
                          <a:effectLst/>
                        </a:rPr>
                        <a:t>下限期权、利率互换期权、</a:t>
                      </a:r>
                      <a:r>
                        <a:rPr lang="en-US" altLang="zh-CN" sz="700" u="none" strike="noStrike">
                          <a:effectLst/>
                        </a:rPr>
                        <a:t>49-</a:t>
                      </a:r>
                      <a:r>
                        <a:rPr lang="zh-CN" altLang="en-US" sz="700" u="none" strike="noStrike">
                          <a:effectLst/>
                        </a:rPr>
                        <a:t>北金所、交易所、</a:t>
                      </a:r>
                      <a:r>
                        <a:rPr lang="en-US" altLang="zh-CN" sz="700" u="none" strike="noStrike">
                          <a:effectLst/>
                        </a:rPr>
                        <a:t>6-</a:t>
                      </a:r>
                      <a:r>
                        <a:rPr lang="zh-CN" altLang="en-US" sz="700" u="none" strike="noStrike">
                          <a:effectLst/>
                        </a:rPr>
                        <a:t>资产支持证券、全市场、同业存款、同业借款</a:t>
                      </a:r>
                      <a:r>
                        <a:rPr lang="en-US" altLang="zh-CN" sz="700" u="none" strike="noStrike">
                          <a:effectLst/>
                        </a:rPr>
                        <a:t>】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老本币备份库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暂不切源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652791544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RDI064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>
                          <a:effectLst/>
                        </a:rPr>
                        <a:t>3.9 </a:t>
                      </a:r>
                      <a:r>
                        <a:rPr lang="zh-CN" altLang="en-US" sz="700" u="none" strike="noStrike">
                          <a:effectLst/>
                        </a:rPr>
                        <a:t>北金所数据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>
                          <a:effectLst/>
                        </a:rPr>
                        <a:t>3.9.1</a:t>
                      </a:r>
                      <a:r>
                        <a:rPr lang="zh-CN" altLang="en-US" sz="700" u="none" strike="noStrike">
                          <a:effectLst/>
                        </a:rPr>
                        <a:t>北金所机构会员基础数据</a:t>
                      </a:r>
                      <a:r>
                        <a:rPr lang="en-US" altLang="zh-CN" sz="700" u="none" strike="noStrike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>
                          <a:effectLst/>
                        </a:rPr>
                        <a:t>】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老本币备份库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暂不切源（确认开发指引）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1485912477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RDI065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>
                          <a:effectLst/>
                        </a:rPr>
                        <a:t>3.10 </a:t>
                      </a:r>
                      <a:r>
                        <a:rPr lang="zh-CN" altLang="en-US" sz="700" u="none" strike="noStrike">
                          <a:effectLst/>
                        </a:rPr>
                        <a:t>本币机构经办行经办产品信息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3.10.1 </a:t>
                      </a:r>
                      <a:r>
                        <a:rPr lang="zh-CN" altLang="en-US" sz="700" u="none" strike="noStrike" dirty="0">
                          <a:effectLst/>
                        </a:rPr>
                        <a:t>机构经办行经办产品信息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老本币备份库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暂不切源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153530727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RDI066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>
                          <a:effectLst/>
                        </a:rPr>
                        <a:t>4.1 </a:t>
                      </a:r>
                      <a:r>
                        <a:rPr lang="zh-CN" altLang="en-US" sz="700" u="none" strike="noStrike">
                          <a:effectLst/>
                        </a:rPr>
                        <a:t>校验规则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>
                          <a:effectLst/>
                        </a:rPr>
                        <a:t>4.1.1 </a:t>
                      </a:r>
                      <a:r>
                        <a:rPr lang="zh-CN" altLang="en-US" sz="700" u="none" strike="noStrike">
                          <a:effectLst/>
                        </a:rPr>
                        <a:t>场务参数</a:t>
                      </a:r>
                      <a:r>
                        <a:rPr lang="en-US" altLang="zh-CN" sz="700" u="none" strike="noStrike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>
                          <a:effectLst/>
                        </a:rPr>
                        <a:t>】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场务导入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140</a:t>
                      </a:r>
                      <a:r>
                        <a:rPr lang="zh-CN" altLang="en-US" sz="700" u="none" strike="noStrike">
                          <a:effectLst/>
                        </a:rPr>
                        <a:t>之前切（看数据）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4004149745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RDI067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>
                          <a:effectLst/>
                        </a:rPr>
                        <a:t>4.1 </a:t>
                      </a:r>
                      <a:r>
                        <a:rPr lang="zh-CN" altLang="en-US" sz="700" u="none" strike="noStrike">
                          <a:effectLst/>
                        </a:rPr>
                        <a:t>校验规则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>
                          <a:effectLst/>
                        </a:rPr>
                        <a:t>4.1.2 </a:t>
                      </a:r>
                      <a:r>
                        <a:rPr lang="zh-CN" altLang="en-US" sz="700" u="none" strike="noStrike">
                          <a:effectLst/>
                        </a:rPr>
                        <a:t>债券类型支持报价方式</a:t>
                      </a:r>
                      <a:r>
                        <a:rPr lang="en-US" altLang="zh-CN" sz="700" u="none" strike="noStrike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>
                          <a:effectLst/>
                        </a:rPr>
                        <a:t>】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场务导入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140</a:t>
                      </a:r>
                      <a:r>
                        <a:rPr lang="zh-CN" altLang="en-US" sz="700" u="none" strike="noStrike">
                          <a:effectLst/>
                        </a:rPr>
                        <a:t>之前切（看数据）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1132553251"/>
                  </a:ext>
                </a:extLst>
              </a:tr>
              <a:tr h="2335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RDI068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>
                          <a:effectLst/>
                        </a:rPr>
                        <a:t>4.2</a:t>
                      </a:r>
                      <a:r>
                        <a:rPr lang="zh-CN" altLang="en-US" sz="700" u="none" strike="noStrike">
                          <a:effectLst/>
                        </a:rPr>
                        <a:t>货币及债务工具发行系统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>
                          <a:effectLst/>
                        </a:rPr>
                        <a:t>4.1.3 </a:t>
                      </a:r>
                      <a:r>
                        <a:rPr lang="zh-CN" altLang="en-US" sz="700" u="none" strike="noStrike">
                          <a:effectLst/>
                        </a:rPr>
                        <a:t>待发行工具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暂不切源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295341666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5484FF4-9C02-48EC-9F58-D3EDD2AF5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80729"/>
              </p:ext>
            </p:extLst>
          </p:nvPr>
        </p:nvGraphicFramePr>
        <p:xfrm>
          <a:off x="192248" y="2254181"/>
          <a:ext cx="3943032" cy="4331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2439">
                  <a:extLst>
                    <a:ext uri="{9D8B030D-6E8A-4147-A177-3AD203B41FA5}">
                      <a16:colId xmlns:a16="http://schemas.microsoft.com/office/drawing/2014/main" val="3478317227"/>
                    </a:ext>
                  </a:extLst>
                </a:gridCol>
                <a:gridCol w="2820548">
                  <a:extLst>
                    <a:ext uri="{9D8B030D-6E8A-4147-A177-3AD203B41FA5}">
                      <a16:colId xmlns:a16="http://schemas.microsoft.com/office/drawing/2014/main" val="2986377533"/>
                    </a:ext>
                  </a:extLst>
                </a:gridCol>
                <a:gridCol w="680045">
                  <a:extLst>
                    <a:ext uri="{9D8B030D-6E8A-4147-A177-3AD203B41FA5}">
                      <a16:colId xmlns:a16="http://schemas.microsoft.com/office/drawing/2014/main" val="1048685207"/>
                    </a:ext>
                  </a:extLst>
                </a:gridCol>
              </a:tblGrid>
              <a:tr h="1657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编码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数据报表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数据源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1526508614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000" u="none" strike="noStrike">
                          <a:effectLst/>
                        </a:rPr>
                        <a:t>1.1.1 </a:t>
                      </a:r>
                      <a:r>
                        <a:rPr lang="zh-CN" altLang="en-US" sz="1000" u="none" strike="noStrike">
                          <a:effectLst/>
                        </a:rPr>
                        <a:t>债券信息</a:t>
                      </a:r>
                      <a:r>
                        <a:rPr lang="en-US" altLang="zh-CN" sz="1000" u="none" strike="noStrike">
                          <a:effectLst/>
                        </a:rPr>
                        <a:t>_</a:t>
                      </a:r>
                      <a:r>
                        <a:rPr lang="zh-CN" altLang="en-US" sz="1000" u="none" strike="noStrike">
                          <a:effectLst/>
                        </a:rPr>
                        <a:t>银行间</a:t>
                      </a:r>
                      <a:r>
                        <a:rPr lang="en-US" altLang="zh-CN" sz="1000" u="none" strike="noStrike">
                          <a:effectLst/>
                        </a:rPr>
                        <a:t>【</a:t>
                      </a:r>
                      <a:r>
                        <a:rPr lang="zh-CN" altLang="en-US" sz="1000" u="none" strike="noStrike">
                          <a:effectLst/>
                        </a:rPr>
                        <a:t>现券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回购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买断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债券借贷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债券远期</a:t>
                      </a:r>
                      <a:r>
                        <a:rPr lang="en-US" altLang="zh-CN" sz="1000" u="none" strike="noStrike">
                          <a:effectLst/>
                        </a:rPr>
                        <a:t>】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3604726967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000" u="none" strike="noStrike" dirty="0">
                          <a:effectLst/>
                        </a:rPr>
                        <a:t>1.1.2 </a:t>
                      </a:r>
                      <a:r>
                        <a:rPr lang="zh-CN" altLang="en-US" sz="1000" u="none" strike="noStrike" dirty="0">
                          <a:effectLst/>
                        </a:rPr>
                        <a:t>资产支持证券信息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现券</a:t>
                      </a:r>
                      <a:r>
                        <a:rPr lang="en-US" altLang="zh-CN" sz="1000" u="none" strike="noStrike" dirty="0">
                          <a:effectLst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</a:rPr>
                        <a:t>回购</a:t>
                      </a:r>
                      <a:r>
                        <a:rPr lang="en-US" altLang="zh-CN" sz="1000" u="none" strike="noStrike" dirty="0">
                          <a:effectLst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</a:rPr>
                        <a:t>债券借贷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168215780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000" u="none" strike="noStrike" dirty="0">
                          <a:effectLst/>
                        </a:rPr>
                        <a:t>1.1.3 </a:t>
                      </a:r>
                      <a:r>
                        <a:rPr lang="zh-CN" altLang="en-US" sz="1000" u="none" strike="noStrike" dirty="0">
                          <a:effectLst/>
                        </a:rPr>
                        <a:t>资产支持证券信用评级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现券</a:t>
                      </a:r>
                      <a:r>
                        <a:rPr lang="en-US" altLang="zh-CN" sz="1000" u="none" strike="noStrike" dirty="0">
                          <a:effectLst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</a:rPr>
                        <a:t>回购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DEP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667948213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000" u="none" strike="noStrike">
                          <a:effectLst/>
                        </a:rPr>
                        <a:t>1.1.4 </a:t>
                      </a:r>
                      <a:r>
                        <a:rPr lang="zh-CN" altLang="en-US" sz="1000" u="none" strike="noStrike">
                          <a:effectLst/>
                        </a:rPr>
                        <a:t>债券信息</a:t>
                      </a:r>
                      <a:r>
                        <a:rPr lang="en-US" altLang="zh-CN" sz="1000" u="none" strike="noStrike">
                          <a:effectLst/>
                        </a:rPr>
                        <a:t>_</a:t>
                      </a:r>
                      <a:r>
                        <a:rPr lang="zh-CN" altLang="en-US" sz="1000" u="none" strike="noStrike">
                          <a:effectLst/>
                        </a:rPr>
                        <a:t>国际</a:t>
                      </a:r>
                      <a:r>
                        <a:rPr lang="en-US" altLang="zh-CN" sz="1000" u="none" strike="noStrike">
                          <a:effectLst/>
                        </a:rPr>
                        <a:t>【</a:t>
                      </a:r>
                      <a:r>
                        <a:rPr lang="zh-CN" altLang="en-US" sz="1000" u="none" strike="noStrike">
                          <a:effectLst/>
                        </a:rPr>
                        <a:t>现券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回购</a:t>
                      </a:r>
                      <a:r>
                        <a:rPr lang="en-US" altLang="zh-CN" sz="1000" u="none" strike="noStrike">
                          <a:effectLst/>
                        </a:rPr>
                        <a:t>】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3654684284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000" u="none" strike="noStrike" dirty="0">
                          <a:effectLst/>
                        </a:rPr>
                        <a:t>1.2.1</a:t>
                      </a:r>
                      <a:r>
                        <a:rPr lang="zh-CN" altLang="en-US" sz="1000" u="none" strike="noStrike" dirty="0">
                          <a:effectLst/>
                        </a:rPr>
                        <a:t>交易成员基本信息</a:t>
                      </a:r>
                      <a:r>
                        <a:rPr lang="en-US" altLang="zh-CN" sz="1000" u="none" strike="noStrike" dirty="0">
                          <a:effectLst/>
                        </a:rPr>
                        <a:t>_</a:t>
                      </a:r>
                      <a:r>
                        <a:rPr lang="zh-CN" altLang="en-US" sz="1000" u="none" strike="noStrike" dirty="0">
                          <a:effectLst/>
                        </a:rPr>
                        <a:t>银行间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现券、回购、衍生品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r>
                        <a:rPr lang="zh-CN" altLang="en-US" sz="1000" u="none" strike="noStrike" dirty="0">
                          <a:effectLst/>
                        </a:rPr>
                        <a:t>全市场？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3935107618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>
                          <a:effectLst/>
                        </a:rPr>
                        <a:t> </a:t>
                      </a:r>
                      <a:r>
                        <a:rPr lang="en-US" altLang="zh-CN" sz="1000" u="none" strike="noStrike">
                          <a:effectLst/>
                        </a:rPr>
                        <a:t>1.3.1</a:t>
                      </a:r>
                      <a:r>
                        <a:rPr lang="zh-CN" altLang="en-US" sz="1000" u="none" strike="noStrike">
                          <a:effectLst/>
                        </a:rPr>
                        <a:t>交易成员基本信息</a:t>
                      </a:r>
                      <a:r>
                        <a:rPr lang="en-US" altLang="zh-CN" sz="1000" u="none" strike="noStrike">
                          <a:effectLst/>
                        </a:rPr>
                        <a:t>_</a:t>
                      </a:r>
                      <a:r>
                        <a:rPr lang="zh-CN" altLang="en-US" sz="1000" u="none" strike="noStrike">
                          <a:effectLst/>
                        </a:rPr>
                        <a:t>国际</a:t>
                      </a:r>
                      <a:r>
                        <a:rPr lang="en-US" altLang="zh-CN" sz="1000" u="none" strike="noStrike">
                          <a:effectLst/>
                        </a:rPr>
                        <a:t>【</a:t>
                      </a:r>
                      <a:r>
                        <a:rPr lang="zh-CN" altLang="en-US" sz="1000" u="none" strike="noStrike">
                          <a:effectLst/>
                        </a:rPr>
                        <a:t>现券、回购、衍生品</a:t>
                      </a:r>
                      <a:r>
                        <a:rPr lang="en-US" altLang="zh-CN" sz="1000" u="none" strike="noStrike">
                          <a:effectLst/>
                        </a:rPr>
                        <a:t>】</a:t>
                      </a:r>
                      <a:r>
                        <a:rPr lang="zh-CN" altLang="en-US" sz="1000" u="none" strike="noStrike">
                          <a:effectLst/>
                        </a:rPr>
                        <a:t>全市场？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3720079029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zh-CN" sz="1000" u="none" strike="noStrike" dirty="0">
                          <a:effectLst/>
                        </a:rPr>
                        <a:t>1.8.1</a:t>
                      </a:r>
                      <a:r>
                        <a:rPr lang="zh-CN" altLang="en-US" sz="1000" u="none" strike="noStrike" dirty="0">
                          <a:effectLst/>
                        </a:rPr>
                        <a:t>机构主从关系信息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全市场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3343518520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zh-CN" sz="1000" u="none" strike="noStrike" dirty="0">
                          <a:effectLst/>
                        </a:rPr>
                        <a:t>1.9.1 </a:t>
                      </a:r>
                      <a:r>
                        <a:rPr lang="zh-CN" altLang="en-US" sz="1000" u="none" strike="noStrike" dirty="0">
                          <a:effectLst/>
                        </a:rPr>
                        <a:t>债券通会员信息</a:t>
                      </a:r>
                      <a:r>
                        <a:rPr lang="en-US" altLang="zh-CN" sz="1000" u="none" strike="noStrike" dirty="0">
                          <a:effectLst/>
                        </a:rPr>
                        <a:t>-【</a:t>
                      </a:r>
                      <a:r>
                        <a:rPr lang="zh-CN" altLang="en-US" sz="1000" u="none" strike="noStrike" dirty="0">
                          <a:effectLst/>
                        </a:rPr>
                        <a:t>现券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1195707551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000" u="none" strike="noStrike" dirty="0">
                          <a:effectLst/>
                        </a:rPr>
                        <a:t>1.1.1 </a:t>
                      </a:r>
                      <a:r>
                        <a:rPr lang="zh-CN" altLang="en-US" sz="1000" u="none" strike="noStrike" dirty="0">
                          <a:effectLst/>
                        </a:rPr>
                        <a:t>标准债券远期可交割券信息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衍生品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3055922624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000" u="none" strike="noStrike" dirty="0">
                          <a:effectLst/>
                        </a:rPr>
                        <a:t>1.1.2 </a:t>
                      </a:r>
                      <a:r>
                        <a:rPr lang="zh-CN" altLang="en-US" sz="1000" u="none" strike="noStrike" dirty="0">
                          <a:effectLst/>
                        </a:rPr>
                        <a:t>上市前债券信息</a:t>
                      </a:r>
                      <a:r>
                        <a:rPr lang="en-US" altLang="zh-CN" sz="1000" u="none" strike="noStrike" dirty="0">
                          <a:effectLst/>
                        </a:rPr>
                        <a:t>_</a:t>
                      </a:r>
                      <a:r>
                        <a:rPr lang="zh-CN" altLang="en-US" sz="1000" u="none" strike="noStrike" dirty="0">
                          <a:effectLst/>
                        </a:rPr>
                        <a:t>银行间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现券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2208038861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000" u="none" strike="noStrike" dirty="0">
                          <a:effectLst/>
                        </a:rPr>
                        <a:t>2.2.1 </a:t>
                      </a:r>
                      <a:r>
                        <a:rPr lang="zh-CN" altLang="en-US" sz="1000" u="none" strike="noStrike" dirty="0">
                          <a:effectLst/>
                        </a:rPr>
                        <a:t>标准利率互换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衍生品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1280107793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000" u="none" strike="noStrike" dirty="0">
                          <a:effectLst/>
                        </a:rPr>
                        <a:t>2.2.2 </a:t>
                      </a:r>
                      <a:r>
                        <a:rPr lang="zh-CN" altLang="en-US" sz="1000" u="none" strike="noStrike" dirty="0">
                          <a:effectLst/>
                        </a:rPr>
                        <a:t>标准债券远期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衍生品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1972083467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000" u="none" strike="noStrike" dirty="0">
                          <a:effectLst/>
                        </a:rPr>
                        <a:t>2.2.3 </a:t>
                      </a:r>
                      <a:r>
                        <a:rPr lang="zh-CN" altLang="en-US" sz="1000" u="none" strike="noStrike" dirty="0">
                          <a:effectLst/>
                        </a:rPr>
                        <a:t>质押券折算率（匿名点击）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回购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2180418671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3.1.1 </a:t>
                      </a:r>
                      <a:r>
                        <a:rPr lang="zh-CN" altLang="en-US" sz="1000" u="none" strike="noStrike" dirty="0">
                          <a:effectLst/>
                        </a:rPr>
                        <a:t>资产支持证券历史信息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现券</a:t>
                      </a:r>
                      <a:r>
                        <a:rPr lang="en-US" altLang="zh-CN" sz="1000" u="none" strike="noStrike" dirty="0">
                          <a:effectLst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</a:rPr>
                        <a:t>回购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老本币备份库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226079879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3.1.3 </a:t>
                      </a:r>
                      <a:r>
                        <a:rPr lang="zh-CN" altLang="en-US" sz="1000" u="none" strike="noStrike" dirty="0">
                          <a:effectLst/>
                        </a:rPr>
                        <a:t>上市前债券信息</a:t>
                      </a:r>
                      <a:r>
                        <a:rPr lang="en-US" altLang="zh-CN" sz="1000" u="none" strike="noStrike" dirty="0">
                          <a:effectLst/>
                        </a:rPr>
                        <a:t>_</a:t>
                      </a:r>
                      <a:r>
                        <a:rPr lang="zh-CN" altLang="en-US" sz="1000" u="none" strike="noStrike" dirty="0">
                          <a:effectLst/>
                        </a:rPr>
                        <a:t>银行间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现券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老本币备份库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3318089845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3.1.5 </a:t>
                      </a:r>
                      <a:r>
                        <a:rPr lang="zh-CN" altLang="en-US" sz="1000" u="none" strike="noStrike" dirty="0">
                          <a:effectLst/>
                        </a:rPr>
                        <a:t>债券信息</a:t>
                      </a:r>
                      <a:r>
                        <a:rPr lang="en-US" altLang="zh-CN" sz="1000" u="none" strike="noStrike" dirty="0">
                          <a:effectLst/>
                        </a:rPr>
                        <a:t>_</a:t>
                      </a:r>
                      <a:r>
                        <a:rPr lang="zh-CN" altLang="en-US" sz="1000" u="none" strike="noStrike" dirty="0">
                          <a:effectLst/>
                        </a:rPr>
                        <a:t>银行间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现券</a:t>
                      </a:r>
                      <a:r>
                        <a:rPr lang="en-US" altLang="zh-CN" sz="1000" u="none" strike="noStrike" dirty="0">
                          <a:effectLst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</a:rPr>
                        <a:t>回购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老本币备份库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2551771315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3.1.6 </a:t>
                      </a:r>
                      <a:r>
                        <a:rPr lang="zh-CN" altLang="en-US" sz="1000" u="none" strike="noStrike" dirty="0">
                          <a:effectLst/>
                        </a:rPr>
                        <a:t>债券信息</a:t>
                      </a:r>
                      <a:r>
                        <a:rPr lang="en-US" altLang="zh-CN" sz="1000" u="none" strike="noStrike" dirty="0">
                          <a:effectLst/>
                        </a:rPr>
                        <a:t>_</a:t>
                      </a:r>
                      <a:r>
                        <a:rPr lang="zh-CN" altLang="en-US" sz="1000" u="none" strike="noStrike" dirty="0">
                          <a:effectLst/>
                        </a:rPr>
                        <a:t>国际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现券</a:t>
                      </a:r>
                      <a:r>
                        <a:rPr lang="en-US" altLang="zh-CN" sz="1000" u="none" strike="noStrike" dirty="0">
                          <a:effectLst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</a:rPr>
                        <a:t>回购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老本币备份库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2721694360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zh-CN" sz="1000" u="none" strike="noStrike" dirty="0">
                          <a:effectLst/>
                        </a:rPr>
                        <a:t>3.6.3 </a:t>
                      </a:r>
                      <a:r>
                        <a:rPr lang="zh-CN" altLang="en-US" sz="1000" u="none" strike="noStrike" dirty="0">
                          <a:effectLst/>
                        </a:rPr>
                        <a:t>利率互换（固浮）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衍生品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DEP（190</a:t>
                      </a:r>
                      <a:r>
                        <a:rPr lang="zh-CN" altLang="en-US" sz="1000" u="none" strike="noStrike" dirty="0">
                          <a:effectLst/>
                        </a:rPr>
                        <a:t>版本）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1946510727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6EFFB05-2A23-4101-A6FE-A0BF1B16E24C}"/>
              </a:ext>
            </a:extLst>
          </p:cNvPr>
          <p:cNvSpPr/>
          <p:nvPr/>
        </p:nvSpPr>
        <p:spPr>
          <a:xfrm>
            <a:off x="954983" y="1822871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新平台数据生成报表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459E1D-C511-41E4-9AB0-C01C0D90CFD3}"/>
              </a:ext>
            </a:extLst>
          </p:cNvPr>
          <p:cNvSpPr/>
          <p:nvPr/>
        </p:nvSpPr>
        <p:spPr>
          <a:xfrm>
            <a:off x="5977481" y="1822871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老平台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</a:rPr>
              <a:t>+ETL+DEP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方式生成数据（未切源）</a:t>
            </a:r>
          </a:p>
        </p:txBody>
      </p:sp>
    </p:spTree>
    <p:extLst>
      <p:ext uri="{BB962C8B-B14F-4D97-AF65-F5344CB8AC3E}">
        <p14:creationId xmlns:p14="http://schemas.microsoft.com/office/powerpoint/2010/main" val="154343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2F31B-54D5-4FB7-8744-1F7D244D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目前改造痛点问题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2211B4-12EE-46C3-8957-7A8AB90E75CE}"/>
              </a:ext>
            </a:extLst>
          </p:cNvPr>
          <p:cNvSpPr txBox="1"/>
          <p:nvPr/>
        </p:nvSpPr>
        <p:spPr>
          <a:xfrm>
            <a:off x="729842" y="947866"/>
            <a:ext cx="12021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RDI</a:t>
            </a:r>
            <a:r>
              <a:rPr lang="zh-CN" altLang="en-US" dirty="0"/>
              <a:t>报表包含本币数据和外汇数据，进程相互公用，要做到保留原有功能，只迁移本币功能。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技术改造</a:t>
            </a:r>
            <a:r>
              <a:rPr lang="en-US" altLang="zh-CN" dirty="0"/>
              <a:t>1250 1260</a:t>
            </a:r>
            <a:r>
              <a:rPr lang="zh-CN" altLang="en-US" dirty="0"/>
              <a:t>端口</a:t>
            </a:r>
            <a:r>
              <a:rPr lang="en-US" altLang="zh-CN" dirty="0"/>
              <a:t>auth</a:t>
            </a:r>
            <a:r>
              <a:rPr lang="zh-CN" altLang="en-US" dirty="0"/>
              <a:t>、</a:t>
            </a:r>
            <a:r>
              <a:rPr lang="en-US" altLang="zh-CN" dirty="0"/>
              <a:t>front</a:t>
            </a:r>
            <a:r>
              <a:rPr lang="zh-CN" altLang="en-US" dirty="0"/>
              <a:t>进程新老公用，技术改造要避免会员部分的频繁变更。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413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5846</TotalTime>
  <Words>2469</Words>
  <Application>Microsoft Office PowerPoint</Application>
  <PresentationFormat>宽屏</PresentationFormat>
  <Paragraphs>313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宋体</vt:lpstr>
      <vt:lpstr>微软雅黑</vt:lpstr>
      <vt:lpstr>Arial</vt:lpstr>
      <vt:lpstr>Calibri</vt:lpstr>
      <vt:lpstr>Wingdings</vt:lpstr>
      <vt:lpstr>Office 主题​​</vt:lpstr>
      <vt:lpstr>CSTP系统现状</vt:lpstr>
      <vt:lpstr>RDI-系统现状</vt:lpstr>
      <vt:lpstr>现状分析</vt:lpstr>
      <vt:lpstr>改造后</vt:lpstr>
      <vt:lpstr>PowerPoint 演示文稿</vt:lpstr>
      <vt:lpstr>RDI技术改造</vt:lpstr>
      <vt:lpstr>现状-系统结构</vt:lpstr>
      <vt:lpstr>现状-数据概况</vt:lpstr>
      <vt:lpstr>目前改造痛点问题</vt:lpstr>
      <vt:lpstr>改造路线</vt:lpstr>
      <vt:lpstr>14X.1版本。RDI管理体系、报表配置数据迁移至新平台</vt:lpstr>
      <vt:lpstr>14X.2版本。 EDES场务功能改造。</vt:lpstr>
      <vt:lpstr>数据切缘版本。随交易功能逐步迁移。</vt:lpstr>
      <vt:lpstr>会员端功能迁移版本。彻底与老RDI独立。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RDI技术改造</dc:title>
  <dc:creator>vic zhang</dc:creator>
  <cp:lastModifiedBy>zhang vic</cp:lastModifiedBy>
  <cp:revision>38</cp:revision>
  <dcterms:created xsi:type="dcterms:W3CDTF">2020-02-10T08:18:11Z</dcterms:created>
  <dcterms:modified xsi:type="dcterms:W3CDTF">2021-02-05T09:05:10Z</dcterms:modified>
</cp:coreProperties>
</file>