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87770" autoAdjust="0"/>
  </p:normalViewPr>
  <p:slideViewPr>
    <p:cSldViewPr snapToGrid="0">
      <p:cViewPr varScale="1">
        <p:scale>
          <a:sx n="65" d="100"/>
          <a:sy n="65" d="100"/>
        </p:scale>
        <p:origin x="11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4441-7AC8-4A5E-AE1C-3F41DE376070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C5FB-63AE-421A-97C3-58EEA5A8E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7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9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2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匿名拍卖由</a:t>
            </a:r>
            <a:r>
              <a:rPr lang="en-US" altLang="zh-CN" dirty="0" smtClean="0"/>
              <a:t>TBS</a:t>
            </a:r>
            <a:r>
              <a:rPr lang="zh-CN" altLang="en-US" dirty="0" smtClean="0"/>
              <a:t>实现交易逻辑：</a:t>
            </a:r>
            <a:r>
              <a:rPr lang="en-US" altLang="zh-CN" dirty="0" smtClean="0"/>
              <a:t>1. TBS</a:t>
            </a:r>
            <a:r>
              <a:rPr lang="zh-CN" altLang="en-US" dirty="0" smtClean="0"/>
              <a:t>中新增</a:t>
            </a:r>
            <a:r>
              <a:rPr lang="en-US" altLang="zh-CN" dirty="0" err="1" smtClean="0"/>
              <a:t>tbs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-auction</a:t>
            </a:r>
            <a:r>
              <a:rPr lang="zh-CN" altLang="en-US" dirty="0" smtClean="0"/>
              <a:t>进程实现交易逻辑。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明细、行情、基础数据对应改造： </a:t>
            </a:r>
            <a:r>
              <a:rPr lang="en-US" altLang="zh-CN" dirty="0" smtClean="0"/>
              <a:t>a. </a:t>
            </a:r>
            <a:r>
              <a:rPr lang="zh-CN" altLang="en-US" dirty="0" smtClean="0"/>
              <a:t>统一数据：交易过程、明细、行情使用统一数据实体和数据库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b. </a:t>
            </a:r>
            <a:r>
              <a:rPr lang="zh-CN" altLang="en-US" dirty="0" smtClean="0"/>
              <a:t>统一进程：合并交易核心、成交明细、报价明细、成交行情、报价行情进程，不再进行过多的消息传递。对于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处理结果进行统一的保存和推送。 </a:t>
            </a:r>
            <a:r>
              <a:rPr lang="en-US" altLang="zh-CN" dirty="0" smtClean="0"/>
              <a:t>c. </a:t>
            </a:r>
            <a:r>
              <a:rPr lang="zh-CN" altLang="en-US" dirty="0" smtClean="0"/>
              <a:t>独立查询：延续之前</a:t>
            </a:r>
            <a:r>
              <a:rPr lang="en-US" altLang="zh-CN" dirty="0" smtClean="0"/>
              <a:t>CQRS</a:t>
            </a:r>
            <a:r>
              <a:rPr lang="zh-CN" altLang="en-US" dirty="0" smtClean="0"/>
              <a:t>的设计，查询进程单独部署，查询进程中引用各个模块（交易、明细、行情）独立的查询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包。 </a:t>
            </a:r>
            <a:r>
              <a:rPr lang="en-US" altLang="zh-CN" dirty="0" smtClean="0"/>
              <a:t>d. </a:t>
            </a:r>
            <a:r>
              <a:rPr lang="zh-CN" altLang="en-US" dirty="0" smtClean="0"/>
              <a:t>基础数据：基础数据不再进行同步，采用实时查询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缓存的方式获取数据，进行交易支撑。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5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A432-26F0-4B77-8918-BB4DE3409134}" type="datetimeFigureOut">
              <a:rPr lang="zh-CN" altLang="en-US" smtClean="0"/>
              <a:t>2020-3-31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UXV4aXZ2SlFoSlRG?tab=tp5qpu&amp;c=E7A0A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背景：老本币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债券匿名拍卖迁移至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新平台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匿名拍卖（含回购违约处置）改造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项目，将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老本币现有的债券匿名拍卖（含回购违约处置）功能迁移至新平台，实现原有的申报日、拍卖日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双向报价、拍卖日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集中竞价阶段主要功能，并增加预申报环节，实现集中竞价的自动撮合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，取消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债券匿名拍卖申报日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拍卖日的强关联，取消匿名拍卖双向报价区间对集中竞价阶段的强关联。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需求范围（一期）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、债券匿名拍卖实现预申报、申报、双向报价、集中竞价、自动撮合主流程，并支持交易后分仓；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、回购违约匿名拍卖实现违约申请、申报、集中竞价、自动撮合主流程和分量信息补充主流程，并支持交易后分仓；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、场务实现交易时段维护、价格区间维护、交易参数维护、报价成交查询、黑名单控制等功能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、实现权限控制、客户端行情更新等功能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hlinkClick r:id="rId3"/>
              </a:rPr>
              <a:t>https://docs.qq.com/sheet/DUXV4aXZ2SlFoSlRG?tab=tp5qpu&amp;c=E7A0A0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主要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影响模块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主要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影响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模块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交易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核心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（新增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）、成交明细、报价明细、行情、场务、基础数据、批处理等。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lvl="2" indent="0">
              <a:lnSpc>
                <a:spcPct val="92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赵晓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韵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、刁望庆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、甄向锋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、陈斌、邝亚光、宋依麟、马燕飞、李庆铎、曹越、姚伶利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、王涛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、赵春燕、吴新文、钟颖、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高茹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计划完成时间：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15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验收标准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完成包括开发及系统测试，产品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组验证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并认可。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7" y="222613"/>
            <a:ext cx="10854813" cy="6635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03"/>
            <a:ext cx="12192000" cy="6468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809241" y="2200276"/>
            <a:ext cx="3927475" cy="3725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 APP SERVER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5298" y="338304"/>
            <a:ext cx="2581401" cy="615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TBS GW SERVER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0669" y="1356280"/>
            <a:ext cx="5490393" cy="405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DSP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1466" y="6263998"/>
            <a:ext cx="1687122" cy="545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TBS ULTRA  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70119" y="2622345"/>
            <a:ext cx="1425388" cy="1180210"/>
            <a:chOff x="4178975" y="2816375"/>
            <a:chExt cx="1748952" cy="1168502"/>
          </a:xfrm>
        </p:grpSpPr>
        <p:sp>
          <p:nvSpPr>
            <p:cNvPr id="11" name="圆角矩形 10"/>
            <p:cNvSpPr/>
            <p:nvPr/>
          </p:nvSpPr>
          <p:spPr>
            <a:xfrm>
              <a:off x="4186093" y="2816375"/>
              <a:ext cx="1741834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tbs-dp-market 172.17.196.154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79081" y="3244822"/>
              <a:ext cx="1748819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tbs-dp-trend 172.17.196.154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78975" y="3685792"/>
              <a:ext cx="1741833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tbs-dp-report</a:t>
              </a:r>
            </a:p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172.17.196.154</a:t>
              </a:r>
              <a:endParaRPr lang="zh-CN" altLang="en-US" sz="1000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645747" y="953510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5899" y="1797857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6335" y="5929208"/>
            <a:ext cx="0" cy="33553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36577" y="215195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000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6577" y="436227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0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98193" y="242788"/>
          <a:ext cx="2232248" cy="93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52118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内存</a:t>
                      </a:r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  <a:tr h="2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圆角矩形 39"/>
          <p:cNvSpPr/>
          <p:nvPr/>
        </p:nvSpPr>
        <p:spPr>
          <a:xfrm>
            <a:off x="4975599" y="3933239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rmb-msc-pc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69884" y="4364810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tbs-dp-cbtjss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147" y="2622862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tbs-dp-auction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08260" y="3054910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</a:t>
            </a:r>
            <a:r>
              <a:rPr lang="en-US" altLang="zh-CN" sz="1000" kern="100" dirty="0" smtClean="0">
                <a:ea typeface="宋体" panose="02010600030101010101" pitchFamily="2" charset="-122"/>
                <a:cs typeface="Times New Roman" panose="02020603050405020304"/>
              </a:rPr>
              <a:t>drv</a:t>
            </a:r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msc</a:t>
            </a:r>
            <a:endParaRPr 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08260" y="3501008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tbs-dp-ula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172.17.196.163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08260" y="3933056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tbs-dp-dqs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308260" y="4365104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tbs-dp-cal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08260" y="4828019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tbs-dp-monitor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75599" y="4827725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tbs-dp-mcs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19988" y="5261763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tbs-dp-idp</a:t>
            </a: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667606-c7a0-4079-a48b-96fac55e3ef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宽屏</PresentationFormat>
  <Paragraphs>85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项目启动会</vt:lpstr>
      <vt:lpstr>债券匿名拍卖</vt:lpstr>
      <vt:lpstr>债券匿名拍卖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项目启动会</dc:title>
  <dc:creator>唐军敏</dc:creator>
  <cp:lastModifiedBy>唐军敏</cp:lastModifiedBy>
  <cp:revision>56</cp:revision>
  <dcterms:created xsi:type="dcterms:W3CDTF">2020-01-08T08:02:00Z</dcterms:created>
  <dcterms:modified xsi:type="dcterms:W3CDTF">2020-03-31T11:39:29Z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