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61" r:id="rId5"/>
    <p:sldId id="269" r:id="rId7"/>
    <p:sldId id="262" r:id="rId8"/>
    <p:sldId id="270" r:id="rId9"/>
    <p:sldId id="271" r:id="rId10"/>
    <p:sldId id="266" r:id="rId11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tuser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616" autoAdjust="0"/>
  </p:normalViewPr>
  <p:slideViewPr>
    <p:cSldViewPr snapToGrid="0">
      <p:cViewPr varScale="1">
        <p:scale>
          <a:sx n="48" d="100"/>
          <a:sy n="48" d="100"/>
        </p:scale>
        <p:origin x="67" y="144"/>
      </p:cViewPr>
      <p:guideLst>
        <p:guide orient="horz" pos="2099"/>
        <p:guide pos="36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5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68197-0F49-4B37-85BB-64C43A362F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75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6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6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E11F-44BC-4BA1-8174-273B683756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需要补充内容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、不管是否分仓成功，都是达成了交易的，这一点需要说明（待讨论）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tom+0</a:t>
            </a:r>
            <a:r>
              <a:rPr lang="zh-CN" altLang="en-US" dirty="0"/>
              <a:t>交易需要体现出另外一笔</a:t>
            </a:r>
            <a:r>
              <a:rPr lang="en-US" altLang="zh-CN" dirty="0"/>
              <a:t>T+1</a:t>
            </a:r>
            <a:r>
              <a:rPr lang="zh-CN" altLang="en-US" dirty="0"/>
              <a:t>交易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、成交推送的逻辑意图未体现出来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3D1E11F-44BC-4BA1-8174-273B68375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需要补充内容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、不管是否分仓成功，都是达成了交易的，这一点需要说明（待讨论）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tom+0</a:t>
            </a:r>
            <a:r>
              <a:rPr lang="zh-CN" altLang="en-US" dirty="0"/>
              <a:t>交易需要体现出另外一笔</a:t>
            </a:r>
            <a:r>
              <a:rPr lang="en-US" altLang="zh-CN" dirty="0"/>
              <a:t>T+1</a:t>
            </a:r>
            <a:r>
              <a:rPr lang="zh-CN" altLang="en-US" dirty="0"/>
              <a:t>交易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、成交推送的逻辑意图未体现出来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3D1E11F-44BC-4BA1-8174-273B68375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583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585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2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2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72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/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/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/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/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1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717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48718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590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591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2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3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729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730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1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32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34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35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36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7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38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40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741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42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743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44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5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46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711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2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13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8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49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751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48752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753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54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48755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048720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/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/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/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/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21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22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23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未知 3"/>
          <p:cNvSpPr/>
          <p:nvPr>
            <p:custDataLst>
              <p:tags r:id="rId2"/>
            </p:custDataLst>
          </p:nvPr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048587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p>
            <a:r>
              <a:rPr lang="zh-CN" altLang="en-US" sz="4400" dirty="0">
                <a:sym typeface="+mn-ea"/>
              </a:rPr>
              <a:t>X-Bond搭桥共享组</a:t>
            </a:r>
            <a:br>
              <a:rPr lang="zh-CN" altLang="en-US" sz="4400" dirty="0">
                <a:sym typeface="+mn-ea"/>
              </a:rPr>
            </a:br>
            <a:r>
              <a:rPr lang="zh-CN" altLang="en-US" sz="4400" dirty="0">
                <a:sym typeface="+mn-ea"/>
              </a:rPr>
              <a:t>项目启动会</a:t>
            </a:r>
            <a:endParaRPr lang="zh-CN" altLang="en-US" sz="4400" dirty="0">
              <a:sym typeface="+mn-ea"/>
            </a:endParaRPr>
          </a:p>
        </p:txBody>
      </p:sp>
      <p:sp>
        <p:nvSpPr>
          <p:cNvPr id="1048588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18</a:t>
            </a:r>
            <a:r>
              <a:rPr lang="zh-CN" altLang="en-US"/>
              <a:t>日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X-Bond搭桥共享组（攻关类）</a:t>
            </a:r>
            <a:endParaRPr>
              <a:sym typeface="+mn-ea"/>
            </a:endParaRPr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项目背景</a:t>
            </a:r>
            <a:endParaRPr lang="zh-CN" altLang="en-US"/>
          </a:p>
          <a:p>
            <a:pPr lvl="1"/>
            <a:r>
              <a:rPr lang="zh-CN" altLang="en-US"/>
              <a:t>在现券买卖市场，基金公司、券商资管、保险公司、理财子公司等资管公司交易对手方范围有限，内部下单流程较长，X-Bond参与度较低，一般在货币经纪成交后，再通过与其建立对手方关系的桥机构过桥，在本币交易系统录入交易。与此同时，资管公司往往提前通过货币经纪寻找对手方，在当日商定次日T+0的交易，于次日资金到账后完成交易。为提升资管公司参与X-Bond积极性，进一步提升X-Bond交易活跃度，拟在X-Bond中新增搭桥功能，并增加达成未来交易日（次日+0即Tom+0）的成交功能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项目范围</a:t>
            </a:r>
            <a:endParaRPr lang="zh-CN" altLang="en-US"/>
          </a:p>
          <a:p>
            <a:pPr lvl="1"/>
            <a:r>
              <a:rPr lang="zh-CN" altLang="en-US"/>
              <a:t>搭桥成交的跨清算速度双边成交，实现</a:t>
            </a:r>
            <a:r>
              <a:rPr lang="zh-CN" altLang="en-US" sz="2000" b="1"/>
              <a:t>现货市场的远期交易成交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标题 1"/>
          <p:cNvSpPr>
            <a:spLocks noGrp="1"/>
          </p:cNvSpPr>
          <p:nvPr>
            <p:ph type="title"/>
          </p:nvPr>
        </p:nvSpPr>
        <p:spPr>
          <a:xfrm>
            <a:off x="566255" y="64027"/>
            <a:ext cx="10515600" cy="682839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需求交底图</a:t>
            </a:r>
            <a:r>
              <a:rPr lang="en-US" altLang="zh-CN">
                <a:sym typeface="+mn-ea"/>
              </a:rPr>
              <a:t>1</a:t>
            </a:r>
            <a:r>
              <a:rPr lang="en-US" altLang="zh-CN">
                <a:sym typeface="+mn-ea"/>
              </a:rPr>
              <a:t>—X-Bond Tom+0</a:t>
            </a:r>
            <a:r>
              <a:rPr>
                <a:sym typeface="+mn-ea"/>
              </a:rPr>
              <a:t>搭桥成交及行情</a:t>
            </a:r>
            <a:endParaRPr dirty="0">
              <a:sym typeface="+mn-ea"/>
            </a:endParaRPr>
          </a:p>
        </p:txBody>
      </p:sp>
      <p:sp>
        <p:nvSpPr>
          <p:cNvPr id="1048621" name="文本框 37"/>
          <p:cNvSpPr txBox="1"/>
          <p:nvPr/>
        </p:nvSpPr>
        <p:spPr>
          <a:xfrm>
            <a:off x="309245" y="5002530"/>
            <a:ext cx="10401935" cy="181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 sz="1600" dirty="0"/>
              <a:t>需求要点：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b="1" dirty="0"/>
              <a:t>Tom+0</a:t>
            </a:r>
            <a:r>
              <a:rPr lang="zh-CN" altLang="en-US" sz="1600" b="1" dirty="0"/>
              <a:t>的搭桥，当日搭桥成交意向，当日分仓（当日不可以修改），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进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日成交行情</a:t>
            </a:r>
            <a:r>
              <a:rPr lang="zh-CN" altLang="en-US" sz="1600" b="1" dirty="0">
                <a:sym typeface="+mn-ea"/>
              </a:rPr>
              <a:t>，</a:t>
            </a:r>
            <a:r>
              <a:rPr lang="en-US" altLang="zh-CN" sz="1600" b="1" dirty="0"/>
              <a:t>T+1</a:t>
            </a:r>
            <a:r>
              <a:rPr lang="zh-CN" altLang="en-US" sz="1600" b="1" dirty="0"/>
              <a:t>日分仓修改及确认成交，</a:t>
            </a:r>
            <a:r>
              <a:rPr lang="zh-CN" altLang="en-US" sz="1600" b="1" dirty="0">
                <a:solidFill>
                  <a:srgbClr val="FF0000"/>
                </a:solidFill>
              </a:rPr>
              <a:t>不进</a:t>
            </a:r>
            <a:r>
              <a:rPr lang="en-US" altLang="zh-CN" sz="1600" b="1" dirty="0">
                <a:solidFill>
                  <a:srgbClr val="FF0000"/>
                </a:solidFill>
              </a:rPr>
              <a:t>T+1</a:t>
            </a:r>
            <a:r>
              <a:rPr lang="zh-CN" altLang="en-US" sz="1600" b="1" dirty="0">
                <a:solidFill>
                  <a:srgbClr val="FF0000"/>
                </a:solidFill>
              </a:rPr>
              <a:t>日成交行情</a:t>
            </a:r>
            <a:endParaRPr lang="zh-CN" altLang="en-US" sz="1600" b="1" dirty="0"/>
          </a:p>
          <a:p>
            <a:pPr marL="342900" indent="-342900">
              <a:buAutoNum type="arabicPeriod"/>
            </a:pPr>
            <a:r>
              <a:rPr lang="en-US" altLang="zh-CN" sz="1600" b="1" dirty="0">
                <a:sym typeface="+mn-ea"/>
              </a:rPr>
              <a:t>Tom+0</a:t>
            </a:r>
            <a:r>
              <a:rPr lang="zh-CN" altLang="en-US" sz="1600" b="1" dirty="0">
                <a:sym typeface="+mn-ea"/>
              </a:rPr>
              <a:t>的搭桥，当日搭桥成交意向，当日不需要分仓的，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进入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日成交行情，</a:t>
            </a:r>
            <a:r>
              <a:rPr lang="en-US" altLang="zh-CN" sz="1600" b="1" dirty="0">
                <a:sym typeface="+mn-ea"/>
              </a:rPr>
              <a:t>T+1</a:t>
            </a:r>
            <a:r>
              <a:rPr lang="zh-CN" altLang="en-US" sz="1600" b="1" dirty="0">
                <a:sym typeface="+mn-ea"/>
              </a:rPr>
              <a:t>日确认后生成成交单，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不进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T+1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日成交行情</a:t>
            </a:r>
            <a:endParaRPr lang="zh-CN" altLang="en-US" sz="1600" b="1" dirty="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 sz="1600" b="1" dirty="0">
                <a:sym typeface="+mn-ea"/>
              </a:rPr>
              <a:t>T+0</a:t>
            </a:r>
            <a:r>
              <a:rPr lang="zh-CN" altLang="en-US" sz="1600" b="1" dirty="0">
                <a:sym typeface="+mn-ea"/>
              </a:rPr>
              <a:t>、</a:t>
            </a:r>
            <a:r>
              <a:rPr lang="en-US" altLang="zh-CN" sz="1600" b="1" dirty="0">
                <a:sym typeface="+mn-ea"/>
              </a:rPr>
              <a:t>T+1</a:t>
            </a:r>
            <a:r>
              <a:rPr lang="zh-CN" altLang="en-US" sz="1600" b="1" dirty="0">
                <a:sym typeface="+mn-ea"/>
              </a:rPr>
              <a:t>的搭桥，</a:t>
            </a: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日生成成交单，进入</a:t>
            </a: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日成交行情</a:t>
            </a:r>
            <a:endParaRPr lang="zh-CN" altLang="en-US" sz="1600" b="1" dirty="0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 sz="1600" b="1" dirty="0">
                <a:sym typeface="+mn-ea"/>
              </a:rPr>
              <a:t>B</a:t>
            </a:r>
            <a:r>
              <a:rPr lang="zh-CN" altLang="en-US" sz="1600" b="1" dirty="0">
                <a:sym typeface="+mn-ea"/>
              </a:rPr>
              <a:t>与</a:t>
            </a:r>
            <a:r>
              <a:rPr lang="en-US" altLang="zh-CN" sz="1600" b="1" dirty="0">
                <a:sym typeface="+mn-ea"/>
              </a:rPr>
              <a:t>C : </a:t>
            </a:r>
            <a:r>
              <a:rPr lang="en-US" altLang="zh-CN" sz="1600" b="1" dirty="0">
                <a:sym typeface="+mn-ea"/>
              </a:rPr>
              <a:t>T+0</a:t>
            </a:r>
            <a:r>
              <a:rPr lang="zh-CN" altLang="en-US" sz="1600" b="1" dirty="0">
                <a:sym typeface="+mn-ea"/>
              </a:rPr>
              <a:t>、</a:t>
            </a:r>
            <a:r>
              <a:rPr lang="en-US" altLang="zh-CN" sz="1600" b="1" dirty="0">
                <a:sym typeface="+mn-ea"/>
              </a:rPr>
              <a:t>T+1</a:t>
            </a:r>
            <a:r>
              <a:rPr lang="zh-CN" altLang="en-US" sz="1600" b="1" dirty="0">
                <a:sym typeface="+mn-ea"/>
              </a:rPr>
              <a:t>、</a:t>
            </a:r>
            <a:r>
              <a:rPr lang="en-US" altLang="zh-CN" sz="1600" b="1" dirty="0">
                <a:sym typeface="+mn-ea"/>
              </a:rPr>
              <a:t>Tom+0</a:t>
            </a:r>
            <a:r>
              <a:rPr lang="zh-CN" altLang="en-US" sz="1600" b="1" dirty="0">
                <a:sym typeface="+mn-ea"/>
              </a:rPr>
              <a:t>的搭桥中，</a:t>
            </a:r>
            <a:r>
              <a:rPr lang="en-US" altLang="zh-CN" sz="1600" b="1" dirty="0">
                <a:sym typeface="+mn-ea"/>
              </a:rPr>
              <a:t>B</a:t>
            </a:r>
            <a:r>
              <a:rPr lang="zh-CN" altLang="en-US" sz="1600" b="1" dirty="0">
                <a:sym typeface="+mn-ea"/>
              </a:rPr>
              <a:t>与</a:t>
            </a:r>
            <a:r>
              <a:rPr lang="en-US" altLang="zh-CN" sz="1600" b="1" dirty="0">
                <a:sym typeface="+mn-ea"/>
              </a:rPr>
              <a:t>C</a:t>
            </a:r>
            <a:r>
              <a:rPr lang="zh-CN" altLang="en-US" sz="1600" b="1" dirty="0">
                <a:sym typeface="+mn-ea"/>
              </a:rPr>
              <a:t>的成交，都是</a:t>
            </a: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日生成成交单，进入</a:t>
            </a: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日成交行情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1048622" name="文本框 7"/>
          <p:cNvSpPr txBox="1"/>
          <p:nvPr/>
        </p:nvSpPr>
        <p:spPr>
          <a:xfrm>
            <a:off x="309245" y="1657350"/>
            <a:ext cx="1735455" cy="64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p>
            <a:r>
              <a:rPr lang="en-US" altLang="zh-CN"/>
              <a:t>xbond</a:t>
            </a:r>
            <a:r>
              <a:rPr lang="zh-CN" altLang="en-US"/>
              <a:t>搭桥交易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与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48623" name="文本框 12"/>
          <p:cNvSpPr txBox="1"/>
          <p:nvPr/>
        </p:nvSpPr>
        <p:spPr>
          <a:xfrm>
            <a:off x="3900170" y="659765"/>
            <a:ext cx="199517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r>
              <a:rPr lang="zh-CN" altLang="en-US"/>
              <a:t>日搭桥成交意向</a:t>
            </a:r>
            <a:endParaRPr lang="zh-CN" altLang="en-US"/>
          </a:p>
        </p:txBody>
      </p:sp>
      <p:sp>
        <p:nvSpPr>
          <p:cNvPr id="1048625" name="文本框 15"/>
          <p:cNvSpPr txBox="1"/>
          <p:nvPr/>
        </p:nvSpPr>
        <p:spPr>
          <a:xfrm>
            <a:off x="4014470" y="1545590"/>
            <a:ext cx="1788160" cy="64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dirty="0"/>
              <a:t>T</a:t>
            </a:r>
            <a:r>
              <a:rPr lang="zh-CN" altLang="en-US" dirty="0"/>
              <a:t>日分仓</a:t>
            </a:r>
            <a:r>
              <a:rPr lang="zh-CN" altLang="en-US" dirty="0">
                <a:solidFill>
                  <a:srgbClr val="FF0000"/>
                </a:solidFill>
              </a:rPr>
              <a:t>（进  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日成交行情）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145734" name="直接箭头连接符 16"/>
          <p:cNvCxnSpPr>
            <a:stCxn id="1048622" idx="3"/>
            <a:endCxn id="1048623" idx="1"/>
          </p:cNvCxnSpPr>
          <p:nvPr/>
        </p:nvCxnSpPr>
        <p:spPr>
          <a:xfrm flipV="1">
            <a:off x="2044700" y="843915"/>
            <a:ext cx="1855470" cy="1136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箭头连接符 18"/>
          <p:cNvCxnSpPr>
            <a:stCxn id="1048623" idx="2"/>
            <a:endCxn id="1048625" idx="0"/>
          </p:cNvCxnSpPr>
          <p:nvPr/>
        </p:nvCxnSpPr>
        <p:spPr>
          <a:xfrm>
            <a:off x="4897755" y="1028065"/>
            <a:ext cx="10795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文本框 27"/>
          <p:cNvSpPr txBox="1"/>
          <p:nvPr/>
        </p:nvSpPr>
        <p:spPr>
          <a:xfrm>
            <a:off x="3673475" y="2910840"/>
            <a:ext cx="2488565" cy="64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T+1</a:t>
            </a:r>
            <a:r>
              <a:rPr lang="zh-CN" altLang="en-US"/>
              <a:t>日生成搭桥成交单</a:t>
            </a:r>
            <a:endParaRPr lang="zh-CN" altLang="en-US"/>
          </a:p>
          <a:p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不进</a:t>
            </a:r>
            <a:r>
              <a:rPr lang="en-US" altLang="zh-CN">
                <a:solidFill>
                  <a:srgbClr val="FF0000"/>
                </a:solidFill>
              </a:rPr>
              <a:t>T+1</a:t>
            </a:r>
            <a:r>
              <a:rPr lang="zh-CN" altLang="en-US">
                <a:solidFill>
                  <a:srgbClr val="FF0000"/>
                </a:solidFill>
              </a:rPr>
              <a:t>日成交行情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48627" name="文本框 28"/>
          <p:cNvSpPr txBox="1"/>
          <p:nvPr/>
        </p:nvSpPr>
        <p:spPr>
          <a:xfrm>
            <a:off x="4015105" y="2384425"/>
            <a:ext cx="178562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T+1</a:t>
            </a:r>
            <a:r>
              <a:rPr lang="zh-CN" altLang="en-US"/>
              <a:t>日分仓确认</a:t>
            </a:r>
            <a:endParaRPr lang="zh-CN" altLang="en-US"/>
          </a:p>
        </p:txBody>
      </p:sp>
      <p:cxnSp>
        <p:nvCxnSpPr>
          <p:cNvPr id="3145737" name="直接箭头连接符 29"/>
          <p:cNvCxnSpPr>
            <a:stCxn id="1048625" idx="2"/>
            <a:endCxn id="1048627" idx="0"/>
          </p:cNvCxnSpPr>
          <p:nvPr/>
        </p:nvCxnSpPr>
        <p:spPr>
          <a:xfrm flipH="1">
            <a:off x="4907915" y="2190750"/>
            <a:ext cx="635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直接箭头连接符 31"/>
          <p:cNvCxnSpPr>
            <a:stCxn id="1048627" idx="2"/>
            <a:endCxn id="1048626" idx="0"/>
          </p:cNvCxnSpPr>
          <p:nvPr/>
        </p:nvCxnSpPr>
        <p:spPr>
          <a:xfrm>
            <a:off x="4907915" y="2752725"/>
            <a:ext cx="10160" cy="158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肘形连接符 34"/>
          <p:cNvCxnSpPr>
            <a:stCxn id="1048623" idx="3"/>
            <a:endCxn id="1048627" idx="3"/>
          </p:cNvCxnSpPr>
          <p:nvPr/>
        </p:nvCxnSpPr>
        <p:spPr>
          <a:xfrm flipH="1">
            <a:off x="5800725" y="843915"/>
            <a:ext cx="94615" cy="1724660"/>
          </a:xfrm>
          <a:prstGeom prst="bentConnector3">
            <a:avLst>
              <a:gd name="adj1" fmla="val -2516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8" name="文本框 35"/>
          <p:cNvSpPr txBox="1"/>
          <p:nvPr/>
        </p:nvSpPr>
        <p:spPr>
          <a:xfrm>
            <a:off x="5958205" y="1028065"/>
            <a:ext cx="1148715" cy="3371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/>
              <a:t>不需分仓</a:t>
            </a:r>
            <a:endParaRPr lang="zh-CN" altLang="en-US" sz="1600"/>
          </a:p>
        </p:txBody>
      </p:sp>
      <p:sp>
        <p:nvSpPr>
          <p:cNvPr id="1048629" name="文本框 36"/>
          <p:cNvSpPr txBox="1"/>
          <p:nvPr/>
        </p:nvSpPr>
        <p:spPr>
          <a:xfrm>
            <a:off x="4521200" y="1111250"/>
            <a:ext cx="929640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400"/>
              <a:t>需要分仓</a:t>
            </a:r>
            <a:endParaRPr lang="zh-CN" altLang="en-US" sz="1400"/>
          </a:p>
        </p:txBody>
      </p:sp>
      <p:sp>
        <p:nvSpPr>
          <p:cNvPr id="1048630" name="文本框 38"/>
          <p:cNvSpPr txBox="1"/>
          <p:nvPr/>
        </p:nvSpPr>
        <p:spPr>
          <a:xfrm>
            <a:off x="643890" y="1350645"/>
            <a:ext cx="1212850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/>
              <a:t>Tom+0</a:t>
            </a:r>
            <a:r>
              <a:rPr lang="zh-CN" altLang="en-US" sz="1400"/>
              <a:t>搭桥</a:t>
            </a:r>
            <a:endParaRPr lang="zh-CN" altLang="en-US" sz="1400"/>
          </a:p>
        </p:txBody>
      </p:sp>
      <p:sp>
        <p:nvSpPr>
          <p:cNvPr id="1048636" name="文本框 49"/>
          <p:cNvSpPr txBox="1"/>
          <p:nvPr/>
        </p:nvSpPr>
        <p:spPr>
          <a:xfrm>
            <a:off x="2608580" y="1170305"/>
            <a:ext cx="60388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400"/>
              <a:t>搭桥意向</a:t>
            </a:r>
            <a:endParaRPr lang="zh-CN" altLang="en-US" sz="1400"/>
          </a:p>
        </p:txBody>
      </p:sp>
      <p:sp>
        <p:nvSpPr>
          <p:cNvPr id="2" name="文本框 14"/>
          <p:cNvSpPr txBox="1"/>
          <p:nvPr/>
        </p:nvSpPr>
        <p:spPr>
          <a:xfrm>
            <a:off x="8482965" y="1233170"/>
            <a:ext cx="202946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r>
              <a:rPr lang="zh-CN" altLang="en-US"/>
              <a:t>日</a:t>
            </a:r>
            <a:r>
              <a:rPr lang="zh-CN"/>
              <a:t>成交行情</a:t>
            </a:r>
            <a:endParaRPr lang="zh-CN"/>
          </a:p>
        </p:txBody>
      </p:sp>
      <p:cxnSp>
        <p:nvCxnSpPr>
          <p:cNvPr id="6" name="直接箭头连接符 5"/>
          <p:cNvCxnSpPr>
            <a:endCxn id="2" idx="1"/>
          </p:cNvCxnSpPr>
          <p:nvPr/>
        </p:nvCxnSpPr>
        <p:spPr>
          <a:xfrm>
            <a:off x="5880735" y="922655"/>
            <a:ext cx="2602230" cy="4946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16"/>
          <p:cNvCxnSpPr>
            <a:stCxn id="1048625" idx="3"/>
            <a:endCxn id="2" idx="1"/>
          </p:cNvCxnSpPr>
          <p:nvPr/>
        </p:nvCxnSpPr>
        <p:spPr>
          <a:xfrm flipV="1">
            <a:off x="5802630" y="1417320"/>
            <a:ext cx="2680335" cy="4508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52485" y="2047875"/>
            <a:ext cx="2106930" cy="922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xbond</a:t>
            </a:r>
            <a:r>
              <a:rPr lang="zh-CN" altLang="en-US"/>
              <a:t>成交行情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综合成交行情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活跃券成交行情</a:t>
            </a:r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 rot="5400000">
            <a:off x="9375140" y="1010920"/>
            <a:ext cx="323215" cy="1745615"/>
          </a:xfrm>
          <a:prstGeom prst="lef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40"/>
          <p:cNvSpPr txBox="1"/>
          <p:nvPr/>
        </p:nvSpPr>
        <p:spPr>
          <a:xfrm>
            <a:off x="423545" y="4169410"/>
            <a:ext cx="1735455" cy="645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p>
            <a:r>
              <a:rPr lang="en-US" altLang="zh-CN"/>
              <a:t>xbond</a:t>
            </a:r>
            <a:r>
              <a:rPr lang="zh-CN" altLang="en-US"/>
              <a:t>搭桥交易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与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/>
          </a:p>
        </p:txBody>
      </p:sp>
      <p:sp>
        <p:nvSpPr>
          <p:cNvPr id="8" name="文本框 41"/>
          <p:cNvSpPr txBox="1"/>
          <p:nvPr/>
        </p:nvSpPr>
        <p:spPr>
          <a:xfrm>
            <a:off x="3667760" y="3815715"/>
            <a:ext cx="199517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r>
              <a:rPr lang="zh-CN" altLang="en-US"/>
              <a:t>日 交易分仓</a:t>
            </a:r>
            <a:endParaRPr lang="zh-CN" altLang="en-US"/>
          </a:p>
        </p:txBody>
      </p:sp>
      <p:sp>
        <p:nvSpPr>
          <p:cNvPr id="9" name="文本框 42"/>
          <p:cNvSpPr txBox="1"/>
          <p:nvPr/>
        </p:nvSpPr>
        <p:spPr>
          <a:xfrm>
            <a:off x="6040120" y="4288155"/>
            <a:ext cx="199517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r>
              <a:rPr lang="zh-CN" altLang="en-US"/>
              <a:t>日 成交单</a:t>
            </a:r>
            <a:endParaRPr lang="en-US" altLang="zh-CN"/>
          </a:p>
        </p:txBody>
      </p:sp>
      <p:cxnSp>
        <p:nvCxnSpPr>
          <p:cNvPr id="11" name="直接箭头连接符 44"/>
          <p:cNvCxnSpPr>
            <a:stCxn id="7" idx="3"/>
            <a:endCxn id="8" idx="1"/>
          </p:cNvCxnSpPr>
          <p:nvPr/>
        </p:nvCxnSpPr>
        <p:spPr>
          <a:xfrm flipV="1">
            <a:off x="2159000" y="3990340"/>
            <a:ext cx="1508760" cy="49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45"/>
          <p:cNvCxnSpPr>
            <a:stCxn id="7" idx="3"/>
            <a:endCxn id="9" idx="1"/>
          </p:cNvCxnSpPr>
          <p:nvPr/>
        </p:nvCxnSpPr>
        <p:spPr>
          <a:xfrm flipV="1">
            <a:off x="2159000" y="4462780"/>
            <a:ext cx="388112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46"/>
          <p:cNvCxnSpPr>
            <a:stCxn id="8" idx="3"/>
            <a:endCxn id="9" idx="0"/>
          </p:cNvCxnSpPr>
          <p:nvPr/>
        </p:nvCxnSpPr>
        <p:spPr>
          <a:xfrm>
            <a:off x="5662930" y="3990340"/>
            <a:ext cx="1374775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47"/>
          <p:cNvCxnSpPr>
            <a:stCxn id="9" idx="3"/>
            <a:endCxn id="4" idx="2"/>
          </p:cNvCxnSpPr>
          <p:nvPr/>
        </p:nvCxnSpPr>
        <p:spPr>
          <a:xfrm flipV="1">
            <a:off x="8035290" y="2969895"/>
            <a:ext cx="1470660" cy="150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48"/>
          <p:cNvSpPr txBox="1"/>
          <p:nvPr/>
        </p:nvSpPr>
        <p:spPr>
          <a:xfrm>
            <a:off x="610870" y="3831590"/>
            <a:ext cx="1341120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/>
              <a:t>T+1</a:t>
            </a:r>
            <a:r>
              <a:rPr lang="zh-CN" altLang="en-US" sz="1400"/>
              <a:t>搭桥</a:t>
            </a:r>
            <a:endParaRPr lang="zh-CN" altLang="en-US" sz="1400"/>
          </a:p>
        </p:txBody>
      </p:sp>
      <p:sp>
        <p:nvSpPr>
          <p:cNvPr id="16" name="文本框 50"/>
          <p:cNvSpPr txBox="1"/>
          <p:nvPr/>
        </p:nvSpPr>
        <p:spPr>
          <a:xfrm>
            <a:off x="3315335" y="4353560"/>
            <a:ext cx="603885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400"/>
              <a:t>成交</a:t>
            </a:r>
            <a:endParaRPr lang="zh-CN" altLang="en-US" sz="1400"/>
          </a:p>
        </p:txBody>
      </p:sp>
      <p:sp>
        <p:nvSpPr>
          <p:cNvPr id="18" name="文本框 53"/>
          <p:cNvSpPr txBox="1"/>
          <p:nvPr/>
        </p:nvSpPr>
        <p:spPr>
          <a:xfrm>
            <a:off x="2487295" y="3774440"/>
            <a:ext cx="60388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/>
              <a:t>post</a:t>
            </a:r>
            <a:r>
              <a:rPr lang="zh-CN" altLang="en-US" sz="1400"/>
              <a:t>意向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标题 1"/>
          <p:cNvSpPr>
            <a:spLocks noGrp="1"/>
          </p:cNvSpPr>
          <p:nvPr>
            <p:ph type="title"/>
          </p:nvPr>
        </p:nvSpPr>
        <p:spPr>
          <a:xfrm>
            <a:off x="566255" y="64027"/>
            <a:ext cx="10515600" cy="682839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需求交底图</a:t>
            </a:r>
            <a:r>
              <a:rPr lang="en-US" altLang="zh-CN">
                <a:sym typeface="+mn-ea"/>
              </a:rPr>
              <a:t>2—X-Bond  </a:t>
            </a:r>
            <a:r>
              <a:rPr lang="en-US" altLang="zh-CN">
                <a:sym typeface="+mn-ea"/>
              </a:rPr>
              <a:t>T+0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T+1</a:t>
            </a:r>
            <a:r>
              <a:rPr>
                <a:sym typeface="+mn-ea"/>
              </a:rPr>
              <a:t>搭桥成交及行情</a:t>
            </a:r>
            <a:endParaRPr dirty="0">
              <a:sym typeface="+mn-ea"/>
            </a:endParaRPr>
          </a:p>
        </p:txBody>
      </p:sp>
      <p:sp>
        <p:nvSpPr>
          <p:cNvPr id="1048621" name="文本框 37"/>
          <p:cNvSpPr txBox="1"/>
          <p:nvPr/>
        </p:nvSpPr>
        <p:spPr>
          <a:xfrm>
            <a:off x="745490" y="4914265"/>
            <a:ext cx="10401935" cy="181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 sz="1600" dirty="0"/>
              <a:t>需求要点：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b="1" dirty="0"/>
              <a:t>Tom+0</a:t>
            </a:r>
            <a:r>
              <a:rPr lang="zh-CN" altLang="en-US" sz="1600" b="1" dirty="0"/>
              <a:t>的搭桥，当日搭桥成交意向，当日分仓（当日不可以修改），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进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日成交行情</a:t>
            </a:r>
            <a:r>
              <a:rPr lang="zh-CN" altLang="en-US" sz="1600" b="1" dirty="0">
                <a:sym typeface="+mn-ea"/>
              </a:rPr>
              <a:t>，</a:t>
            </a:r>
            <a:r>
              <a:rPr lang="en-US" altLang="zh-CN" sz="1600" b="1" dirty="0"/>
              <a:t>T+1</a:t>
            </a:r>
            <a:r>
              <a:rPr lang="zh-CN" altLang="en-US" sz="1600" b="1" dirty="0"/>
              <a:t>日分仓修改及确认成交，</a:t>
            </a:r>
            <a:r>
              <a:rPr lang="zh-CN" altLang="en-US" sz="1600" b="1" dirty="0">
                <a:solidFill>
                  <a:srgbClr val="FF0000"/>
                </a:solidFill>
              </a:rPr>
              <a:t>不进</a:t>
            </a:r>
            <a:r>
              <a:rPr lang="en-US" altLang="zh-CN" sz="1600" b="1" dirty="0">
                <a:solidFill>
                  <a:srgbClr val="FF0000"/>
                </a:solidFill>
              </a:rPr>
              <a:t>T+1</a:t>
            </a:r>
            <a:r>
              <a:rPr lang="zh-CN" altLang="en-US" sz="1600" b="1" dirty="0">
                <a:solidFill>
                  <a:srgbClr val="FF0000"/>
                </a:solidFill>
              </a:rPr>
              <a:t>日成交行情</a:t>
            </a:r>
            <a:endParaRPr lang="zh-CN" altLang="en-US" sz="1600" b="1" dirty="0"/>
          </a:p>
          <a:p>
            <a:pPr marL="342900" indent="-342900">
              <a:buAutoNum type="arabicPeriod"/>
            </a:pPr>
            <a:r>
              <a:rPr lang="en-US" altLang="zh-CN" sz="1600" b="1" dirty="0">
                <a:sym typeface="+mn-ea"/>
              </a:rPr>
              <a:t>Tom+0</a:t>
            </a:r>
            <a:r>
              <a:rPr lang="zh-CN" altLang="en-US" sz="1600" b="1" dirty="0">
                <a:sym typeface="+mn-ea"/>
              </a:rPr>
              <a:t>的搭桥，当日搭桥成交意向，当日不需要分仓的，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进入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日成交行情，</a:t>
            </a:r>
            <a:r>
              <a:rPr lang="en-US" altLang="zh-CN" sz="1600" b="1" dirty="0">
                <a:sym typeface="+mn-ea"/>
              </a:rPr>
              <a:t>T+1</a:t>
            </a:r>
            <a:r>
              <a:rPr lang="zh-CN" altLang="en-US" sz="1600" b="1" dirty="0">
                <a:sym typeface="+mn-ea"/>
              </a:rPr>
              <a:t>日确认后生成成交单，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不进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T+1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日成交行情</a:t>
            </a:r>
            <a:endParaRPr lang="zh-CN" altLang="en-US" sz="1600" b="1" dirty="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 sz="1600" b="1" dirty="0">
                <a:sym typeface="+mn-ea"/>
              </a:rPr>
              <a:t>T+0</a:t>
            </a:r>
            <a:r>
              <a:rPr lang="zh-CN" altLang="en-US" sz="1600" b="1" dirty="0">
                <a:sym typeface="+mn-ea"/>
              </a:rPr>
              <a:t>、</a:t>
            </a:r>
            <a:r>
              <a:rPr lang="en-US" altLang="zh-CN" sz="1600" b="1" dirty="0">
                <a:sym typeface="+mn-ea"/>
              </a:rPr>
              <a:t>T+1</a:t>
            </a:r>
            <a:r>
              <a:rPr lang="zh-CN" altLang="en-US" sz="1600" b="1" dirty="0">
                <a:sym typeface="+mn-ea"/>
              </a:rPr>
              <a:t>的搭桥，</a:t>
            </a: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日生成成交单，进入</a:t>
            </a: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日成交行情</a:t>
            </a:r>
            <a:endParaRPr lang="zh-CN" altLang="en-US" sz="1600" b="1" dirty="0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 sz="1600" b="1" dirty="0">
                <a:sym typeface="+mn-ea"/>
              </a:rPr>
              <a:t>B</a:t>
            </a:r>
            <a:r>
              <a:rPr lang="zh-CN" altLang="en-US" sz="1600" b="1" dirty="0">
                <a:sym typeface="+mn-ea"/>
              </a:rPr>
              <a:t>与</a:t>
            </a:r>
            <a:r>
              <a:rPr lang="en-US" altLang="zh-CN" sz="1600" b="1" dirty="0">
                <a:sym typeface="+mn-ea"/>
              </a:rPr>
              <a:t>C : </a:t>
            </a:r>
            <a:r>
              <a:rPr lang="en-US" altLang="zh-CN" sz="1600" b="1" dirty="0">
                <a:sym typeface="+mn-ea"/>
              </a:rPr>
              <a:t>T+0</a:t>
            </a:r>
            <a:r>
              <a:rPr lang="zh-CN" altLang="en-US" sz="1600" b="1" dirty="0">
                <a:sym typeface="+mn-ea"/>
              </a:rPr>
              <a:t>、</a:t>
            </a:r>
            <a:r>
              <a:rPr lang="en-US" altLang="zh-CN" sz="1600" b="1" dirty="0">
                <a:sym typeface="+mn-ea"/>
              </a:rPr>
              <a:t>T+1</a:t>
            </a:r>
            <a:r>
              <a:rPr lang="zh-CN" altLang="en-US" sz="1600" b="1" dirty="0">
                <a:sym typeface="+mn-ea"/>
              </a:rPr>
              <a:t>、</a:t>
            </a:r>
            <a:r>
              <a:rPr lang="en-US" altLang="zh-CN" sz="1600" b="1" dirty="0">
                <a:sym typeface="+mn-ea"/>
              </a:rPr>
              <a:t>Tom+0</a:t>
            </a:r>
            <a:r>
              <a:rPr lang="zh-CN" altLang="en-US" sz="1600" b="1" dirty="0">
                <a:sym typeface="+mn-ea"/>
              </a:rPr>
              <a:t>的搭桥中，</a:t>
            </a:r>
            <a:r>
              <a:rPr lang="en-US" altLang="zh-CN" sz="1600" b="1" dirty="0">
                <a:sym typeface="+mn-ea"/>
              </a:rPr>
              <a:t>B</a:t>
            </a:r>
            <a:r>
              <a:rPr lang="zh-CN" altLang="en-US" sz="1600" b="1" dirty="0">
                <a:sym typeface="+mn-ea"/>
              </a:rPr>
              <a:t>与</a:t>
            </a:r>
            <a:r>
              <a:rPr lang="en-US" altLang="zh-CN" sz="1600" b="1" dirty="0">
                <a:sym typeface="+mn-ea"/>
              </a:rPr>
              <a:t>C</a:t>
            </a:r>
            <a:r>
              <a:rPr lang="zh-CN" altLang="en-US" sz="1600" b="1" dirty="0">
                <a:sym typeface="+mn-ea"/>
              </a:rPr>
              <a:t>的成交，都是</a:t>
            </a: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日生成成交单，进入</a:t>
            </a: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日成交行情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1048631" name="文本框 40"/>
          <p:cNvSpPr txBox="1"/>
          <p:nvPr/>
        </p:nvSpPr>
        <p:spPr>
          <a:xfrm>
            <a:off x="871220" y="1502410"/>
            <a:ext cx="1735455" cy="645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p>
            <a:r>
              <a:rPr lang="en-US" altLang="zh-CN"/>
              <a:t>xbond</a:t>
            </a:r>
            <a:r>
              <a:rPr lang="zh-CN" altLang="en-US"/>
              <a:t>搭桥交易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与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/>
          </a:p>
        </p:txBody>
      </p:sp>
      <p:sp>
        <p:nvSpPr>
          <p:cNvPr id="1048632" name="文本框 41"/>
          <p:cNvSpPr txBox="1"/>
          <p:nvPr/>
        </p:nvSpPr>
        <p:spPr>
          <a:xfrm>
            <a:off x="3782060" y="1133475"/>
            <a:ext cx="199517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r>
              <a:rPr lang="zh-CN" altLang="en-US"/>
              <a:t>日搭桥成交意向</a:t>
            </a:r>
            <a:endParaRPr lang="zh-CN" altLang="en-US"/>
          </a:p>
        </p:txBody>
      </p:sp>
      <p:sp>
        <p:nvSpPr>
          <p:cNvPr id="1048633" name="文本框 42"/>
          <p:cNvSpPr txBox="1"/>
          <p:nvPr/>
        </p:nvSpPr>
        <p:spPr>
          <a:xfrm>
            <a:off x="6487795" y="2173605"/>
            <a:ext cx="199517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r>
              <a:rPr lang="zh-CN" altLang="en-US"/>
              <a:t>日搭桥成交单</a:t>
            </a:r>
            <a:endParaRPr lang="en-US" altLang="zh-CN"/>
          </a:p>
        </p:txBody>
      </p:sp>
      <p:sp>
        <p:nvSpPr>
          <p:cNvPr id="1048634" name="文本框 43"/>
          <p:cNvSpPr txBox="1"/>
          <p:nvPr/>
        </p:nvSpPr>
        <p:spPr>
          <a:xfrm>
            <a:off x="9269095" y="1502410"/>
            <a:ext cx="166497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r>
              <a:rPr lang="zh-CN" altLang="en-US"/>
              <a:t>日</a:t>
            </a:r>
            <a:r>
              <a:rPr lang="zh-CN"/>
              <a:t>成交行情</a:t>
            </a:r>
            <a:endParaRPr lang="zh-CN"/>
          </a:p>
        </p:txBody>
      </p:sp>
      <p:cxnSp>
        <p:nvCxnSpPr>
          <p:cNvPr id="3145740" name="直接箭头连接符 44"/>
          <p:cNvCxnSpPr>
            <a:stCxn id="1048631" idx="3"/>
            <a:endCxn id="1048632" idx="1"/>
          </p:cNvCxnSpPr>
          <p:nvPr/>
        </p:nvCxnSpPr>
        <p:spPr>
          <a:xfrm flipV="1">
            <a:off x="2606675" y="1308100"/>
            <a:ext cx="1175385" cy="507365"/>
          </a:xfrm>
          <a:prstGeom prst="straightConnector1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直接箭头连接符 45"/>
          <p:cNvCxnSpPr>
            <a:stCxn id="1048631" idx="3"/>
            <a:endCxn id="1048633" idx="1"/>
          </p:cNvCxnSpPr>
          <p:nvPr/>
        </p:nvCxnSpPr>
        <p:spPr>
          <a:xfrm>
            <a:off x="2606675" y="1815465"/>
            <a:ext cx="3881120" cy="532765"/>
          </a:xfrm>
          <a:prstGeom prst="straightConnector1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2" name="直接箭头连接符 46"/>
          <p:cNvCxnSpPr>
            <a:stCxn id="1048632" idx="3"/>
            <a:endCxn id="1048633" idx="0"/>
          </p:cNvCxnSpPr>
          <p:nvPr/>
        </p:nvCxnSpPr>
        <p:spPr>
          <a:xfrm>
            <a:off x="5777230" y="1308100"/>
            <a:ext cx="1708150" cy="855980"/>
          </a:xfrm>
          <a:prstGeom prst="straightConnector1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3" name="直接箭头连接符 47"/>
          <p:cNvCxnSpPr>
            <a:stCxn id="1048633" idx="3"/>
            <a:endCxn id="1048634" idx="1"/>
          </p:cNvCxnSpPr>
          <p:nvPr/>
        </p:nvCxnSpPr>
        <p:spPr>
          <a:xfrm flipV="1">
            <a:off x="8482965" y="1677035"/>
            <a:ext cx="786130" cy="671195"/>
          </a:xfrm>
          <a:prstGeom prst="straightConnector1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5" name="文本框 48"/>
          <p:cNvSpPr txBox="1"/>
          <p:nvPr/>
        </p:nvSpPr>
        <p:spPr>
          <a:xfrm>
            <a:off x="1058545" y="1164590"/>
            <a:ext cx="1341120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/>
              <a:t>T+0</a:t>
            </a:r>
            <a:r>
              <a:rPr lang="zh-CN" altLang="en-US" sz="1400"/>
              <a:t>、</a:t>
            </a:r>
            <a:r>
              <a:rPr lang="en-US" altLang="zh-CN" sz="1400"/>
              <a:t>T+1</a:t>
            </a:r>
            <a:r>
              <a:rPr lang="zh-CN" altLang="en-US" sz="1400"/>
              <a:t>搭桥</a:t>
            </a:r>
            <a:endParaRPr lang="zh-CN" altLang="en-US" sz="1400"/>
          </a:p>
        </p:txBody>
      </p:sp>
      <p:sp>
        <p:nvSpPr>
          <p:cNvPr id="1048637" name="文本框 50"/>
          <p:cNvSpPr txBox="1"/>
          <p:nvPr/>
        </p:nvSpPr>
        <p:spPr>
          <a:xfrm>
            <a:off x="3763010" y="1686560"/>
            <a:ext cx="603885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400"/>
              <a:t>成交</a:t>
            </a:r>
            <a:endParaRPr lang="zh-CN" altLang="en-US" sz="1400"/>
          </a:p>
        </p:txBody>
      </p:sp>
      <p:sp>
        <p:nvSpPr>
          <p:cNvPr id="1048638" name="文本框 52"/>
          <p:cNvSpPr txBox="1"/>
          <p:nvPr/>
        </p:nvSpPr>
        <p:spPr>
          <a:xfrm>
            <a:off x="6028055" y="1523365"/>
            <a:ext cx="157988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r>
              <a:rPr lang="zh-CN" altLang="en-US"/>
              <a:t>日搭桥分仓</a:t>
            </a:r>
            <a:endParaRPr lang="zh-CN" altLang="en-US"/>
          </a:p>
        </p:txBody>
      </p:sp>
      <p:sp>
        <p:nvSpPr>
          <p:cNvPr id="1048639" name="文本框 53"/>
          <p:cNvSpPr txBox="1"/>
          <p:nvPr/>
        </p:nvSpPr>
        <p:spPr>
          <a:xfrm>
            <a:off x="2934970" y="1383665"/>
            <a:ext cx="603885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400"/>
              <a:t>意向</a:t>
            </a:r>
            <a:endParaRPr lang="zh-CN" altLang="en-US" sz="1400"/>
          </a:p>
        </p:txBody>
      </p:sp>
      <p:sp>
        <p:nvSpPr>
          <p:cNvPr id="7" name="文本框 40"/>
          <p:cNvSpPr txBox="1"/>
          <p:nvPr/>
        </p:nvSpPr>
        <p:spPr>
          <a:xfrm>
            <a:off x="871220" y="3731260"/>
            <a:ext cx="1735455" cy="645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p>
            <a:r>
              <a:rPr lang="en-US" altLang="zh-CN"/>
              <a:t>xbond</a:t>
            </a:r>
            <a:r>
              <a:rPr lang="zh-CN" altLang="en-US"/>
              <a:t>搭桥交易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与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/>
          </a:p>
        </p:txBody>
      </p:sp>
      <p:sp>
        <p:nvSpPr>
          <p:cNvPr id="2" name="文本框 41"/>
          <p:cNvSpPr txBox="1"/>
          <p:nvPr/>
        </p:nvSpPr>
        <p:spPr>
          <a:xfrm>
            <a:off x="4115435" y="3129915"/>
            <a:ext cx="199517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r>
              <a:rPr lang="zh-CN" altLang="en-US"/>
              <a:t>日 交易分仓</a:t>
            </a:r>
            <a:endParaRPr lang="zh-CN" altLang="en-US"/>
          </a:p>
        </p:txBody>
      </p:sp>
      <p:sp>
        <p:nvSpPr>
          <p:cNvPr id="10" name="文本框 42"/>
          <p:cNvSpPr txBox="1"/>
          <p:nvPr/>
        </p:nvSpPr>
        <p:spPr>
          <a:xfrm>
            <a:off x="6487795" y="3850005"/>
            <a:ext cx="199517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r>
              <a:rPr lang="zh-CN" altLang="en-US"/>
              <a:t>日 成交单</a:t>
            </a:r>
            <a:endParaRPr lang="en-US" altLang="zh-CN"/>
          </a:p>
        </p:txBody>
      </p:sp>
      <p:cxnSp>
        <p:nvCxnSpPr>
          <p:cNvPr id="14" name="直接箭头连接符 44"/>
          <p:cNvCxnSpPr>
            <a:stCxn id="7" idx="3"/>
            <a:endCxn id="1" idx="1"/>
          </p:cNvCxnSpPr>
          <p:nvPr/>
        </p:nvCxnSpPr>
        <p:spPr>
          <a:xfrm flipV="1">
            <a:off x="2606675" y="3304540"/>
            <a:ext cx="150876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5"/>
          <p:cNvCxnSpPr>
            <a:stCxn id="7" idx="3"/>
            <a:endCxn id="10" idx="1"/>
          </p:cNvCxnSpPr>
          <p:nvPr/>
        </p:nvCxnSpPr>
        <p:spPr>
          <a:xfrm flipV="1">
            <a:off x="2606675" y="4024630"/>
            <a:ext cx="388112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46"/>
          <p:cNvCxnSpPr>
            <a:stCxn id="1" idx="3"/>
            <a:endCxn id="10" idx="0"/>
          </p:cNvCxnSpPr>
          <p:nvPr/>
        </p:nvCxnSpPr>
        <p:spPr>
          <a:xfrm>
            <a:off x="6110605" y="3304540"/>
            <a:ext cx="1374775" cy="535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8"/>
          <p:cNvSpPr txBox="1"/>
          <p:nvPr/>
        </p:nvSpPr>
        <p:spPr>
          <a:xfrm>
            <a:off x="1058545" y="3393440"/>
            <a:ext cx="1341120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sym typeface="+mn-ea"/>
              </a:rPr>
              <a:t>T+0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T+1</a:t>
            </a:r>
            <a:r>
              <a:rPr lang="zh-CN" altLang="en-US" sz="1400">
                <a:sym typeface="+mn-ea"/>
              </a:rPr>
              <a:t>搭桥</a:t>
            </a:r>
            <a:endParaRPr lang="zh-CN" altLang="en-US" sz="1400"/>
          </a:p>
        </p:txBody>
      </p:sp>
      <p:sp>
        <p:nvSpPr>
          <p:cNvPr id="21" name="文本框 50"/>
          <p:cNvSpPr txBox="1"/>
          <p:nvPr/>
        </p:nvSpPr>
        <p:spPr>
          <a:xfrm>
            <a:off x="3763010" y="3915410"/>
            <a:ext cx="603885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400"/>
              <a:t>成交</a:t>
            </a:r>
            <a:endParaRPr lang="zh-CN" altLang="en-US" sz="1400"/>
          </a:p>
        </p:txBody>
      </p:sp>
      <p:sp>
        <p:nvSpPr>
          <p:cNvPr id="22" name="文本框 53"/>
          <p:cNvSpPr txBox="1"/>
          <p:nvPr/>
        </p:nvSpPr>
        <p:spPr>
          <a:xfrm>
            <a:off x="2934970" y="3336290"/>
            <a:ext cx="60388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/>
              <a:t>post</a:t>
            </a:r>
            <a:r>
              <a:rPr lang="zh-CN" altLang="en-US" sz="1400"/>
              <a:t>意向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9071610" y="2390775"/>
            <a:ext cx="2106930" cy="922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xbond</a:t>
            </a:r>
            <a:r>
              <a:rPr lang="zh-CN" altLang="en-US"/>
              <a:t>成交行情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综合成交行情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活跃券成交行情</a:t>
            </a:r>
            <a:endParaRPr lang="zh-CN" altLang="en-US"/>
          </a:p>
        </p:txBody>
      </p:sp>
      <p:sp>
        <p:nvSpPr>
          <p:cNvPr id="24" name="左大括号 23"/>
          <p:cNvSpPr/>
          <p:nvPr/>
        </p:nvSpPr>
        <p:spPr>
          <a:xfrm rot="5400000">
            <a:off x="9994265" y="1296670"/>
            <a:ext cx="323215" cy="1745615"/>
          </a:xfrm>
          <a:prstGeom prst="leftBrace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46"/>
          <p:cNvCxnSpPr>
            <a:stCxn id="10" idx="3"/>
            <a:endCxn id="23" idx="2"/>
          </p:cNvCxnSpPr>
          <p:nvPr/>
        </p:nvCxnSpPr>
        <p:spPr>
          <a:xfrm flipV="1">
            <a:off x="8482965" y="3303270"/>
            <a:ext cx="1642110" cy="721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标题 1"/>
          <p:cNvSpPr>
            <a:spLocks noGrp="1"/>
          </p:cNvSpPr>
          <p:nvPr>
            <p:ph type="title"/>
          </p:nvPr>
        </p:nvSpPr>
        <p:spPr>
          <a:xfrm>
            <a:off x="462750" y="-108"/>
            <a:ext cx="10515600" cy="682839"/>
          </a:xfrm>
        </p:spPr>
        <p:txBody>
          <a:bodyPr>
            <a:normAutofit/>
          </a:bodyPr>
          <a:p>
            <a:r>
              <a:rPr>
                <a:sym typeface="+mn-ea"/>
              </a:rPr>
              <a:t>需求交底图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—</a:t>
            </a:r>
            <a:r>
              <a:rPr lang="en-US" altLang="zh-CN" dirty="0"/>
              <a:t>X-Bond</a:t>
            </a:r>
            <a:r>
              <a:rPr lang="zh-CN" altLang="en-US" dirty="0"/>
              <a:t>桥额度</a:t>
            </a:r>
            <a:endParaRPr lang="zh-CN" altLang="en-US" dirty="0"/>
          </a:p>
        </p:txBody>
      </p:sp>
      <p:sp>
        <p:nvSpPr>
          <p:cNvPr id="1048666" name="文本框 67"/>
          <p:cNvSpPr txBox="1"/>
          <p:nvPr/>
        </p:nvSpPr>
        <p:spPr>
          <a:xfrm>
            <a:off x="11537381" y="4451843"/>
            <a:ext cx="4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48675" name="椭圆 71"/>
          <p:cNvSpPr/>
          <p:nvPr/>
        </p:nvSpPr>
        <p:spPr>
          <a:xfrm>
            <a:off x="11441050" y="4485285"/>
            <a:ext cx="405323" cy="39332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76" name="椭圆 85"/>
          <p:cNvSpPr/>
          <p:nvPr/>
        </p:nvSpPr>
        <p:spPr>
          <a:xfrm>
            <a:off x="11454119" y="5073763"/>
            <a:ext cx="405323" cy="43153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77" name="椭圆 86"/>
          <p:cNvSpPr/>
          <p:nvPr/>
        </p:nvSpPr>
        <p:spPr>
          <a:xfrm>
            <a:off x="11474486" y="5682830"/>
            <a:ext cx="405323" cy="43153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78" name="文本框 88"/>
          <p:cNvSpPr txBox="1"/>
          <p:nvPr/>
        </p:nvSpPr>
        <p:spPr>
          <a:xfrm>
            <a:off x="11439709" y="5086235"/>
            <a:ext cx="52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solidFill>
                  <a:schemeClr val="bg1"/>
                </a:solidFill>
              </a:rPr>
              <a:t>C2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48679" name="文本框 89"/>
          <p:cNvSpPr txBox="1"/>
          <p:nvPr/>
        </p:nvSpPr>
        <p:spPr>
          <a:xfrm>
            <a:off x="11462918" y="5698480"/>
            <a:ext cx="52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solidFill>
                  <a:schemeClr val="bg1"/>
                </a:solidFill>
              </a:rPr>
              <a:t>C3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48681" name="文本框 90"/>
          <p:cNvSpPr txBox="1"/>
          <p:nvPr/>
        </p:nvSpPr>
        <p:spPr>
          <a:xfrm>
            <a:off x="11230480" y="2242620"/>
            <a:ext cx="671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>
                <a:solidFill>
                  <a:schemeClr val="bg1"/>
                </a:solidFill>
              </a:rPr>
              <a:t>订单</a:t>
            </a:r>
            <a:r>
              <a:rPr lang="en-US" altLang="zh-CN" sz="1000" dirty="0">
                <a:solidFill>
                  <a:schemeClr val="bg1"/>
                </a:solidFill>
              </a:rPr>
              <a:t>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48685" name="文本框 95"/>
          <p:cNvSpPr txBox="1"/>
          <p:nvPr/>
        </p:nvSpPr>
        <p:spPr>
          <a:xfrm>
            <a:off x="11230315" y="2589240"/>
            <a:ext cx="671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>
                <a:solidFill>
                  <a:schemeClr val="bg1"/>
                </a:solidFill>
              </a:rPr>
              <a:t>订单</a:t>
            </a:r>
            <a:r>
              <a:rPr lang="en-US" altLang="zh-CN" sz="1000" dirty="0">
                <a:solidFill>
                  <a:schemeClr val="bg1"/>
                </a:solidFill>
              </a:rPr>
              <a:t>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48686" name="文本框 96"/>
          <p:cNvSpPr txBox="1"/>
          <p:nvPr/>
        </p:nvSpPr>
        <p:spPr>
          <a:xfrm>
            <a:off x="11235994" y="3035999"/>
            <a:ext cx="671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>
                <a:solidFill>
                  <a:schemeClr val="bg1"/>
                </a:solidFill>
              </a:rPr>
              <a:t>订单</a:t>
            </a:r>
            <a:r>
              <a:rPr lang="en-US" altLang="zh-CN" sz="1000" dirty="0">
                <a:solidFill>
                  <a:schemeClr val="bg1"/>
                </a:solidFill>
              </a:rPr>
              <a:t>3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48687" name="文本框 97"/>
          <p:cNvSpPr txBox="1"/>
          <p:nvPr/>
        </p:nvSpPr>
        <p:spPr>
          <a:xfrm>
            <a:off x="11235994" y="3453769"/>
            <a:ext cx="671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>
                <a:solidFill>
                  <a:schemeClr val="bg1"/>
                </a:solidFill>
              </a:rPr>
              <a:t>订单</a:t>
            </a:r>
            <a:r>
              <a:rPr lang="en-US" altLang="zh-CN" sz="1000" dirty="0">
                <a:solidFill>
                  <a:schemeClr val="bg1"/>
                </a:solidFill>
              </a:rPr>
              <a:t>4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48688" name="文本框 98"/>
          <p:cNvSpPr txBox="1"/>
          <p:nvPr/>
        </p:nvSpPr>
        <p:spPr>
          <a:xfrm>
            <a:off x="11439709" y="4485285"/>
            <a:ext cx="52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solidFill>
                  <a:schemeClr val="bg1"/>
                </a:solidFill>
              </a:rPr>
              <a:t>C1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30" name="组合 6"/>
          <p:cNvGrpSpPr/>
          <p:nvPr/>
        </p:nvGrpSpPr>
        <p:grpSpPr>
          <a:xfrm>
            <a:off x="1236980" y="837565"/>
            <a:ext cx="9022715" cy="531495"/>
            <a:chOff x="5053" y="9482"/>
            <a:chExt cx="7554" cy="712"/>
          </a:xfrm>
        </p:grpSpPr>
        <p:sp>
          <p:nvSpPr>
            <p:cNvPr id="1048610" name="椭圆 1"/>
            <p:cNvSpPr/>
            <p:nvPr/>
          </p:nvSpPr>
          <p:spPr>
            <a:xfrm>
              <a:off x="5053" y="9482"/>
              <a:ext cx="1799" cy="7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>
                <a:lnSpc>
                  <a:spcPct val="108000"/>
                </a:lnSpc>
                <a:spcAft>
                  <a:spcPts val="800"/>
                </a:spcAft>
              </a:pPr>
              <a:r>
                <a:rPr lang="en-US" altLang="zh-CN" sz="1600" b="1" kern="100">
                  <a:latin typeface="仿宋_GB2312" panose="02010609030101010101" charset="-122"/>
                  <a:ea typeface="仿宋_GB2312" panose="02010609030101010101" charset="-122"/>
                  <a:cs typeface="Times New Roman" panose="02020603050405020304"/>
                  <a:sym typeface="Times New Roman" panose="02020603050405020304"/>
                </a:rPr>
                <a:t>资管公司A</a:t>
              </a:r>
              <a:endParaRPr lang="en-US" altLang="zh-CN" sz="1600" b="1" kern="100">
                <a:latin typeface="仿宋_GB2312" panose="02010609030101010101" charset="-122"/>
                <a:ea typeface="仿宋_GB2312" panose="02010609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3145732" name="直接箭头连接符 2"/>
            <p:cNvCxnSpPr/>
            <p:nvPr/>
          </p:nvCxnSpPr>
          <p:spPr>
            <a:xfrm>
              <a:off x="7047" y="9843"/>
              <a:ext cx="860" cy="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11" name="椭圆 3"/>
            <p:cNvSpPr/>
            <p:nvPr/>
          </p:nvSpPr>
          <p:spPr>
            <a:xfrm>
              <a:off x="8077" y="9503"/>
              <a:ext cx="1640" cy="69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>
                <a:lnSpc>
                  <a:spcPct val="108000"/>
                </a:lnSpc>
                <a:spcAft>
                  <a:spcPts val="800"/>
                </a:spcAft>
              </a:pPr>
              <a:r>
                <a:rPr lang="en-US" altLang="zh-CN" b="1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桥机构B</a:t>
              </a:r>
              <a:endParaRPr lang="en-US" altLang="zh-CN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48612" name="椭圆 4"/>
            <p:cNvSpPr/>
            <p:nvPr/>
          </p:nvSpPr>
          <p:spPr>
            <a:xfrm>
              <a:off x="10797" y="9483"/>
              <a:ext cx="1810" cy="69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lvl="0" algn="ctr">
                <a:lnSpc>
                  <a:spcPct val="108000"/>
                </a:lnSpc>
                <a:spcAft>
                  <a:spcPts val="800"/>
                </a:spcAft>
                <a:buClrTx/>
                <a:buSzTx/>
                <a:buFontTx/>
              </a:pPr>
              <a:r>
                <a:rPr lang="en-US" altLang="zh-CN" sz="1600" b="1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对手方C</a:t>
              </a:r>
              <a:endParaRPr lang="en-US" altLang="zh-CN" sz="1600" b="1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3145733" name="直接箭头连接符 5"/>
            <p:cNvCxnSpPr/>
            <p:nvPr/>
          </p:nvCxnSpPr>
          <p:spPr>
            <a:xfrm>
              <a:off x="9817" y="9863"/>
              <a:ext cx="860" cy="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24865" y="1485900"/>
          <a:ext cx="10217150" cy="380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640"/>
                <a:gridCol w="928370"/>
                <a:gridCol w="1076960"/>
                <a:gridCol w="779780"/>
                <a:gridCol w="930910"/>
                <a:gridCol w="925830"/>
                <a:gridCol w="930910"/>
                <a:gridCol w="927100"/>
                <a:gridCol w="929640"/>
                <a:gridCol w="928370"/>
                <a:gridCol w="929640"/>
              </a:tblGrid>
              <a:tr h="387350"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gridSpan="9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T</a:t>
                      </a:r>
                      <a:r>
                        <a:rPr lang="zh-CN" altLang="en-US" sz="1800" b="1"/>
                        <a:t>日</a:t>
                      </a:r>
                      <a:endParaRPr lang="zh-CN" altLang="en-US" sz="1800" b="1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cPr>
                    <a:solidFill>
                      <a:schemeClr val="accent4"/>
                    </a:solidFill>
                  </a:tcPr>
                </a:tc>
                <a:tc hMerge="1">
                  <a:tcPr>
                    <a:solidFill>
                      <a:schemeClr val="accent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T+1</a:t>
                      </a:r>
                      <a:r>
                        <a:rPr lang="zh-CN" altLang="en-US" sz="1800" b="1"/>
                        <a:t>日</a:t>
                      </a:r>
                      <a:endParaRPr lang="zh-CN" altLang="en-US" sz="1800" b="1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 vMerge="1"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搭桥前</a:t>
                      </a:r>
                      <a:endParaRPr lang="zh-CN" altLang="en-US" sz="1200" b="1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搭桥</a:t>
                      </a:r>
                      <a:endParaRPr lang="zh-CN" altLang="en-US" sz="1200" b="1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搭桥后</a:t>
                      </a:r>
                      <a:endParaRPr lang="zh-CN" altLang="en-US" sz="1200" b="1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搭桥前</a:t>
                      </a:r>
                      <a:endParaRPr lang="zh-CN" altLang="en-US" sz="12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场景举例</a:t>
                      </a:r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1"/>
                        <a:t>C</a:t>
                      </a:r>
                      <a:r>
                        <a:rPr lang="zh-CN" altLang="en-US" sz="1200" b="1"/>
                        <a:t>的订单</a:t>
                      </a:r>
                      <a:endParaRPr lang="zh-CN" altLang="en-US" sz="1200" b="1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B  </a:t>
                      </a:r>
                      <a:r>
                        <a:rPr lang="zh-CN" altLang="en-US" sz="1200" b="1">
                          <a:sym typeface="+mn-ea"/>
                        </a:rPr>
                        <a:t>桥总额度</a:t>
                      </a:r>
                      <a:endParaRPr lang="zh-CN" altLang="en-US" sz="1200" b="1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sym typeface="+mn-ea"/>
                        </a:rPr>
                        <a:t>B  </a:t>
                      </a:r>
                      <a:r>
                        <a:rPr lang="zh-CN" altLang="en-US" sz="1200" b="1">
                          <a:solidFill>
                            <a:srgbClr val="FF0000"/>
                          </a:solidFill>
                          <a:sym typeface="+mn-ea"/>
                        </a:rPr>
                        <a:t>桥剩余额度</a:t>
                      </a:r>
                      <a:endParaRPr lang="zh-CN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zh-CN" altLang="en-US" sz="1200" b="1">
                          <a:solidFill>
                            <a:srgbClr val="FF0000"/>
                          </a:solidFill>
                        </a:rPr>
                        <a:t>的单笔交易限额</a:t>
                      </a:r>
                      <a:endParaRPr lang="zh-CN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搭桥</a:t>
                      </a:r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/>
                        <a:t>成交 </a:t>
                      </a:r>
                      <a:r>
                        <a:rPr lang="en-US" altLang="zh-CN" sz="1200"/>
                        <a:t>A*B</a:t>
                      </a:r>
                      <a:endParaRPr lang="en-US" altLang="zh-CN" sz="12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ym typeface="+mn-ea"/>
                        </a:rPr>
                        <a:t>成交 </a:t>
                      </a:r>
                      <a:r>
                        <a:rPr lang="en-US" altLang="zh-CN" sz="1200">
                          <a:sym typeface="+mn-ea"/>
                        </a:rPr>
                        <a:t>B</a:t>
                      </a:r>
                      <a:r>
                        <a:rPr lang="en-US" altLang="zh-CN" sz="1200">
                          <a:sym typeface="+mn-ea"/>
                        </a:rPr>
                        <a:t>*C</a:t>
                      </a:r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B</a:t>
                      </a:r>
                      <a:r>
                        <a:rPr lang="zh-CN" altLang="en-US" sz="1200" b="1">
                          <a:sym typeface="+mn-ea"/>
                        </a:rPr>
                        <a:t> 桥额度扣减</a:t>
                      </a:r>
                      <a:endParaRPr lang="zh-CN" altLang="en-US" sz="1200" b="1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B</a:t>
                      </a:r>
                      <a:r>
                        <a:rPr lang="zh-CN" altLang="en-US" sz="1200" b="1">
                          <a:sym typeface="+mn-ea"/>
                        </a:rPr>
                        <a:t> 桥额度剩余</a:t>
                      </a:r>
                      <a:endParaRPr lang="zh-CN" altLang="en-US" sz="1200" b="1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B</a:t>
                      </a:r>
                      <a:r>
                        <a:rPr lang="zh-CN" altLang="en-US" sz="1200" b="1">
                          <a:sym typeface="+mn-ea"/>
                        </a:rPr>
                        <a:t>桥</a:t>
                      </a:r>
                      <a:r>
                        <a:rPr lang="zh-CN" sz="1200" b="1">
                          <a:sym typeface="+mn-ea"/>
                        </a:rPr>
                        <a:t>钟</a:t>
                      </a:r>
                      <a:r>
                        <a:rPr lang="zh-CN" altLang="en-US" sz="1200" b="1">
                          <a:sym typeface="+mn-ea"/>
                        </a:rPr>
                        <a:t>额度</a:t>
                      </a:r>
                      <a:endParaRPr lang="zh-CN" altLang="en-US" sz="1200" b="1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3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10亿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100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亿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10亿</a:t>
                      </a:r>
                      <a:endParaRPr lang="en-US" altLang="zh-CN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10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10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80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10亿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100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亿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5亿</a:t>
                      </a:r>
                      <a:endParaRPr lang="en-US" altLang="zh-CN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5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5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5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90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10亿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100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亿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20亿</a:t>
                      </a:r>
                      <a:endParaRPr lang="en-US" altLang="zh-CN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10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10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980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10亿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亿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20亿</a:t>
                      </a:r>
                      <a:endParaRPr lang="en-US" altLang="zh-CN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10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10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10亿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亿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20亿</a:t>
                      </a:r>
                      <a:endParaRPr lang="en-US" altLang="zh-CN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5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5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5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6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10亿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亿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20亿</a:t>
                      </a:r>
                      <a:endParaRPr lang="en-US" altLang="zh-CN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4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4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10亿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亿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20亿</a:t>
                      </a:r>
                      <a:endParaRPr lang="en-US" altLang="zh-CN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不搭桥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不搭桥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不搭桥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文本框 37"/>
          <p:cNvSpPr txBox="1"/>
          <p:nvPr/>
        </p:nvSpPr>
        <p:spPr>
          <a:xfrm>
            <a:off x="833755" y="5424805"/>
            <a:ext cx="10401935" cy="181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 dirty="0"/>
              <a:t>需求要点：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sz="1600" b="1" dirty="0"/>
              <a:t>搭桥需判断</a:t>
            </a:r>
            <a:r>
              <a:rPr lang="zh-CN" sz="1600" b="1" dirty="0"/>
              <a:t>桥机构</a:t>
            </a:r>
            <a:r>
              <a:rPr sz="1600" b="1" dirty="0"/>
              <a:t>单笔限额和</a:t>
            </a:r>
            <a:r>
              <a:rPr lang="zh-CN" sz="1600" b="1" dirty="0"/>
              <a:t>桥剩余额度，总限额达上限时无法搭桥，单笔交易限额和桥剩余额度的</a:t>
            </a:r>
            <a:r>
              <a:rPr lang="en-US" altLang="zh-CN" sz="1600" b="1" dirty="0"/>
              <a:t>1/2 </a:t>
            </a:r>
            <a:r>
              <a:rPr lang="zh-CN" sz="1600" b="1" dirty="0"/>
              <a:t>取小值取控制搭桥量</a:t>
            </a:r>
            <a:endParaRPr sz="1600" b="1" dirty="0"/>
          </a:p>
          <a:p>
            <a:pPr marL="342900" indent="-342900">
              <a:buAutoNum type="arabicPeriod"/>
            </a:pP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T+0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T+1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Tom+0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的搭桥成交和搭桥意向，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机构的桥额度都在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日双边扣减，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Tom+0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意向在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T+1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日确认成交后，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T+1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日额度不扣减</a:t>
            </a:r>
            <a:endParaRPr lang="zh-CN" altLang="en-US" sz="1600" b="1" dirty="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ym typeface="+mn-ea"/>
              </a:rPr>
              <a:t>成交撤销不返还桥额度，</a:t>
            </a:r>
            <a:r>
              <a:rPr lang="zh-CN" altLang="en-US" sz="1600" b="1" dirty="0">
                <a:sym typeface="+mn-ea"/>
              </a:rPr>
              <a:t>隔日</a:t>
            </a:r>
            <a:r>
              <a:rPr lang="en-US" altLang="zh-CN" sz="1600" b="1" dirty="0">
                <a:sym typeface="+mn-ea"/>
              </a:rPr>
              <a:t>B</a:t>
            </a:r>
            <a:r>
              <a:rPr lang="zh-CN" altLang="en-US" sz="1600" b="1" dirty="0">
                <a:sym typeface="+mn-ea"/>
              </a:rPr>
              <a:t>机构桥额度 跑批为设置的桥总额度值</a:t>
            </a:r>
            <a:endParaRPr lang="zh-CN" altLang="en-US" sz="1600" b="1" dirty="0">
              <a:sym typeface="+mn-ea"/>
            </a:endParaRPr>
          </a:p>
          <a:p>
            <a:pPr marL="342900" indent="-342900">
              <a:buAutoNum type="arabicPeriod"/>
            </a:pPr>
            <a:endParaRPr lang="zh-CN" altLang="en-US" sz="1600" b="1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技术交底图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技术交底图</a:t>
            </a:r>
            <a:r>
              <a:rPr lang="en-US" altLang="zh-CN"/>
              <a:t>2</a:t>
            </a:r>
            <a:endParaRPr lang="en-US" altLang="zh-CN"/>
          </a:p>
        </p:txBody>
      </p:sp>
      <p:graphicFrame>
        <p:nvGraphicFramePr>
          <p:cNvPr id="26" name="Table 2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76342" y="2040451"/>
          <a:ext cx="6000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75"/>
                <a:gridCol w="3000375"/>
              </a:tblGrid>
              <a:tr h="365760">
                <a:tc>
                  <a:txBody>
                    <a:bodyPr/>
                    <a:p>
                      <a:r>
                        <a:rPr lang="zh-CN" altLang="en-US" dirty="0"/>
                        <a:t>进程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/>
                        <a:t>改动点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r>
                        <a:rPr lang="en-US" dirty="0"/>
                        <a:t>ssc-dp-dealstorage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1. </a:t>
                      </a:r>
                      <a:r>
                        <a:rPr lang="zh-CN" altLang="en-US" dirty="0"/>
                        <a:t>代码层面拆分成交、分仓、远期交易 三个模块逻辑。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800" dirty="0">
                          <a:sym typeface="+mn-ea"/>
                        </a:rPr>
                        <a:t>2. </a:t>
                      </a:r>
                      <a:r>
                        <a:rPr lang="zh-CN" altLang="en-US" sz="1800" dirty="0">
                          <a:sym typeface="+mn-ea"/>
                        </a:rPr>
                        <a:t>完成远期交易模块基本功能。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3. </a:t>
                      </a:r>
                      <a:r>
                        <a:rPr lang="zh-CN" altLang="en-US" dirty="0"/>
                        <a:t>修改成交、分仓模块对应功能。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r>
                        <a:rPr lang="en-US" dirty="0"/>
                        <a:t>tbs-dp-drs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1. </a:t>
                      </a:r>
                      <a:r>
                        <a:rPr lang="zh-CN" altLang="en-US" dirty="0"/>
                        <a:t>定义对应接收和下发的消息体。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项目安排</a:t>
            </a:r>
            <a:endParaRPr lang="zh-CN" altLang="en-US"/>
          </a:p>
        </p:txBody>
      </p:sp>
      <p:sp>
        <p:nvSpPr>
          <p:cNvPr id="104870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项目负责人：</a:t>
            </a:r>
            <a:endParaRPr lang="zh-CN" altLang="en-US"/>
          </a:p>
          <a:p>
            <a:pPr lvl="1"/>
            <a:r>
              <a:rPr lang="zh-CN" altLang="en-US"/>
              <a:t>后端：</a:t>
            </a:r>
            <a:endParaRPr lang="zh-CN" altLang="en-US"/>
          </a:p>
          <a:p>
            <a:pPr lvl="1"/>
            <a:r>
              <a:rPr lang="en-US" altLang="zh-CN"/>
              <a:t>BA</a:t>
            </a:r>
            <a:r>
              <a:t>：</a:t>
            </a:r>
          </a:p>
          <a:p>
            <a:pPr lvl="1"/>
            <a:r>
              <a:t>测试：</a:t>
            </a:r>
          </a:p>
          <a:p>
            <a:pPr lvl="1"/>
          </a:p>
          <a:p>
            <a:pPr lvl="1"/>
          </a:p>
          <a:p>
            <a:pPr lvl="1"/>
            <a:r>
              <a:rPr>
                <a:sym typeface="+mn-ea"/>
              </a:rPr>
              <a:t>时间：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项目权重：</a:t>
            </a:r>
            <a:endParaRPr lang="en-US" altLang="zh-CN">
              <a:sym typeface="+mn-ea"/>
            </a:endParaRPr>
          </a:p>
          <a:p>
            <a:pPr lvl="1"/>
            <a:r>
              <a:rPr>
                <a:sym typeface="+mn-ea"/>
              </a:rPr>
              <a:t>验收标准：黑盒测试验收</a:t>
            </a:r>
            <a:endParaRPr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MASKTAG" val="bgMask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TABLE_BEAUTIFY" val="smartTable{cc625a13-4393-413f-9888-9da1a959f073}"/>
  <p:tag name="TABLE_ENDDRAG_ORIGIN_RECT" val="804*311"/>
  <p:tag name="TABLE_ENDDRAG_RECT" val="59*146*804*31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ea0a7f58-52ad-480d-998f-6faa93371998}"/>
  <p:tag name="TABLE_ENDDRAG_ORIGIN_RECT" val="472*137"/>
  <p:tag name="TABLE_ENDDRAG_RECT" val="72*155*472*13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1754</Words>
  <Application>WPS 演示</Application>
  <PresentationFormat/>
  <Paragraphs>380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仿宋_GB2312</vt:lpstr>
      <vt:lpstr>Times New Roman</vt:lpstr>
      <vt:lpstr>Calibri</vt:lpstr>
      <vt:lpstr>Arial Unicode MS</vt:lpstr>
      <vt:lpstr>等线</vt:lpstr>
      <vt:lpstr>Office 主题​​</vt:lpstr>
      <vt:lpstr>X-Bond搭桥共享组 项目启动会</vt:lpstr>
      <vt:lpstr>X-Bond搭桥共享组（攻关类）</vt:lpstr>
      <vt:lpstr>需求交底图1—X-Bond Tom+0搭桥成交及行情</vt:lpstr>
      <vt:lpstr>需求交底图2—X-Bond  T+0、T+1搭桥成交及行情</vt:lpstr>
      <vt:lpstr>需求交底图3—X-Bond桥额度</vt:lpstr>
      <vt:lpstr>技术交底图1</vt:lpstr>
      <vt:lpstr>技术交底图2</vt:lpstr>
      <vt:lpstr>项目安排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X-Bond搭桥共享组 项目启动会</dc:title>
  <dc:creator>xuhuipeng</dc:creator>
  <cp:lastModifiedBy>diaowangqing</cp:lastModifiedBy>
  <cp:revision>16</cp:revision>
  <dcterms:created xsi:type="dcterms:W3CDTF">2021-01-19T03:54:00Z</dcterms:created>
  <dcterms:modified xsi:type="dcterms:W3CDTF">2021-01-20T06:34:22Z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