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470" r:id="rId3"/>
    <p:sldId id="265" r:id="rId4"/>
    <p:sldId id="453" r:id="rId5"/>
    <p:sldId id="433" r:id="rId7"/>
    <p:sldId id="454" r:id="rId8"/>
    <p:sldId id="399" r:id="rId9"/>
    <p:sldId id="275" r:id="rId10"/>
    <p:sldId id="477" r:id="rId11"/>
    <p:sldId id="478" r:id="rId12"/>
    <p:sldId id="481" r:id="rId13"/>
    <p:sldId id="294" r:id="rId14"/>
    <p:sldId id="259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5" clrIdx="0"/>
  <p:cmAuthor id="2" name="pluto" initials="p" lastIdx="2" clrIdx="1"/>
  <p:cmAuthor id="3" name="diaowangqing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7FC"/>
    <a:srgbClr val="F08346"/>
    <a:srgbClr val="1E7946"/>
    <a:srgbClr val="0068B7"/>
    <a:srgbClr val="002B62"/>
    <a:srgbClr val="85CBBF"/>
    <a:srgbClr val="349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140" autoAdjust="0"/>
  </p:normalViewPr>
  <p:slideViewPr>
    <p:cSldViewPr snapToGrid="0">
      <p:cViewPr varScale="1">
        <p:scale>
          <a:sx n="70" d="100"/>
          <a:sy n="70" d="100"/>
        </p:scale>
        <p:origin x="699" y="51"/>
      </p:cViewPr>
      <p:guideLst>
        <p:guide orient="horz" pos="1610"/>
        <p:guide pos="2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sz="120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sz="12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影响行计算的因子</a:t>
            </a:r>
            <a:r>
              <a:rPr lang="zh-CN" altLang="en-US" sz="12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数据</a:t>
            </a:r>
            <a:r>
              <a:rPr lang="zh-CN" sz="12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统计</a:t>
            </a:r>
            <a:endParaRPr lang="zh-CN" sz="1200" b="1" i="0" u="none" strike="noStrike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4254411895346"/>
          <c:y val="0.04861488533226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API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Sheet1!$B$22:$D$22</c:f>
              <c:strCache>
                <c:ptCount val="3"/>
                <c:pt idx="0">
                  <c:v>影响行情的订单数</c:v>
                </c:pt>
                <c:pt idx="1">
                  <c:v>订阅机构数</c:v>
                </c:pt>
                <c:pt idx="2">
                  <c:v>订阅债券数</c:v>
                </c:pt>
              </c:strCache>
            </c:strRef>
          </c:cat>
          <c:val>
            <c:numRef>
              <c:f>Sheet1!$B$23:$D$23</c:f>
              <c:numCache>
                <c:formatCode>General</c:formatCode>
                <c:ptCount val="3"/>
                <c:pt idx="0">
                  <c:v>28886</c:v>
                </c:pt>
                <c:pt idx="1">
                  <c:v>27</c:v>
                </c:pt>
                <c:pt idx="2">
                  <c:v>293</c:v>
                </c:pt>
              </c:numCache>
            </c:numRef>
          </c:val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客户端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Sheet1!$B$22:$D$22</c:f>
              <c:strCache>
                <c:ptCount val="3"/>
                <c:pt idx="0">
                  <c:v>影响行情的订单数</c:v>
                </c:pt>
                <c:pt idx="1">
                  <c:v>订阅机构数</c:v>
                </c:pt>
                <c:pt idx="2">
                  <c:v>订阅债券数</c:v>
                </c:pt>
              </c:strCache>
            </c:strRef>
          </c:cat>
          <c:val>
            <c:numRef>
              <c:f>Sheet1!$B$24:$D$24</c:f>
              <c:numCache>
                <c:formatCode>General</c:formatCode>
                <c:ptCount val="3"/>
                <c:pt idx="0">
                  <c:v>3609</c:v>
                </c:pt>
                <c:pt idx="1">
                  <c:v>204</c:v>
                </c:pt>
                <c:pt idx="2">
                  <c:v>1500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965780672"/>
        <c:axId val="965133680"/>
      </c:barChart>
      <c:catAx>
        <c:axId val="9657806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5133680"/>
        <c:crosses val="autoZero"/>
        <c:auto val="1"/>
        <c:lblAlgn val="ctr"/>
        <c:lblOffset val="100"/>
        <c:noMultiLvlLbl val="0"/>
      </c:catAx>
      <c:valAx>
        <c:axId val="9651336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578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2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>
                <a:solidFill>
                  <a:schemeClr val="bg1"/>
                </a:solidFill>
              </a:rPr>
              <a:t>订单与成交数据统计</a:t>
            </a:r>
            <a:endParaRPr lang="zh-CN" sz="12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38046239711402"/>
          <c:y val="0.036464958159639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1501291048713"/>
          <c:y val="0.204490481169274"/>
          <c:w val="0.780315320995754"/>
          <c:h val="0.57112820283540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API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fld id="{f657499e-01fd-44d0-be83-a406d36fb187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5338518309654"/>
                      <c:h val="0.0888604680066137"/>
                    </c:manualLayout>
                  </c15:layout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0.5%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0.08%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0.2%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订单总数</c:v>
                </c:pt>
                <c:pt idx="1">
                  <c:v>成交总数</c:v>
                </c:pt>
                <c:pt idx="2">
                  <c:v>点击成交</c:v>
                </c:pt>
                <c:pt idx="3">
                  <c:v>即刻撮合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28964</c:v>
                </c:pt>
                <c:pt idx="1">
                  <c:v>148</c:v>
                </c:pt>
                <c:pt idx="2">
                  <c:v>23</c:v>
                </c:pt>
                <c:pt idx="3">
                  <c:v>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客户端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fld id="{c06e1d6f-e3be-4621-8ac7-0fc57873e85a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2673554778769"/>
                      <c:h val="0.0988983808984326"/>
                    </c:manualLayout>
                  </c15:layout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50%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698375408721888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18%</a:t>
                    </a:r>
                    <a:endParaRPr lang="en-US" altLang="zh-C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455489938757655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23%</a:t>
                    </a:r>
                    <a:endParaRPr lang="en-US" altLang="zh-C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订单总数</c:v>
                </c:pt>
                <c:pt idx="1">
                  <c:v>成交总数</c:v>
                </c:pt>
                <c:pt idx="2">
                  <c:v>点击成交</c:v>
                </c:pt>
                <c:pt idx="3">
                  <c:v>即刻撮合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6136</c:v>
                </c:pt>
                <c:pt idx="1">
                  <c:v>3042</c:v>
                </c:pt>
                <c:pt idx="2">
                  <c:v>1100</c:v>
                </c:pt>
                <c:pt idx="3">
                  <c:v>1427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1253392"/>
        <c:axId val="965124528"/>
      </c:barChart>
      <c:catAx>
        <c:axId val="481253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5124528"/>
        <c:crosses val="autoZero"/>
        <c:auto val="1"/>
        <c:lblAlgn val="ctr"/>
        <c:lblOffset val="100"/>
        <c:noMultiLvlLbl val="0"/>
      </c:catAx>
      <c:valAx>
        <c:axId val="965124528"/>
        <c:scaling>
          <c:orientation val="minMax"/>
          <c:max val="3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1253392"/>
        <c:crosses val="autoZero"/>
        <c:crossBetween val="between"/>
        <c:minorUnit val="5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2609495902981"/>
          <c:y val="0.188646477357886"/>
          <c:w val="0.211990340395726"/>
          <c:h val="0.09465212867255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ysClr val="window" lastClr="FFFFFF">
        <a:lumMod val="65000"/>
      </a:sys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/>
              <a:t>黑名单设置机构分布</a:t>
            </a:r>
            <a:endParaRPr lang="zh-CN" altLang="en-US" sz="1400" dirty="0"/>
          </a:p>
        </c:rich>
      </c:tx>
      <c:layout>
        <c:manualLayout>
          <c:xMode val="edge"/>
          <c:yMode val="edge"/>
          <c:x val="0.259824967398035"/>
          <c:y val="0.018233031774854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机构数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00413076192500013"/>
                  <c:y val="-0.00551796386340048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814137397164628"/>
                      <c:h val="0.0910102153332005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"/>
                  <c:y val="0.0094776242059477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315557663690569"/>
                  <c:y val="0.0060152261470866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0763798628491859"/>
                  <c:y val="0.0059747292724626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72485160714512"/>
                      <c:h val="0.082784761653018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0.00256484431997893"/>
                  <c:y val="0.0031240204077137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620046643254695"/>
                      <c:h val="0.082784761653018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【2,5】</c:v>
                </c:pt>
                <c:pt idx="2">
                  <c:v>【6,10】</c:v>
                </c:pt>
                <c:pt idx="3">
                  <c:v>【11，100】</c:v>
                </c:pt>
                <c:pt idx="4">
                  <c:v>&gt;100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84</c:v>
                </c:pt>
                <c:pt idx="1">
                  <c:v>225</c:v>
                </c:pt>
                <c:pt idx="2">
                  <c:v>119</c:v>
                </c:pt>
                <c:pt idx="3">
                  <c:v>47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1360175"/>
        <c:axId val="2115862943"/>
      </c:barChart>
      <c:catAx>
        <c:axId val="4913601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5862943"/>
        <c:crosses val="autoZero"/>
        <c:auto val="1"/>
        <c:lblAlgn val="ctr"/>
        <c:lblOffset val="100"/>
        <c:noMultiLvlLbl val="0"/>
      </c:catAx>
      <c:valAx>
        <c:axId val="211586294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1360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65000"/>
      </a:schemeClr>
    </a:solidFill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机构关注券数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627653230473285"/>
          <c:y val="0.018518740618619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机构数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0.0111111111111111"/>
                  <c:y val="0.0092592592592592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36111001749781"/>
                  <c:y val="-0.057870370370370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722222222222223"/>
                  <c:y val="-0.09722222222222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555554461942257"/>
                  <c:y val="-0.18981481481481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.00277777777777778"/>
                  <c:y val="-0.13888888888888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Sheet1!$C$2:$C$10</c:f>
              <c:strCache>
                <c:ptCount val="9"/>
                <c:pt idx="0">
                  <c:v>1</c:v>
                </c:pt>
                <c:pt idx="1">
                  <c:v>（1,5]</c:v>
                </c:pt>
                <c:pt idx="2">
                  <c:v>(5,10]</c:v>
                </c:pt>
                <c:pt idx="3">
                  <c:v>(10,20]</c:v>
                </c:pt>
                <c:pt idx="4">
                  <c:v>(20,50]</c:v>
                </c:pt>
                <c:pt idx="5">
                  <c:v>(50,100]</c:v>
                </c:pt>
                <c:pt idx="6">
                  <c:v>(100,150]</c:v>
                </c:pt>
                <c:pt idx="7">
                  <c:v>(150,200]</c:v>
                </c:pt>
                <c:pt idx="8">
                  <c:v>&gt;200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175</c:v>
                </c:pt>
                <c:pt idx="1">
                  <c:v>199</c:v>
                </c:pt>
                <c:pt idx="2">
                  <c:v>72</c:v>
                </c:pt>
                <c:pt idx="3">
                  <c:v>68</c:v>
                </c:pt>
                <c:pt idx="4">
                  <c:v>48</c:v>
                </c:pt>
                <c:pt idx="5">
                  <c:v>31</c:v>
                </c:pt>
                <c:pt idx="6">
                  <c:v>14</c:v>
                </c:pt>
                <c:pt idx="7">
                  <c:v>8</c:v>
                </c:pt>
                <c:pt idx="8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0556279319753"/>
          <c:y val="0.247465499321817"/>
          <c:w val="0.336396803234155"/>
          <c:h val="0.7525345006781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ysClr val="window" lastClr="FFFFFF">
        <a:lumMod val="65000"/>
      </a:sysClr>
    </a:soli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1600" dirty="0"/>
              <a:t>订阅债券与实际计算债券数</a:t>
            </a:r>
            <a:endParaRPr lang="zh-CN" sz="1600" dirty="0"/>
          </a:p>
        </c:rich>
      </c:tx>
      <c:layout>
        <c:manualLayout>
          <c:xMode val="edge"/>
          <c:yMode val="edge"/>
          <c:x val="0.0673982284094817"/>
          <c:y val="0.010454354425142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订阅量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6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API</c:v>
                </c:pt>
                <c:pt idx="1">
                  <c:v>客户端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293</c:v>
                </c:pt>
                <c:pt idx="1">
                  <c:v>1500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实际量</c:v>
                </c:pt>
              </c:strCache>
            </c:strRef>
          </c:tx>
          <c:spPr>
            <a:solidFill>
              <a:srgbClr val="F083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6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API</c:v>
                </c:pt>
                <c:pt idx="1">
                  <c:v>客户端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242</c:v>
                </c:pt>
                <c:pt idx="1">
                  <c:v>242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活跃券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6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API</c:v>
                </c:pt>
                <c:pt idx="1">
                  <c:v>客户端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1">
                  <c:v>20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关注量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65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API</c:v>
                </c:pt>
                <c:pt idx="1">
                  <c:v>客户端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1">
                  <c:v>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92491520"/>
        <c:axId val="1947373712"/>
      </c:barChart>
      <c:catAx>
        <c:axId val="179249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65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7373712"/>
        <c:crosses val="autoZero"/>
        <c:auto val="1"/>
        <c:lblAlgn val="ctr"/>
        <c:lblOffset val="100"/>
        <c:noMultiLvlLbl val="0"/>
      </c:catAx>
      <c:valAx>
        <c:axId val="1947373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2491520"/>
        <c:crosses val="autoZero"/>
        <c:crossBetween val="between"/>
      </c:valAx>
      <c:spPr>
        <a:noFill/>
        <a:ln w="19050">
          <a:noFill/>
        </a:ln>
        <a:effectLst/>
      </c:spPr>
    </c:plotArea>
    <c:legend>
      <c:legendPos val="t"/>
      <c:layout>
        <c:manualLayout>
          <c:xMode val="edge"/>
          <c:yMode val="edge"/>
          <c:x val="0.253287367892622"/>
          <c:y val="0.115647356430412"/>
          <c:w val="0.6801542869808"/>
          <c:h val="0.0882200140328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65000"/>
      </a:schemeClr>
    </a:solidFill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418547317626"/>
          <c:y val="0"/>
          <c:w val="0.585007565445485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债券数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dPt>
          <c:dLbls>
            <c:dLbl>
              <c:idx val="0"/>
              <c:layout>
                <c:manualLayout>
                  <c:x val="-0.0435275977070686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 defTabSz="914400">
                      <a:defRPr lang="en-US" sz="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800"/>
                      <a:t>活跃券</a:t>
                    </a:r>
                    <a:endParaRPr lang="zh-CN" altLang="en-US" sz="800"/>
                  </a:p>
                  <a:p>
                    <a:pPr defTabSz="914400">
                      <a:defRPr lang="en-US" sz="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800"/>
                      <a:t>10%</a:t>
                    </a:r>
                    <a:endParaRPr lang="en-US" altLang="zh-CN" sz="80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417880542970971"/>
                      <c:h val="0.514914243698151"/>
                    </c:manualLayout>
                  </c15:layout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800"/>
                      <a:t>非活跃券</a:t>
                    </a:r>
                    <a:endParaRPr lang="zh-CN" altLang="en-US" sz="800"/>
                  </a:p>
                  <a:p>
                    <a:pPr defTabSz="914400">
                      <a:defRPr lang="en-US" sz="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800"/>
                      <a:t>90%</a:t>
                    </a:r>
                    <a:endParaRPr lang="en-US" altLang="zh-CN" sz="800"/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非活跃券</c:v>
                </c:pt>
                <c:pt idx="1">
                  <c:v>活跃券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订单券/关注券比例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fld id="{c34ff915-c932-441c-b455-708d4702c2ca}" type="CATEGORYNAME">
                      <a:t>[CATEGORY NAME]</a:t>
                    </a:fld>
                    <a:r>
                      <a:t>,</a:t>
                    </a:r>
                    <a:fld id="{9cb02dcd-c08e-42b4-a14d-a98b42a2653d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1195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1646507260526"/>
                      <c:h val="0.24441178646940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1912121981122"/>
                  <c:y val="0.05182206026670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6387bf9b-f356-4bbb-9f93-8a44ea4c1b60}" type="CATEGORYNAME">
                      <a:t>[CATEGORY NAME]</a:t>
                    </a:fld>
                    <a:r>
                      <a:t>,</a:t>
                    </a:r>
                    <a:fld id="{4d96bce5-30a1-4686-b305-c86a7948e302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17098205397291"/>
                      <c:h val="0.3753604271873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关注券</c:v>
                </c:pt>
                <c:pt idx="1">
                  <c:v>非关注券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行情计算量</a:t>
            </a:r>
            <a:r>
              <a:rPr lang="en-US" altLang="zh-CN" dirty="0"/>
              <a:t>/30</a:t>
            </a:r>
            <a:r>
              <a:rPr lang="zh-CN" altLang="en-US" dirty="0"/>
              <a:t>分钟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全量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dLbl>
              <c:idx val="6"/>
              <c:layout>
                <c:manualLayout>
                  <c:x val="-0.035554307490679"/>
                  <c:y val="-0.13874866261810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h:mm</c:formatCode>
                <c:ptCount val="13"/>
                <c:pt idx="0" c:formatCode="h:mm">
                  <c:v>0.395833333333333</c:v>
                </c:pt>
                <c:pt idx="1" c:formatCode="h:mm">
                  <c:v>0.416666666666667</c:v>
                </c:pt>
                <c:pt idx="2" c:formatCode="h:mm">
                  <c:v>0.4375</c:v>
                </c:pt>
                <c:pt idx="3" c:formatCode="h:mm">
                  <c:v>0.458333333333333</c:v>
                </c:pt>
                <c:pt idx="4" c:formatCode="h:mm">
                  <c:v>0.479166666666667</c:v>
                </c:pt>
                <c:pt idx="5" c:formatCode="h:mm">
                  <c:v>0.5</c:v>
                </c:pt>
                <c:pt idx="6" c:formatCode="h:mm">
                  <c:v>0.5625</c:v>
                </c:pt>
                <c:pt idx="7" c:formatCode="h:mm">
                  <c:v>0.583333333333333</c:v>
                </c:pt>
                <c:pt idx="8" c:formatCode="h:mm">
                  <c:v>0.604166666666667</c:v>
                </c:pt>
                <c:pt idx="9" c:formatCode="h:mm">
                  <c:v>0.625</c:v>
                </c:pt>
                <c:pt idx="10" c:formatCode="h:mm">
                  <c:v>0.645833333333333</c:v>
                </c:pt>
                <c:pt idx="11" c:formatCode="h:mm">
                  <c:v>0.666666666666667</c:v>
                </c:pt>
                <c:pt idx="12" c:formatCode="h:mm">
                  <c:v>0.6875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10767</c:v>
                </c:pt>
                <c:pt idx="1">
                  <c:v>39946</c:v>
                </c:pt>
                <c:pt idx="2">
                  <c:v>36929</c:v>
                </c:pt>
                <c:pt idx="3">
                  <c:v>40293</c:v>
                </c:pt>
                <c:pt idx="4">
                  <c:v>44053</c:v>
                </c:pt>
                <c:pt idx="5">
                  <c:v>10177</c:v>
                </c:pt>
                <c:pt idx="6">
                  <c:v>449</c:v>
                </c:pt>
                <c:pt idx="7">
                  <c:v>25712</c:v>
                </c:pt>
                <c:pt idx="8">
                  <c:v>41570</c:v>
                </c:pt>
                <c:pt idx="9">
                  <c:v>30279</c:v>
                </c:pt>
                <c:pt idx="10">
                  <c:v>19074</c:v>
                </c:pt>
                <c:pt idx="11">
                  <c:v>14776</c:v>
                </c:pt>
                <c:pt idx="12">
                  <c:v>9474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增量</c:v>
                </c:pt>
              </c:strCache>
            </c:strRef>
          </c:tx>
          <c:spPr>
            <a:ln w="31750" cap="rnd">
              <a:solidFill>
                <a:srgbClr val="F0834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solidFill>
                  <a:srgbClr val="F08346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0.0310599161199722"/>
                  <c:y val="0.0097280289014814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08346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h:mm</c:formatCode>
                <c:ptCount val="13"/>
                <c:pt idx="0" c:formatCode="h:mm">
                  <c:v>0.395833333333333</c:v>
                </c:pt>
                <c:pt idx="1" c:formatCode="h:mm">
                  <c:v>0.416666666666667</c:v>
                </c:pt>
                <c:pt idx="2" c:formatCode="h:mm">
                  <c:v>0.4375</c:v>
                </c:pt>
                <c:pt idx="3" c:formatCode="h:mm">
                  <c:v>0.458333333333333</c:v>
                </c:pt>
                <c:pt idx="4" c:formatCode="h:mm">
                  <c:v>0.479166666666667</c:v>
                </c:pt>
                <c:pt idx="5" c:formatCode="h:mm">
                  <c:v>0.5</c:v>
                </c:pt>
                <c:pt idx="6" c:formatCode="h:mm">
                  <c:v>0.5625</c:v>
                </c:pt>
                <c:pt idx="7" c:formatCode="h:mm">
                  <c:v>0.583333333333333</c:v>
                </c:pt>
                <c:pt idx="8" c:formatCode="h:mm">
                  <c:v>0.604166666666667</c:v>
                </c:pt>
                <c:pt idx="9" c:formatCode="h:mm">
                  <c:v>0.625</c:v>
                </c:pt>
                <c:pt idx="10" c:formatCode="h:mm">
                  <c:v>0.645833333333333</c:v>
                </c:pt>
                <c:pt idx="11" c:formatCode="h:mm">
                  <c:v>0.666666666666667</c:v>
                </c:pt>
                <c:pt idx="12" c:formatCode="h:mm">
                  <c:v>0.6875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876</c:v>
                </c:pt>
                <c:pt idx="1">
                  <c:v>2504</c:v>
                </c:pt>
                <c:pt idx="2">
                  <c:v>2457</c:v>
                </c:pt>
                <c:pt idx="3">
                  <c:v>2412</c:v>
                </c:pt>
                <c:pt idx="4">
                  <c:v>2561</c:v>
                </c:pt>
                <c:pt idx="5">
                  <c:v>948</c:v>
                </c:pt>
                <c:pt idx="6">
                  <c:v>20</c:v>
                </c:pt>
                <c:pt idx="7">
                  <c:v>1645</c:v>
                </c:pt>
                <c:pt idx="8">
                  <c:v>2382</c:v>
                </c:pt>
                <c:pt idx="9">
                  <c:v>1850</c:v>
                </c:pt>
                <c:pt idx="10">
                  <c:v>1364</c:v>
                </c:pt>
                <c:pt idx="11">
                  <c:v>1177</c:v>
                </c:pt>
                <c:pt idx="12">
                  <c:v>864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6674672"/>
        <c:axId val="1947350832"/>
      </c:lineChart>
      <c:catAx>
        <c:axId val="1996674672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7350832"/>
        <c:crosses val="autoZero"/>
        <c:auto val="1"/>
        <c:lblAlgn val="ctr"/>
        <c:lblOffset val="100"/>
        <c:noMultiLvlLbl val="0"/>
      </c:catAx>
      <c:valAx>
        <c:axId val="194735083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667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588936664148"/>
          <c:y val="0.0887373607992646"/>
          <c:w val="0.181946468892892"/>
          <c:h val="0.096060617261134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6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5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>
      <cs:styleClr val="auto"/>
    </cs:fillRef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0DE4A-4F44-438B-9627-5D0D06ACD4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BCB81-37E1-44C8-9C8A-2C47762A7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报价机构数	638	146	14</a:t>
            </a:r>
            <a:endParaRPr lang="en-US"/>
          </a:p>
          <a:p>
            <a:r>
              <a:rPr lang="en-US"/>
              <a:t>债券	1610	242	140</a:t>
            </a:r>
            <a:endParaRPr lang="en-US"/>
          </a:p>
          <a:p>
            <a:endParaRPr lang="en-US"/>
          </a:p>
          <a:p>
            <a:pPr marL="171450" indent="-171450" algn="l">
              <a:buFont typeface="Wingdings" panose="05000000000000000000" charset="0"/>
              <a:buChar char="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报价（国债、政策金融债）当前总量不大，但对行情计算总量影响最为明显，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价格市场指导性较差，需要持续关注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algn="l">
              <a:buFont typeface="Wingdings" panose="05000000000000000000" charset="0"/>
              <a:buChar char="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非国债和政金债几乎都能被撮合成交，部分机构只做其它类型的交易，而且报价成交间隔很短，说明部分机构使用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X-Bond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行情和成交很有针对性，当前后台服务器为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X-Bond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私有行情订阅机构计算和推送了有订单变化的全部债券的数据，可以进一步优化为针对这些机构只推送其它类型的行情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活跃券在成交中占比非常低只有</a:t>
            </a:r>
            <a:r>
              <a:rPr lang="en-US" altLang="zh-CN" dirty="0"/>
              <a:t>10%</a:t>
            </a:r>
            <a:r>
              <a:rPr lang="zh-CN" altLang="en-US" dirty="0"/>
              <a:t>，在订单中的占比</a:t>
            </a:r>
            <a:r>
              <a:rPr lang="en-US" altLang="zh-CN" dirty="0"/>
              <a:t>45%</a:t>
            </a:r>
            <a:r>
              <a:rPr lang="zh-CN" altLang="en-US" dirty="0"/>
              <a:t>左右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关注券和活跃券重合度是</a:t>
            </a:r>
            <a:r>
              <a:rPr lang="en-US" altLang="zh-CN" dirty="0"/>
              <a:t>30%</a:t>
            </a:r>
            <a:r>
              <a:rPr lang="zh-CN" altLang="en-US" dirty="0"/>
              <a:t>左右</a:t>
            </a:r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关注券成交重合度</a:t>
            </a:r>
            <a:r>
              <a:rPr lang="en-US" altLang="zh-CN" dirty="0"/>
              <a:t>80%</a:t>
            </a:r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活跃券对行情影响最为明显，导致用户无法关注到应该关注的信息</a:t>
            </a:r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用户期望看到的是关注券行情，以便成交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BCB81-37E1-44C8-9C8A-2C47762A7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BCB81-37E1-44C8-9C8A-2C47762A7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8448" y="1931141"/>
            <a:ext cx="4320539" cy="538843"/>
          </a:xfrm>
        </p:spPr>
        <p:txBody>
          <a:bodyPr anchor="t">
            <a:normAutofit/>
          </a:bodyPr>
          <a:lstStyle>
            <a:lvl1pPr algn="l">
              <a:defRPr sz="3200" b="1">
                <a:solidFill>
                  <a:srgbClr val="0068B7"/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r>
              <a:rPr lang="en-US" altLang="zh-CN" dirty="0"/>
              <a:t>PPT</a:t>
            </a:r>
            <a:r>
              <a:rPr lang="zh-CN" altLang="en-US" dirty="0"/>
              <a:t>代用主标题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38246" y="2569568"/>
            <a:ext cx="4320540" cy="290053"/>
          </a:xfrm>
        </p:spPr>
        <p:txBody>
          <a:bodyPr/>
          <a:lstStyle>
            <a:lvl1pPr marL="0" indent="0" algn="l">
              <a:buNone/>
              <a:defRPr sz="18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/>
              <a:t>——PPT</a:t>
            </a:r>
            <a:r>
              <a:rPr lang="zh-CN" altLang="en-US" dirty="0"/>
              <a:t>代用副标题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548077" y="2981265"/>
            <a:ext cx="3790950" cy="234689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日期</a:t>
            </a:r>
            <a:r>
              <a:rPr lang="en-US" altLang="zh-CN" dirty="0"/>
              <a:t>/DATE.2018/01/01</a:t>
            </a:r>
            <a:endParaRPr lang="zh-CN" altLang="en-US" dirty="0"/>
          </a:p>
        </p:txBody>
      </p:sp>
      <p:sp>
        <p:nvSpPr>
          <p:cNvPr id="6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500854" y="4692013"/>
            <a:ext cx="2287422" cy="234689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en-US" altLang="zh-CN" dirty="0"/>
              <a:t>www.chinamoney.com.cn</a:t>
            </a:r>
            <a:endParaRPr lang="zh-CN" altLang="en-US" dirty="0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24650" y="328930"/>
            <a:ext cx="1850390" cy="631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33310" y="198755"/>
            <a:ext cx="1082040" cy="36957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592566" y="2136719"/>
            <a:ext cx="2312126" cy="523192"/>
          </a:xfrm>
        </p:spPr>
        <p:txBody>
          <a:bodyPr>
            <a:noAutofit/>
          </a:bodyPr>
          <a:lstStyle>
            <a:lvl1pPr marL="0" indent="0">
              <a:buNone/>
              <a:defRPr sz="5000" b="1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PART /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3013401" y="1972499"/>
            <a:ext cx="645671" cy="714172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96018" y="3137154"/>
            <a:ext cx="2850968" cy="523192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PPT</a:t>
            </a:r>
            <a:r>
              <a:rPr lang="zh-CN" altLang="en-US" dirty="0"/>
              <a:t>代用副标题</a:t>
            </a:r>
            <a:endParaRPr lang="zh-CN" altLang="en-US" dirty="0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8180" y="384175"/>
            <a:ext cx="1743075" cy="595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868" y="1694906"/>
            <a:ext cx="7916482" cy="275565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7423" y="1042103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30135" y="229870"/>
            <a:ext cx="1104900" cy="3771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636123"/>
            <a:ext cx="3886200" cy="294736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36123"/>
            <a:ext cx="3886200" cy="294736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17220" y="973523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17220" y="1355611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242887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126672"/>
            <a:ext cx="2949178" cy="807500"/>
          </a:xfrm>
        </p:spPr>
        <p:txBody>
          <a:bodyPr anchor="t"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1136468"/>
            <a:ext cx="4629150" cy="3378381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423123" y="2175805"/>
            <a:ext cx="4757738" cy="550069"/>
          </a:xfrm>
        </p:spPr>
        <p:txBody>
          <a:bodyPr>
            <a:noAutofit/>
          </a:bodyPr>
          <a:lstStyle>
            <a:lvl1pPr marL="0" indent="0">
              <a:buNone/>
              <a:defRPr sz="2400" b="1" baseline="0">
                <a:solidFill>
                  <a:srgbClr val="0068B7"/>
                </a:solidFill>
                <a:latin typeface="思源黑体 CN Medium" pitchFamily="34" charset="-122"/>
                <a:ea typeface="思源黑体 CN Medium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Thanks for your time!</a:t>
            </a:r>
            <a:endParaRPr lang="en-US" altLang="zh-CN" dirty="0"/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6999" y="2680017"/>
            <a:ext cx="4859384" cy="47863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rgbClr val="0068B7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感谢您的耐心聆听！</a:t>
            </a:r>
            <a:endParaRPr lang="en-US" altLang="zh-CN" dirty="0"/>
          </a:p>
        </p:txBody>
      </p:sp>
      <p:sp>
        <p:nvSpPr>
          <p:cNvPr id="7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500854" y="4692013"/>
            <a:ext cx="2287422" cy="234689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en-US" altLang="zh-CN" dirty="0"/>
              <a:t>www.chinamoney.com.cn</a:t>
            </a:r>
            <a:endParaRPr lang="zh-CN" altLang="en-US" dirty="0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3705" y="307340"/>
            <a:ext cx="1741805" cy="5949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33310" y="198755"/>
            <a:ext cx="1082040" cy="369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33310" y="198755"/>
            <a:ext cx="1082040" cy="3695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8866-DC75-4111-ABAA-814722AE9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4F4F-00E0-42D4-ADA9-CC9E6417AD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chart" Target="../charts/chart7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28320" y="1931035"/>
            <a:ext cx="6710045" cy="539115"/>
          </a:xfrm>
        </p:spPr>
        <p:txBody>
          <a:bodyPr>
            <a:normAutofit/>
          </a:bodyPr>
          <a:lstStyle/>
          <a:p>
            <a:r>
              <a:rPr lang="zh-CN" altLang="en-US" dirty="0"/>
              <a:t>现券报价行情优化技术攻关</a:t>
            </a:r>
            <a:endParaRPr lang="en-US" altLang="zh-CN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1000" dirty="0"/>
              <a:t>www.chinamoney.com.cn</a:t>
            </a:r>
            <a:endParaRPr lang="zh-CN" alt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6480810" y="327660"/>
            <a:ext cx="2514600" cy="759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sz="quarter" idx="10"/>
          </p:nvPr>
        </p:nvSpPr>
        <p:spPr/>
        <p:txBody>
          <a:bodyPr>
            <a:normAutofit lnSpcReduction="10000"/>
          </a:bodyPr>
          <a:p>
            <a:r>
              <a:rPr lang="zh-CN" altLang="en-US" dirty="0">
                <a:sym typeface="+mn-ea"/>
              </a:rPr>
              <a:t>日期</a:t>
            </a:r>
            <a:r>
              <a:rPr lang="en-US" altLang="zh-CN" dirty="0">
                <a:sym typeface="+mn-ea"/>
              </a:rPr>
              <a:t>/ DATE  2021/06/15</a:t>
            </a:r>
            <a:endParaRPr lang="zh-CN" altLang="en-US" dirty="0"/>
          </a:p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17" name="内容占位符 16"/>
          <p:cNvGraphicFramePr/>
          <p:nvPr>
            <p:ph sz="quarter" idx="13"/>
            <p:custDataLst>
              <p:tags r:id="rId1"/>
            </p:custDataLst>
          </p:nvPr>
        </p:nvGraphicFramePr>
        <p:xfrm>
          <a:off x="807720" y="2129155"/>
          <a:ext cx="5303520" cy="108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  <a:gridCol w="883920"/>
              </a:tblGrid>
              <a:tr h="423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存量订单</a:t>
                      </a: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接收处理</a:t>
                      </a:r>
                      <a:r>
                        <a:rPr lang="en-US" altLang="zh-CN" sz="800">
                          <a:sym typeface="+mn-ea"/>
                        </a:rPr>
                        <a:t>(μs)</a:t>
                      </a: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行情计算</a:t>
                      </a:r>
                      <a:r>
                        <a:rPr lang="en-US" altLang="zh-CN" sz="800">
                          <a:sym typeface="+mn-ea"/>
                        </a:rPr>
                        <a:t>(μs)</a:t>
                      </a: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行情聚合</a:t>
                      </a:r>
                      <a:r>
                        <a:rPr lang="en-US" altLang="zh-CN" sz="800"/>
                        <a:t>(μs)</a:t>
                      </a:r>
                      <a:endParaRPr lang="en-US" altLang="zh-CN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行情入库</a:t>
                      </a:r>
                      <a:r>
                        <a:rPr lang="en-US" altLang="zh-CN" sz="800">
                          <a:sym typeface="+mn-ea"/>
                        </a:rPr>
                        <a:t>(μs)</a:t>
                      </a: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行情推送</a:t>
                      </a:r>
                      <a:r>
                        <a:rPr lang="en-US" altLang="zh-CN" sz="800">
                          <a:sym typeface="+mn-ea"/>
                        </a:rPr>
                        <a:t>(μs)</a:t>
                      </a: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PART/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596016" y="3137154"/>
            <a:ext cx="5734445" cy="387096"/>
          </a:xfrm>
        </p:spPr>
        <p:txBody>
          <a:bodyPr>
            <a:noAutofit/>
          </a:bodyPr>
          <a:lstStyle/>
          <a:p>
            <a:r>
              <a:rPr lang="zh-CN" altLang="en-US" sz="1900" dirty="0"/>
              <a:t>技术改造与业务优化</a:t>
            </a:r>
            <a:endParaRPr lang="zh-CN" altLang="en-US" sz="1900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4294967295"/>
          </p:nvPr>
        </p:nvSpPr>
        <p:spPr>
          <a:xfrm>
            <a:off x="223958" y="4704892"/>
            <a:ext cx="1373022" cy="234689"/>
          </a:xfrm>
        </p:spPr>
        <p:txBody>
          <a:bodyPr>
            <a:normAutofit fontScale="72500" lnSpcReduction="20000"/>
          </a:bodyPr>
          <a:lstStyle/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554470" y="28765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/>
              <a:t>Thanks for your time!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zh-CN" altLang="en-US"/>
              <a:t>感谢您的耐心聆听！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1000" dirty="0"/>
              <a:t>www.chinamoney.com.cn</a:t>
            </a:r>
            <a:endParaRPr lang="zh-CN" alt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6554470" y="355600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PART/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596017" y="3137154"/>
            <a:ext cx="4318883" cy="387096"/>
          </a:xfrm>
        </p:spPr>
        <p:txBody>
          <a:bodyPr>
            <a:normAutofit/>
          </a:bodyPr>
          <a:lstStyle/>
          <a:p>
            <a:r>
              <a:rPr lang="zh-CN" altLang="en-US" dirty="0"/>
              <a:t>业务数据分析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4294967295"/>
          </p:nvPr>
        </p:nvSpPr>
        <p:spPr>
          <a:xfrm>
            <a:off x="223958" y="4704892"/>
            <a:ext cx="1373022" cy="23468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480810" y="327660"/>
            <a:ext cx="2514600" cy="759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478790" y="843280"/>
            <a:ext cx="2983865" cy="506095"/>
          </a:xfrm>
        </p:spPr>
        <p:txBody>
          <a:bodyPr>
            <a:normAutofit/>
          </a:bodyPr>
          <a:lstStyle/>
          <a:p>
            <a:r>
              <a:rPr lang="zh-CN" altLang="en-US" dirty="0"/>
              <a:t>报价和行情</a:t>
            </a:r>
            <a:endParaRPr lang="zh-CN" altLang="en-US" dirty="0"/>
          </a:p>
        </p:txBody>
      </p:sp>
      <p:sp>
        <p:nvSpPr>
          <p:cNvPr id="29" name="Text Box 28"/>
          <p:cNvSpPr txBox="1"/>
          <p:nvPr/>
        </p:nvSpPr>
        <p:spPr>
          <a:xfrm>
            <a:off x="644117" y="4083294"/>
            <a:ext cx="796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X-Bond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报价当前总量不大、私有行情计算主要受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报价影响，后续要持续关注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报价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影响行情计算的因子有：订阅机构数、订阅债券数、限价订单数（订单状态变化次数）、授信关系数等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5050790" y="1451405"/>
          <a:ext cx="3917364" cy="2437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Rectangle 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图表 6"/>
          <p:cNvGraphicFramePr/>
          <p:nvPr/>
        </p:nvGraphicFramePr>
        <p:xfrm>
          <a:off x="644117" y="1451404"/>
          <a:ext cx="4234542" cy="2437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305435" y="843280"/>
            <a:ext cx="2466975" cy="506095"/>
          </a:xfrm>
        </p:spPr>
        <p:txBody>
          <a:bodyPr>
            <a:normAutofit/>
          </a:bodyPr>
          <a:lstStyle/>
          <a:p>
            <a:r>
              <a:rPr lang="zh-CN" altLang="en-US" dirty="0"/>
              <a:t>授信与行情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图表 12"/>
          <p:cNvGraphicFramePr/>
          <p:nvPr/>
        </p:nvGraphicFramePr>
        <p:xfrm>
          <a:off x="312918" y="2100636"/>
          <a:ext cx="4292686" cy="2472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" name="矩形 25"/>
          <p:cNvSpPr/>
          <p:nvPr/>
        </p:nvSpPr>
        <p:spPr>
          <a:xfrm>
            <a:off x="3911462" y="1274904"/>
            <a:ext cx="680638" cy="3012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527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27" name="内容占位符 3"/>
          <p:cNvSpPr txBox="1"/>
          <p:nvPr/>
        </p:nvSpPr>
        <p:spPr>
          <a:xfrm>
            <a:off x="312916" y="1278214"/>
            <a:ext cx="3591065" cy="30128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ODM</a:t>
            </a: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行情权限总数</a:t>
            </a:r>
            <a:endParaRPr lang="zh-CN" altLang="en-US" sz="1200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内容占位符 3"/>
          <p:cNvSpPr txBox="1"/>
          <p:nvPr/>
        </p:nvSpPr>
        <p:spPr>
          <a:xfrm>
            <a:off x="312917" y="1712752"/>
            <a:ext cx="1445546" cy="29306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黑名单数</a:t>
            </a: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/</a:t>
            </a: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私有行情</a:t>
            </a:r>
            <a:endParaRPr lang="zh-CN" altLang="en-US" sz="1200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53972" y="1712750"/>
            <a:ext cx="686970" cy="29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485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34" name="内容占位符 3"/>
          <p:cNvSpPr txBox="1"/>
          <p:nvPr/>
        </p:nvSpPr>
        <p:spPr>
          <a:xfrm>
            <a:off x="2508125" y="1719186"/>
            <a:ext cx="1475768" cy="29777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非黑名单</a:t>
            </a: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/</a:t>
            </a: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公有行情</a:t>
            </a:r>
            <a:endParaRPr lang="zh-CN" altLang="en-US" sz="1200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88290" y="1720579"/>
            <a:ext cx="617314" cy="29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42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30" y="1274904"/>
            <a:ext cx="4207247" cy="31642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4832" y="816529"/>
            <a:ext cx="7927522" cy="505846"/>
          </a:xfrm>
        </p:spPr>
        <p:txBody>
          <a:bodyPr/>
          <a:lstStyle/>
          <a:p>
            <a:r>
              <a:rPr lang="zh-CN" altLang="en-US" dirty="0"/>
              <a:t>债券与行情</a:t>
            </a:r>
            <a:endParaRPr lang="zh-CN" altLang="en-US" dirty="0"/>
          </a:p>
        </p:txBody>
      </p:sp>
      <p:sp>
        <p:nvSpPr>
          <p:cNvPr id="8" name="内容占位符 3"/>
          <p:cNvSpPr txBox="1"/>
          <p:nvPr/>
        </p:nvSpPr>
        <p:spPr>
          <a:xfrm>
            <a:off x="5361799" y="3008977"/>
            <a:ext cx="3423460" cy="21661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常用关注券设置数</a:t>
            </a:r>
            <a:endParaRPr lang="zh-CN" altLang="en-US" sz="1200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61871" y="3261441"/>
            <a:ext cx="686970" cy="224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622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12" name="内容占位符 3"/>
          <p:cNvSpPr txBox="1"/>
          <p:nvPr/>
        </p:nvSpPr>
        <p:spPr>
          <a:xfrm>
            <a:off x="5361799" y="3261441"/>
            <a:ext cx="900072" cy="224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机构总数</a:t>
            </a:r>
            <a:endParaRPr lang="zh-CN" altLang="en-US" sz="1200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内容占位符 3"/>
          <p:cNvSpPr txBox="1"/>
          <p:nvPr/>
        </p:nvSpPr>
        <p:spPr>
          <a:xfrm>
            <a:off x="7057703" y="3264865"/>
            <a:ext cx="945783" cy="22100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关注券均值</a:t>
            </a:r>
            <a:endParaRPr lang="zh-CN" altLang="en-US" sz="1200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03486" y="3264865"/>
            <a:ext cx="781773" cy="224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graphicFrame>
        <p:nvGraphicFramePr>
          <p:cNvPr id="15" name="图表 14"/>
          <p:cNvGraphicFramePr/>
          <p:nvPr/>
        </p:nvGraphicFramePr>
        <p:xfrm>
          <a:off x="5361799" y="3509108"/>
          <a:ext cx="3423460" cy="128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0" name="矩形 19"/>
          <p:cNvSpPr/>
          <p:nvPr/>
        </p:nvSpPr>
        <p:spPr>
          <a:xfrm>
            <a:off x="2981878" y="3979756"/>
            <a:ext cx="528507" cy="243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4832" y="1405912"/>
            <a:ext cx="4199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客户端与</a:t>
            </a:r>
            <a:r>
              <a:rPr lang="en-US" altLang="zh-CN" sz="1600" b="1" dirty="0"/>
              <a:t>API</a:t>
            </a:r>
            <a:r>
              <a:rPr lang="zh-CN" altLang="en-US" sz="1600" b="1" dirty="0"/>
              <a:t>订阅债券与行情计算债券数分析</a:t>
            </a:r>
            <a:endParaRPr lang="zh-CN" alt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图表 15"/>
          <p:cNvGraphicFramePr/>
          <p:nvPr/>
        </p:nvGraphicFramePr>
        <p:xfrm>
          <a:off x="542730" y="1846650"/>
          <a:ext cx="4390001" cy="2943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4572000" y="4394004"/>
            <a:ext cx="1350868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137699" y="4152702"/>
            <a:ext cx="363963" cy="380217"/>
          </a:xfrm>
          <a:prstGeom prst="ellipse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727577" y="983384"/>
            <a:ext cx="276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精准推荐行情</a:t>
            </a:r>
            <a:r>
              <a:rPr lang="en-US" altLang="zh-CN" sz="1600" b="1" dirty="0"/>
              <a:t>-</a:t>
            </a:r>
            <a:r>
              <a:rPr lang="zh-CN" altLang="en-US" sz="1600" b="1" dirty="0"/>
              <a:t>客户端关注券</a:t>
            </a:r>
            <a:endParaRPr lang="zh-CN" altLang="en-US" sz="1600" b="1" dirty="0"/>
          </a:p>
        </p:txBody>
      </p:sp>
      <p:sp>
        <p:nvSpPr>
          <p:cNvPr id="10" name="椭圆 9"/>
          <p:cNvSpPr/>
          <p:nvPr/>
        </p:nvSpPr>
        <p:spPr>
          <a:xfrm>
            <a:off x="3727938" y="4087446"/>
            <a:ext cx="1039447" cy="50018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6"/>
          <p:cNvGraphicFramePr/>
          <p:nvPr/>
        </p:nvGraphicFramePr>
        <p:xfrm>
          <a:off x="6752006" y="1384910"/>
          <a:ext cx="2011367" cy="1669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5036423" y="1395492"/>
          <a:ext cx="2707173" cy="1648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63796" y="1813532"/>
            <a:ext cx="4295252" cy="3077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8867" y="2513448"/>
            <a:ext cx="8220217" cy="191194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6087" y="820881"/>
            <a:ext cx="7927522" cy="505846"/>
          </a:xfrm>
        </p:spPr>
        <p:txBody>
          <a:bodyPr/>
          <a:lstStyle/>
          <a:p>
            <a:r>
              <a:rPr lang="zh-CN" altLang="en-US" dirty="0"/>
              <a:t>行情计算量分析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8063" y="1346006"/>
            <a:ext cx="837036" cy="1946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订单笔数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8063" y="1599920"/>
            <a:ext cx="837036" cy="1946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债券只数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8063" y="1876276"/>
            <a:ext cx="837036" cy="1946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时间切片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40687" y="1340135"/>
            <a:ext cx="896649" cy="194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35100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笔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40687" y="1606842"/>
            <a:ext cx="896649" cy="171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242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只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40687" y="1871449"/>
            <a:ext cx="896649" cy="194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14341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次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右大括号 21"/>
          <p:cNvSpPr/>
          <p:nvPr/>
        </p:nvSpPr>
        <p:spPr>
          <a:xfrm>
            <a:off x="2495784" y="1380856"/>
            <a:ext cx="45719" cy="64488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98469" y="1145323"/>
            <a:ext cx="1089944" cy="2553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单机构计算总量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98900" y="1457839"/>
            <a:ext cx="1089513" cy="2311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5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323</a:t>
            </a:r>
            <a:r>
              <a:rPr lang="zh-CN" altLang="en-US" sz="105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，</a:t>
            </a:r>
            <a:r>
              <a:rPr lang="en-US" altLang="zh-CN" sz="105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499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次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68666" y="1151994"/>
            <a:ext cx="1260483" cy="2393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计算总量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4916141" y="1369963"/>
            <a:ext cx="68937" cy="71081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4" name="矩形 33"/>
          <p:cNvSpPr/>
          <p:nvPr/>
        </p:nvSpPr>
        <p:spPr>
          <a:xfrm>
            <a:off x="3803851" y="1833317"/>
            <a:ext cx="1089513" cy="231149"/>
          </a:xfrm>
          <a:prstGeom prst="rect">
            <a:avLst/>
          </a:prstGeom>
          <a:solidFill>
            <a:srgbClr val="F08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21</a:t>
            </a:r>
            <a:r>
              <a:rPr lang="zh-CN" altLang="en-US" sz="1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，</a:t>
            </a:r>
            <a:r>
              <a:rPr lang="en-US" altLang="zh-CN" sz="1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061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次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44688" y="1416445"/>
            <a:ext cx="126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X </a:t>
            </a:r>
            <a:r>
              <a:rPr lang="en-US" altLang="zh-CN" sz="2400" dirty="0"/>
              <a:t>486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5085224" y="1152110"/>
            <a:ext cx="1089944" cy="2553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私有行情机构数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68667" y="1450848"/>
            <a:ext cx="1260483" cy="2381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亿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57,220,514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次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73619" y="1835501"/>
            <a:ext cx="1471167" cy="266586"/>
          </a:xfrm>
          <a:prstGeom prst="rect">
            <a:avLst/>
          </a:prstGeom>
          <a:solidFill>
            <a:srgbClr val="F08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千万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235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646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次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9891" y="1416830"/>
            <a:ext cx="600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全量</a:t>
            </a:r>
            <a:endParaRPr lang="zh-CN" altLang="en-US" sz="12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2527392" y="1801452"/>
            <a:ext cx="56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增量</a:t>
            </a:r>
            <a:endParaRPr lang="zh-CN" altLang="en-US" sz="1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246062" y="1404250"/>
            <a:ext cx="0" cy="6742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245484" y="1563672"/>
            <a:ext cx="85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降低</a:t>
            </a:r>
            <a:r>
              <a:rPr lang="en-US" altLang="zh-CN" b="1" dirty="0"/>
              <a:t>93%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935002" y="1380528"/>
            <a:ext cx="80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时间切片订单变化存量全算</a:t>
            </a:r>
            <a:endParaRPr lang="zh-CN" altLang="en-US" sz="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941098" y="1770672"/>
            <a:ext cx="80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时间切片多券多单单边一次</a:t>
            </a:r>
            <a:endParaRPr lang="zh-CN" altLang="en-US" sz="800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468064" y="2159108"/>
          <a:ext cx="8030994" cy="27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PART/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596016" y="3137154"/>
            <a:ext cx="5734445" cy="387096"/>
          </a:xfrm>
        </p:spPr>
        <p:txBody>
          <a:bodyPr>
            <a:noAutofit/>
          </a:bodyPr>
          <a:lstStyle/>
          <a:p>
            <a:r>
              <a:rPr lang="zh-CN" altLang="en-US" sz="1900" dirty="0"/>
              <a:t>性能影响技术分析</a:t>
            </a:r>
            <a:endParaRPr lang="zh-CN" altLang="en-US" sz="1900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4294967295"/>
          </p:nvPr>
        </p:nvSpPr>
        <p:spPr>
          <a:xfrm>
            <a:off x="223958" y="4704892"/>
            <a:ext cx="1373022" cy="234689"/>
          </a:xfrm>
        </p:spPr>
        <p:txBody>
          <a:bodyPr>
            <a:normAutofit fontScale="72500" lnSpcReduction="20000"/>
          </a:bodyPr>
          <a:lstStyle/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565900" y="435610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55" name="Rounded Rectangle 15"/>
          <p:cNvSpPr/>
          <p:nvPr/>
        </p:nvSpPr>
        <p:spPr>
          <a:xfrm>
            <a:off x="2382520" y="4295140"/>
            <a:ext cx="5276850" cy="543560"/>
          </a:xfrm>
          <a:prstGeom prst="rect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1000">
                <a:sym typeface="+mn-ea"/>
              </a:rPr>
              <a:t>DB</a:t>
            </a:r>
            <a:endParaRPr lang="en-US" altLang="zh-CN" sz="10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840" y="939165"/>
            <a:ext cx="1480185" cy="421640"/>
          </a:xfrm>
        </p:spPr>
        <p:txBody>
          <a:bodyPr/>
          <a:p>
            <a:r>
              <a:rPr lang="zh-CN" altLang="en-US"/>
              <a:t>技术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2381250" y="1032510"/>
            <a:ext cx="5280025" cy="23558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sym typeface="+mn-ea"/>
              </a:rPr>
              <a:t>客户端</a:t>
            </a:r>
            <a:endParaRPr lang="zh-CN" altLang="en-US" sz="1000">
              <a:sym typeface="+mn-ea"/>
            </a:endParaRPr>
          </a:p>
        </p:txBody>
      </p:sp>
      <p:sp>
        <p:nvSpPr>
          <p:cNvPr id="4" name="Rounded Rectangle 15"/>
          <p:cNvSpPr/>
          <p:nvPr/>
        </p:nvSpPr>
        <p:spPr>
          <a:xfrm>
            <a:off x="2381250" y="1395095"/>
            <a:ext cx="5279390" cy="2235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1000">
                <a:sym typeface="+mn-ea"/>
              </a:rPr>
              <a:t>GATEWAY</a:t>
            </a:r>
            <a:endParaRPr lang="en-US" altLang="zh-CN" sz="1000">
              <a:sym typeface="+mn-ea"/>
            </a:endParaRPr>
          </a:p>
        </p:txBody>
      </p:sp>
      <p:sp>
        <p:nvSpPr>
          <p:cNvPr id="5" name="Rounded Rectangle 15"/>
          <p:cNvSpPr/>
          <p:nvPr/>
        </p:nvSpPr>
        <p:spPr>
          <a:xfrm>
            <a:off x="2381885" y="1913255"/>
            <a:ext cx="1613535" cy="216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sym typeface="+mn-ea"/>
              </a:rPr>
              <a:t>交易核心（</a:t>
            </a:r>
            <a:r>
              <a:rPr lang="en-US" altLang="zh-CN" sz="1000">
                <a:sym typeface="+mn-ea"/>
              </a:rPr>
              <a:t>NDM</a:t>
            </a:r>
            <a:r>
              <a:rPr lang="zh-CN" altLang="en-US" sz="1000">
                <a:sym typeface="+mn-ea"/>
              </a:rPr>
              <a:t>）</a:t>
            </a:r>
            <a:endParaRPr lang="zh-CN" altLang="en-US" sz="1000">
              <a:sym typeface="+mn-ea"/>
            </a:endParaRPr>
          </a:p>
        </p:txBody>
      </p:sp>
      <p:sp>
        <p:nvSpPr>
          <p:cNvPr id="7" name="Rounded Rectangle 15"/>
          <p:cNvSpPr/>
          <p:nvPr/>
        </p:nvSpPr>
        <p:spPr>
          <a:xfrm>
            <a:off x="4699635" y="1913255"/>
            <a:ext cx="1613535" cy="216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sym typeface="+mn-ea"/>
              </a:rPr>
              <a:t>交易核心（</a:t>
            </a:r>
            <a:r>
              <a:rPr lang="en-US" altLang="zh-CN" sz="1000">
                <a:sym typeface="+mn-ea"/>
              </a:rPr>
              <a:t>ODM</a:t>
            </a:r>
            <a:r>
              <a:rPr lang="zh-CN" altLang="en-US" sz="1000">
                <a:sym typeface="+mn-ea"/>
              </a:rPr>
              <a:t>）</a:t>
            </a:r>
            <a:endParaRPr lang="zh-CN" altLang="en-US" sz="1000">
              <a:sym typeface="+mn-ea"/>
            </a:endParaRPr>
          </a:p>
        </p:txBody>
      </p:sp>
      <p:cxnSp>
        <p:nvCxnSpPr>
          <p:cNvPr id="11" name="直接箭头连接符 10"/>
          <p:cNvCxnSpPr>
            <a:stCxn id="16" idx="2"/>
            <a:endCxn id="4" idx="0"/>
          </p:cNvCxnSpPr>
          <p:nvPr/>
        </p:nvCxnSpPr>
        <p:spPr>
          <a:xfrm flipH="1">
            <a:off x="5020945" y="1268095"/>
            <a:ext cx="635" cy="1270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2"/>
            <a:endCxn id="7" idx="0"/>
          </p:cNvCxnSpPr>
          <p:nvPr/>
        </p:nvCxnSpPr>
        <p:spPr>
          <a:xfrm rot="5400000" flipV="1">
            <a:off x="5116513" y="1523048"/>
            <a:ext cx="294640" cy="485775"/>
          </a:xfrm>
          <a:prstGeom prst="bentConnector3">
            <a:avLst>
              <a:gd name="adj1" fmla="val 49892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5" idx="0"/>
          </p:cNvCxnSpPr>
          <p:nvPr/>
        </p:nvCxnSpPr>
        <p:spPr>
          <a:xfrm rot="5400000">
            <a:off x="3957638" y="849948"/>
            <a:ext cx="294640" cy="1831975"/>
          </a:xfrm>
          <a:prstGeom prst="bentConnector3">
            <a:avLst>
              <a:gd name="adj1" fmla="val 49892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5"/>
          <p:cNvSpPr/>
          <p:nvPr/>
        </p:nvSpPr>
        <p:spPr>
          <a:xfrm>
            <a:off x="2381885" y="2431415"/>
            <a:ext cx="1613535" cy="224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1000">
                <a:sym typeface="+mn-ea"/>
              </a:rPr>
              <a:t>TBS-DP-FCS</a:t>
            </a:r>
            <a:endParaRPr lang="en-US" altLang="zh-CN" sz="1000">
              <a:sym typeface="+mn-ea"/>
            </a:endParaRPr>
          </a:p>
        </p:txBody>
      </p:sp>
      <p:cxnSp>
        <p:nvCxnSpPr>
          <p:cNvPr id="20" name="肘形连接符 19"/>
          <p:cNvCxnSpPr>
            <a:stCxn id="5" idx="2"/>
            <a:endCxn id="18" idx="0"/>
          </p:cNvCxnSpPr>
          <p:nvPr/>
        </p:nvCxnSpPr>
        <p:spPr>
          <a:xfrm rot="5400000">
            <a:off x="3037840" y="2280285"/>
            <a:ext cx="302260" cy="3175"/>
          </a:xfrm>
          <a:prstGeom prst="bentConnector2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47565" y="2794000"/>
            <a:ext cx="85915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X-BOND</a:t>
            </a:r>
            <a:r>
              <a:rPr lang="zh-CN" altLang="en-US" sz="700"/>
              <a:t>公有行情</a:t>
            </a:r>
            <a:endParaRPr lang="zh-CN" altLang="en-US" sz="700"/>
          </a:p>
        </p:txBody>
      </p:sp>
      <p:sp>
        <p:nvSpPr>
          <p:cNvPr id="23" name="Rounded Rectangle 15"/>
          <p:cNvSpPr/>
          <p:nvPr/>
        </p:nvSpPr>
        <p:spPr>
          <a:xfrm>
            <a:off x="2382520" y="2907665"/>
            <a:ext cx="1613535" cy="224155"/>
          </a:xfrm>
          <a:prstGeom prst="flowChartMultidocumen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1000">
                <a:sym typeface="+mn-ea"/>
              </a:rPr>
              <a:t>TBS-DP-</a:t>
            </a:r>
            <a:r>
              <a:rPr lang="en-US" altLang="zh-CN" sz="1000">
                <a:sym typeface="+mn-ea"/>
              </a:rPr>
              <a:t>QDBS</a:t>
            </a:r>
            <a:endParaRPr lang="en-US" altLang="zh-CN" sz="1000">
              <a:sym typeface="+mn-ea"/>
            </a:endParaRPr>
          </a:p>
        </p:txBody>
      </p:sp>
      <p:cxnSp>
        <p:nvCxnSpPr>
          <p:cNvPr id="24" name="肘形连接符 23"/>
          <p:cNvCxnSpPr>
            <a:stCxn id="18" idx="2"/>
            <a:endCxn id="23" idx="0"/>
          </p:cNvCxnSpPr>
          <p:nvPr/>
        </p:nvCxnSpPr>
        <p:spPr>
          <a:xfrm rot="5400000" flipV="1">
            <a:off x="3118485" y="2726055"/>
            <a:ext cx="252095" cy="111125"/>
          </a:xfrm>
          <a:prstGeom prst="bentConnector3">
            <a:avLst>
              <a:gd name="adj1" fmla="val 50126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7" idx="2"/>
            <a:endCxn id="23" idx="3"/>
          </p:cNvCxnSpPr>
          <p:nvPr/>
        </p:nvCxnSpPr>
        <p:spPr>
          <a:xfrm rot="5400000">
            <a:off x="4305935" y="1819275"/>
            <a:ext cx="890905" cy="1510665"/>
          </a:xfrm>
          <a:prstGeom prst="bentConnector2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15"/>
          <p:cNvSpPr/>
          <p:nvPr/>
        </p:nvSpPr>
        <p:spPr>
          <a:xfrm>
            <a:off x="6046470" y="2907665"/>
            <a:ext cx="1613535" cy="224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1000">
                <a:sym typeface="+mn-ea"/>
              </a:rPr>
              <a:t>TBS-DP-ODBS</a:t>
            </a:r>
            <a:endParaRPr lang="en-US" altLang="zh-CN" sz="1000">
              <a:sym typeface="+mn-ea"/>
            </a:endParaRPr>
          </a:p>
        </p:txBody>
      </p:sp>
      <p:cxnSp>
        <p:nvCxnSpPr>
          <p:cNvPr id="29" name="肘形连接符 28"/>
          <p:cNvCxnSpPr>
            <a:stCxn id="7" idx="2"/>
            <a:endCxn id="28" idx="0"/>
          </p:cNvCxnSpPr>
          <p:nvPr/>
        </p:nvCxnSpPr>
        <p:spPr>
          <a:xfrm rot="5400000" flipV="1">
            <a:off x="5790883" y="1844993"/>
            <a:ext cx="778510" cy="1346835"/>
          </a:xfrm>
          <a:prstGeom prst="bentConnector3">
            <a:avLst>
              <a:gd name="adj1" fmla="val 49959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46985" y="2645410"/>
            <a:ext cx="6407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/>
              <a:t>指示性报价</a:t>
            </a:r>
            <a:endParaRPr lang="zh-CN" altLang="en-US" sz="700"/>
          </a:p>
        </p:txBody>
      </p:sp>
      <p:sp>
        <p:nvSpPr>
          <p:cNvPr id="31" name="文本框 30"/>
          <p:cNvSpPr txBox="1"/>
          <p:nvPr/>
        </p:nvSpPr>
        <p:spPr>
          <a:xfrm>
            <a:off x="5750560" y="2334895"/>
            <a:ext cx="85915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X-BOND</a:t>
            </a:r>
            <a:r>
              <a:rPr lang="zh-CN" altLang="en-US" sz="700"/>
              <a:t>私有行情</a:t>
            </a:r>
            <a:endParaRPr lang="zh-CN" altLang="en-US" sz="700"/>
          </a:p>
        </p:txBody>
      </p:sp>
      <p:sp>
        <p:nvSpPr>
          <p:cNvPr id="32" name="Rounded Rectangle 15"/>
          <p:cNvSpPr/>
          <p:nvPr/>
        </p:nvSpPr>
        <p:spPr>
          <a:xfrm>
            <a:off x="2382520" y="3538220"/>
            <a:ext cx="2665095" cy="330200"/>
          </a:xfrm>
          <a:prstGeom prst="flowChartMultidocumen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1000">
                <a:sym typeface="+mn-ea"/>
              </a:rPr>
              <a:t>TBS-DP-</a:t>
            </a:r>
            <a:r>
              <a:rPr lang="en-US" altLang="zh-CN" sz="1000">
                <a:sym typeface="+mn-ea"/>
              </a:rPr>
              <a:t>PQAS</a:t>
            </a:r>
            <a:endParaRPr lang="en-US" altLang="zh-CN" sz="1000">
              <a:sym typeface="+mn-ea"/>
            </a:endParaRPr>
          </a:p>
        </p:txBody>
      </p:sp>
      <p:cxnSp>
        <p:nvCxnSpPr>
          <p:cNvPr id="33" name="肘形连接符 32"/>
          <p:cNvCxnSpPr>
            <a:stCxn id="28" idx="2"/>
            <a:endCxn id="32" idx="3"/>
          </p:cNvCxnSpPr>
          <p:nvPr/>
        </p:nvCxnSpPr>
        <p:spPr>
          <a:xfrm rot="5400000">
            <a:off x="5664835" y="2514600"/>
            <a:ext cx="571500" cy="1805940"/>
          </a:xfrm>
          <a:prstGeom prst="bentConnector2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3" idx="2"/>
            <a:endCxn id="32" idx="0"/>
          </p:cNvCxnSpPr>
          <p:nvPr/>
        </p:nvCxnSpPr>
        <p:spPr>
          <a:xfrm rot="5400000" flipV="1">
            <a:off x="3280410" y="2920365"/>
            <a:ext cx="414655" cy="821055"/>
          </a:xfrm>
          <a:prstGeom prst="bentConnector3">
            <a:avLst>
              <a:gd name="adj1" fmla="val 50995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368290" y="3505835"/>
            <a:ext cx="85915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X-BOND</a:t>
            </a:r>
            <a:r>
              <a:rPr lang="zh-CN" altLang="en-US" sz="700"/>
              <a:t>私有行情</a:t>
            </a:r>
            <a:endParaRPr lang="zh-CN" altLang="en-US" sz="700"/>
          </a:p>
        </p:txBody>
      </p:sp>
      <p:sp>
        <p:nvSpPr>
          <p:cNvPr id="36" name="文本框 35"/>
          <p:cNvSpPr txBox="1"/>
          <p:nvPr/>
        </p:nvSpPr>
        <p:spPr>
          <a:xfrm>
            <a:off x="3917315" y="3347720"/>
            <a:ext cx="85915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/>
              <a:t>做市</a:t>
            </a:r>
            <a:r>
              <a:rPr lang="zh-CN" altLang="en-US" sz="700"/>
              <a:t>群组行情</a:t>
            </a:r>
            <a:endParaRPr lang="zh-CN" altLang="en-US" sz="700"/>
          </a:p>
        </p:txBody>
      </p:sp>
      <p:sp>
        <p:nvSpPr>
          <p:cNvPr id="37" name="文本框 36"/>
          <p:cNvSpPr txBox="1"/>
          <p:nvPr/>
        </p:nvSpPr>
        <p:spPr>
          <a:xfrm>
            <a:off x="3187700" y="3126740"/>
            <a:ext cx="85915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/>
              <a:t>做市</a:t>
            </a:r>
            <a:r>
              <a:rPr lang="zh-CN" altLang="en-US" sz="700"/>
              <a:t>报价行情</a:t>
            </a:r>
            <a:endParaRPr lang="zh-CN" altLang="en-US" sz="700"/>
          </a:p>
        </p:txBody>
      </p:sp>
      <p:sp>
        <p:nvSpPr>
          <p:cNvPr id="38" name="文本框 37"/>
          <p:cNvSpPr txBox="1"/>
          <p:nvPr/>
        </p:nvSpPr>
        <p:spPr>
          <a:xfrm>
            <a:off x="2656205" y="3360420"/>
            <a:ext cx="10642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/>
              <a:t>指示性做市</a:t>
            </a:r>
            <a:r>
              <a:rPr lang="zh-CN" altLang="en-US" sz="700"/>
              <a:t>聚合行情</a:t>
            </a:r>
            <a:endParaRPr lang="zh-CN" altLang="en-US" sz="700"/>
          </a:p>
        </p:txBody>
      </p:sp>
      <p:sp>
        <p:nvSpPr>
          <p:cNvPr id="39" name="文本框 38"/>
          <p:cNvSpPr txBox="1"/>
          <p:nvPr/>
        </p:nvSpPr>
        <p:spPr>
          <a:xfrm>
            <a:off x="3390900" y="2715260"/>
            <a:ext cx="6407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/>
              <a:t>做市报价</a:t>
            </a:r>
            <a:endParaRPr lang="zh-CN" altLang="en-US" sz="700"/>
          </a:p>
        </p:txBody>
      </p:sp>
      <p:sp>
        <p:nvSpPr>
          <p:cNvPr id="40" name="文本框 39"/>
          <p:cNvSpPr txBox="1"/>
          <p:nvPr/>
        </p:nvSpPr>
        <p:spPr>
          <a:xfrm>
            <a:off x="3257550" y="2214880"/>
            <a:ext cx="6407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/>
              <a:t>做市报价</a:t>
            </a:r>
            <a:endParaRPr lang="zh-CN" altLang="en-US" sz="700"/>
          </a:p>
        </p:txBody>
      </p:sp>
      <p:sp>
        <p:nvSpPr>
          <p:cNvPr id="41" name="文本框 40"/>
          <p:cNvSpPr txBox="1"/>
          <p:nvPr/>
        </p:nvSpPr>
        <p:spPr>
          <a:xfrm>
            <a:off x="2480310" y="2129155"/>
            <a:ext cx="6407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/>
              <a:t>指示性报价</a:t>
            </a:r>
            <a:endParaRPr lang="zh-CN" altLang="en-US" sz="700"/>
          </a:p>
        </p:txBody>
      </p:sp>
      <p:cxnSp>
        <p:nvCxnSpPr>
          <p:cNvPr id="42" name="肘形连接符 41"/>
          <p:cNvCxnSpPr>
            <a:stCxn id="4" idx="2"/>
            <a:endCxn id="28" idx="0"/>
          </p:cNvCxnSpPr>
          <p:nvPr/>
        </p:nvCxnSpPr>
        <p:spPr>
          <a:xfrm rot="5400000" flipV="1">
            <a:off x="5292725" y="1346835"/>
            <a:ext cx="1289050" cy="1832610"/>
          </a:xfrm>
          <a:prstGeom prst="bentConnector3">
            <a:avLst>
              <a:gd name="adj1" fmla="val 11034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26480" y="1598930"/>
            <a:ext cx="59309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/>
              <a:t>行情</a:t>
            </a:r>
            <a:r>
              <a:rPr lang="zh-CN" altLang="en-US" sz="700"/>
              <a:t>订阅</a:t>
            </a:r>
            <a:endParaRPr lang="zh-CN" altLang="en-US" sz="700"/>
          </a:p>
        </p:txBody>
      </p:sp>
      <p:sp>
        <p:nvSpPr>
          <p:cNvPr id="44" name="文本框 43"/>
          <p:cNvSpPr txBox="1"/>
          <p:nvPr/>
        </p:nvSpPr>
        <p:spPr>
          <a:xfrm>
            <a:off x="6655435" y="1598930"/>
            <a:ext cx="8585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/>
              <a:t>活跃券</a:t>
            </a:r>
            <a:r>
              <a:rPr lang="zh-CN" altLang="en-US" sz="700"/>
              <a:t>变更</a:t>
            </a:r>
            <a:endParaRPr lang="zh-CN" altLang="en-US" sz="700"/>
          </a:p>
        </p:txBody>
      </p:sp>
      <p:cxnSp>
        <p:nvCxnSpPr>
          <p:cNvPr id="45" name="肘形连接符 44"/>
          <p:cNvCxnSpPr>
            <a:stCxn id="28" idx="3"/>
            <a:endCxn id="7" idx="3"/>
          </p:cNvCxnSpPr>
          <p:nvPr/>
        </p:nvCxnSpPr>
        <p:spPr>
          <a:xfrm flipH="1" flipV="1">
            <a:off x="6313170" y="2021205"/>
            <a:ext cx="1346835" cy="998855"/>
          </a:xfrm>
          <a:prstGeom prst="bentConnector3">
            <a:avLst>
              <a:gd name="adj1" fmla="val -17680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878445" y="2477135"/>
            <a:ext cx="85915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X-BOND</a:t>
            </a:r>
            <a:r>
              <a:rPr lang="zh-CN" altLang="en-US" sz="700"/>
              <a:t>行情</a:t>
            </a:r>
            <a:r>
              <a:rPr lang="zh-CN" altLang="en-US" sz="700"/>
              <a:t>订阅</a:t>
            </a:r>
            <a:endParaRPr lang="zh-CN" altLang="en-US" sz="700"/>
          </a:p>
        </p:txBody>
      </p:sp>
      <p:sp>
        <p:nvSpPr>
          <p:cNvPr id="47" name="Rounded Rectangle 15"/>
          <p:cNvSpPr/>
          <p:nvPr/>
        </p:nvSpPr>
        <p:spPr>
          <a:xfrm>
            <a:off x="2480310" y="4439285"/>
            <a:ext cx="1567180" cy="2800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1000">
                <a:sym typeface="+mn-ea"/>
              </a:rPr>
              <a:t>TBS-DP-PUSHWG</a:t>
            </a:r>
            <a:endParaRPr lang="en-US" altLang="zh-CN" sz="1000">
              <a:sym typeface="+mn-ea"/>
            </a:endParaRPr>
          </a:p>
        </p:txBody>
      </p:sp>
      <p:cxnSp>
        <p:nvCxnSpPr>
          <p:cNvPr id="48" name="肘形连接符 47"/>
          <p:cNvCxnSpPr>
            <a:stCxn id="23" idx="1"/>
            <a:endCxn id="55" idx="0"/>
          </p:cNvCxnSpPr>
          <p:nvPr/>
        </p:nvCxnSpPr>
        <p:spPr>
          <a:xfrm rot="10800000" flipH="1" flipV="1">
            <a:off x="2381885" y="3020060"/>
            <a:ext cx="2638425" cy="1275080"/>
          </a:xfrm>
          <a:prstGeom prst="bentConnector4">
            <a:avLst>
              <a:gd name="adj1" fmla="val -9025"/>
              <a:gd name="adj2" fmla="val 83017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8" idx="2"/>
            <a:endCxn id="55" idx="0"/>
          </p:cNvCxnSpPr>
          <p:nvPr/>
        </p:nvCxnSpPr>
        <p:spPr>
          <a:xfrm rot="5400000">
            <a:off x="5355590" y="2797175"/>
            <a:ext cx="1163320" cy="1832610"/>
          </a:xfrm>
          <a:prstGeom prst="bentConnector3">
            <a:avLst>
              <a:gd name="adj1" fmla="val 82041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15"/>
          <p:cNvSpPr/>
          <p:nvPr/>
        </p:nvSpPr>
        <p:spPr>
          <a:xfrm>
            <a:off x="6638290" y="4434205"/>
            <a:ext cx="790575" cy="276860"/>
          </a:xfrm>
          <a:prstGeom prst="flowChartMagneticDrum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1000">
                <a:sym typeface="+mn-ea"/>
              </a:rPr>
              <a:t>DB</a:t>
            </a:r>
            <a:endParaRPr lang="en-US" altLang="zh-CN" sz="1000">
              <a:sym typeface="+mn-ea"/>
            </a:endParaRPr>
          </a:p>
        </p:txBody>
      </p:sp>
      <p:cxnSp>
        <p:nvCxnSpPr>
          <p:cNvPr id="54" name="肘形连接符 53"/>
          <p:cNvCxnSpPr>
            <a:stCxn id="32" idx="2"/>
            <a:endCxn id="55" idx="0"/>
          </p:cNvCxnSpPr>
          <p:nvPr/>
        </p:nvCxnSpPr>
        <p:spPr>
          <a:xfrm rot="5400000" flipV="1">
            <a:off x="4055745" y="3329940"/>
            <a:ext cx="439420" cy="1490980"/>
          </a:xfrm>
          <a:prstGeom prst="bentConnector3">
            <a:avLst>
              <a:gd name="adj1" fmla="val 51445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ounded Rectangle 15"/>
          <p:cNvSpPr/>
          <p:nvPr/>
        </p:nvSpPr>
        <p:spPr>
          <a:xfrm>
            <a:off x="4559300" y="4439285"/>
            <a:ext cx="1567180" cy="28003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1000">
                <a:sym typeface="+mn-ea"/>
              </a:rPr>
              <a:t>TBS-DP-</a:t>
            </a:r>
            <a:r>
              <a:rPr lang="en-US" altLang="zh-CN" sz="1000">
                <a:sym typeface="+mn-ea"/>
              </a:rPr>
              <a:t>CSS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矩形 42"/>
          <p:cNvSpPr/>
          <p:nvPr>
            <p:custDataLst>
              <p:tags r:id="rId1"/>
            </p:custDataLst>
          </p:nvPr>
        </p:nvSpPr>
        <p:spPr>
          <a:xfrm>
            <a:off x="3364714" y="986241"/>
            <a:ext cx="38891" cy="30192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 anchorCtr="0"/>
          <a:lstStyle/>
          <a:p>
            <a:pPr algn="ctr"/>
            <a:endParaRPr lang="zh-CN" altLang="en-US" sz="13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>
            <p:custDataLst>
              <p:tags r:id="rId2"/>
            </p:custDataLst>
          </p:nvPr>
        </p:nvSpPr>
        <p:spPr>
          <a:xfrm>
            <a:off x="3257803" y="1080999"/>
            <a:ext cx="37577" cy="207169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 anchorCtr="0"/>
          <a:lstStyle/>
          <a:p>
            <a:pPr algn="ctr"/>
            <a:endParaRPr lang="zh-CN" altLang="en-US" sz="135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>
            <p:custDataLst>
              <p:tags r:id="rId3"/>
            </p:custDataLst>
          </p:nvPr>
        </p:nvSpPr>
        <p:spPr>
          <a:xfrm>
            <a:off x="3148505" y="1168511"/>
            <a:ext cx="38891" cy="11965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 anchorCtr="0"/>
          <a:lstStyle/>
          <a:p>
            <a:pPr algn="ctr"/>
            <a:endParaRPr lang="zh-CN" altLang="en-US" sz="135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>
            <p:custDataLst>
              <p:tags r:id="rId4"/>
            </p:custDataLst>
          </p:nvPr>
        </p:nvSpPr>
        <p:spPr>
          <a:xfrm>
            <a:off x="5360099" y="986241"/>
            <a:ext cx="38891" cy="30192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 anchorCtr="0"/>
          <a:lstStyle/>
          <a:p>
            <a:pPr algn="ctr"/>
            <a:endParaRPr lang="zh-CN" altLang="en-US" sz="135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5"/>
            </p:custDataLst>
          </p:nvPr>
        </p:nvSpPr>
        <p:spPr>
          <a:xfrm>
            <a:off x="5469397" y="1080999"/>
            <a:ext cx="37442" cy="207169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 anchorCtr="0"/>
          <a:lstStyle/>
          <a:p>
            <a:pPr algn="ctr"/>
            <a:endParaRPr lang="zh-CN" altLang="en-US" sz="135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>
            <p:custDataLst>
              <p:tags r:id="rId6"/>
            </p:custDataLst>
          </p:nvPr>
        </p:nvSpPr>
        <p:spPr>
          <a:xfrm>
            <a:off x="5576307" y="1168511"/>
            <a:ext cx="38891" cy="11965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 anchorCtr="0"/>
          <a:lstStyle/>
          <a:p>
            <a:pPr algn="ctr"/>
            <a:endParaRPr lang="zh-CN" altLang="en-US" sz="135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itle 1"/>
          <p:cNvSpPr txBox="1"/>
          <p:nvPr>
            <p:custDataLst>
              <p:tags r:id="rId7"/>
            </p:custDataLst>
          </p:nvPr>
        </p:nvSpPr>
        <p:spPr>
          <a:xfrm>
            <a:off x="3395980" y="833755"/>
            <a:ext cx="2019935" cy="454660"/>
          </a:xfrm>
          <a:prstGeom prst="rect">
            <a:avLst/>
          </a:prstGeom>
        </p:spPr>
        <p:txBody>
          <a:bodyPr vert="horz" lIns="68580" tIns="34290" rIns="68580" bIns="34290" rtlCol="0" anchor="b" anchorCtr="0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700">
                <a:sym typeface="+mn-ea"/>
              </a:rPr>
              <a:t>行情计算分析</a:t>
            </a:r>
            <a:endParaRPr lang="zh-CN" altLang="en-US" sz="27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20570" y="1552575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聚合</a:t>
            </a:r>
            <a:endParaRPr lang="zh-CN" altLang="en-US" sz="1000"/>
          </a:p>
        </p:txBody>
      </p:sp>
      <p:sp>
        <p:nvSpPr>
          <p:cNvPr id="3" name="椭圆 2"/>
          <p:cNvSpPr/>
          <p:nvPr/>
        </p:nvSpPr>
        <p:spPr>
          <a:xfrm>
            <a:off x="2610485" y="1818640"/>
            <a:ext cx="432000" cy="43200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控制</a:t>
            </a:r>
            <a:endParaRPr lang="zh-CN" altLang="en-US" sz="1000"/>
          </a:p>
        </p:txBody>
      </p:sp>
      <p:sp>
        <p:nvSpPr>
          <p:cNvPr id="4" name="椭圆 3"/>
          <p:cNvSpPr/>
          <p:nvPr/>
        </p:nvSpPr>
        <p:spPr>
          <a:xfrm>
            <a:off x="2446020" y="1239520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计算</a:t>
            </a:r>
            <a:endParaRPr lang="zh-CN" altLang="en-US" sz="1000"/>
          </a:p>
        </p:txBody>
      </p:sp>
      <p:sp>
        <p:nvSpPr>
          <p:cNvPr id="5" name="椭圆 4"/>
          <p:cNvSpPr/>
          <p:nvPr/>
        </p:nvSpPr>
        <p:spPr>
          <a:xfrm>
            <a:off x="2200275" y="2308225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计算</a:t>
            </a:r>
            <a:endParaRPr lang="zh-CN" altLang="en-US" sz="1000"/>
          </a:p>
        </p:txBody>
      </p:sp>
      <p:sp>
        <p:nvSpPr>
          <p:cNvPr id="6" name="椭圆 5"/>
          <p:cNvSpPr/>
          <p:nvPr/>
        </p:nvSpPr>
        <p:spPr>
          <a:xfrm>
            <a:off x="3325495" y="1838325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计算</a:t>
            </a:r>
            <a:endParaRPr lang="zh-CN" altLang="en-US" sz="1000"/>
          </a:p>
        </p:txBody>
      </p:sp>
      <p:sp>
        <p:nvSpPr>
          <p:cNvPr id="9" name="椭圆 8"/>
          <p:cNvSpPr/>
          <p:nvPr/>
        </p:nvSpPr>
        <p:spPr>
          <a:xfrm>
            <a:off x="3083560" y="2308225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聚合</a:t>
            </a:r>
            <a:endParaRPr lang="zh-CN" altLang="en-US" sz="1000"/>
          </a:p>
        </p:txBody>
      </p:sp>
      <p:sp>
        <p:nvSpPr>
          <p:cNvPr id="11" name="流程图: 可选过程 10"/>
          <p:cNvSpPr/>
          <p:nvPr/>
        </p:nvSpPr>
        <p:spPr>
          <a:xfrm>
            <a:off x="1156335" y="1702435"/>
            <a:ext cx="720000" cy="288000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预处理</a:t>
            </a:r>
            <a:endParaRPr lang="zh-CN" altLang="en-US" sz="900"/>
          </a:p>
        </p:txBody>
      </p:sp>
      <p:sp>
        <p:nvSpPr>
          <p:cNvPr id="12" name="流程图: 可选过程 11"/>
          <p:cNvSpPr/>
          <p:nvPr/>
        </p:nvSpPr>
        <p:spPr>
          <a:xfrm>
            <a:off x="746125" y="1083310"/>
            <a:ext cx="720000" cy="288000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接收消息</a:t>
            </a:r>
            <a:endParaRPr lang="zh-CN" altLang="en-US" sz="900"/>
          </a:p>
        </p:txBody>
      </p:sp>
      <p:sp>
        <p:nvSpPr>
          <p:cNvPr id="13" name="流程图: 可选过程 12"/>
          <p:cNvSpPr/>
          <p:nvPr/>
        </p:nvSpPr>
        <p:spPr>
          <a:xfrm>
            <a:off x="139700" y="1701165"/>
            <a:ext cx="720000" cy="288000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消息缓存</a:t>
            </a:r>
            <a:endParaRPr lang="zh-CN" altLang="en-US" sz="900"/>
          </a:p>
        </p:txBody>
      </p:sp>
      <p:cxnSp>
        <p:nvCxnSpPr>
          <p:cNvPr id="15" name="肘形连接符 14"/>
          <p:cNvCxnSpPr>
            <a:stCxn id="12" idx="2"/>
            <a:endCxn id="11" idx="0"/>
          </p:cNvCxnSpPr>
          <p:nvPr/>
        </p:nvCxnSpPr>
        <p:spPr>
          <a:xfrm rot="5400000" flipV="1">
            <a:off x="1145858" y="1338898"/>
            <a:ext cx="330835" cy="410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1" idx="1"/>
          </p:cNvCxnSpPr>
          <p:nvPr/>
        </p:nvCxnSpPr>
        <p:spPr>
          <a:xfrm>
            <a:off x="859790" y="1845310"/>
            <a:ext cx="296545" cy="127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7"/>
            <a:endCxn id="3" idx="3"/>
          </p:cNvCxnSpPr>
          <p:nvPr/>
        </p:nvCxnSpPr>
        <p:spPr>
          <a:xfrm flipV="1">
            <a:off x="2507615" y="2186940"/>
            <a:ext cx="166370" cy="17399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5"/>
            <a:endCxn id="9" idx="1"/>
          </p:cNvCxnSpPr>
          <p:nvPr/>
        </p:nvCxnSpPr>
        <p:spPr>
          <a:xfrm>
            <a:off x="2978785" y="2186940"/>
            <a:ext cx="157480" cy="17399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" idx="6"/>
            <a:endCxn id="6" idx="2"/>
          </p:cNvCxnSpPr>
          <p:nvPr/>
        </p:nvCxnSpPr>
        <p:spPr>
          <a:xfrm flipV="1">
            <a:off x="3042285" y="2018665"/>
            <a:ext cx="283210" cy="1587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5"/>
            <a:endCxn id="3" idx="2"/>
          </p:cNvCxnSpPr>
          <p:nvPr/>
        </p:nvCxnSpPr>
        <p:spPr>
          <a:xfrm>
            <a:off x="2327910" y="1859915"/>
            <a:ext cx="282575" cy="17462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1"/>
            <a:endCxn id="4" idx="4"/>
          </p:cNvCxnSpPr>
          <p:nvPr/>
        </p:nvCxnSpPr>
        <p:spPr>
          <a:xfrm flipH="1" flipV="1">
            <a:off x="2626360" y="1599565"/>
            <a:ext cx="47625" cy="28257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11" idx="2"/>
            <a:endCxn id="5" idx="2"/>
          </p:cNvCxnSpPr>
          <p:nvPr/>
        </p:nvCxnSpPr>
        <p:spPr>
          <a:xfrm rot="5400000" flipV="1">
            <a:off x="1609408" y="1897698"/>
            <a:ext cx="497840" cy="6838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265045" y="2946400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入库</a:t>
            </a:r>
            <a:endParaRPr lang="zh-CN" altLang="en-US" sz="1000"/>
          </a:p>
        </p:txBody>
      </p:sp>
      <p:sp>
        <p:nvSpPr>
          <p:cNvPr id="14" name="椭圆 13"/>
          <p:cNvSpPr/>
          <p:nvPr/>
        </p:nvSpPr>
        <p:spPr>
          <a:xfrm>
            <a:off x="2723515" y="2751455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推送</a:t>
            </a:r>
            <a:endParaRPr lang="zh-CN" altLang="en-US" sz="1000"/>
          </a:p>
        </p:txBody>
      </p:sp>
      <p:sp>
        <p:nvSpPr>
          <p:cNvPr id="38" name="圆角矩形 37"/>
          <p:cNvSpPr/>
          <p:nvPr/>
        </p:nvSpPr>
        <p:spPr>
          <a:xfrm>
            <a:off x="2768600" y="1757680"/>
            <a:ext cx="462280" cy="102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定时</a:t>
            </a:r>
            <a:endParaRPr lang="zh-CN" altLang="en-US" sz="900"/>
          </a:p>
        </p:txBody>
      </p:sp>
      <p:cxnSp>
        <p:nvCxnSpPr>
          <p:cNvPr id="39" name="曲线连接符 38"/>
          <p:cNvCxnSpPr>
            <a:stCxn id="3" idx="4"/>
            <a:endCxn id="10" idx="0"/>
          </p:cNvCxnSpPr>
          <p:nvPr/>
        </p:nvCxnSpPr>
        <p:spPr>
          <a:xfrm rot="5400000">
            <a:off x="2287905" y="2407920"/>
            <a:ext cx="695960" cy="381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3" idx="4"/>
            <a:endCxn id="14" idx="0"/>
          </p:cNvCxnSpPr>
          <p:nvPr/>
        </p:nvCxnSpPr>
        <p:spPr>
          <a:xfrm rot="5400000" flipV="1">
            <a:off x="2614613" y="2462213"/>
            <a:ext cx="501015" cy="774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可选过程 47"/>
          <p:cNvSpPr/>
          <p:nvPr/>
        </p:nvSpPr>
        <p:spPr>
          <a:xfrm>
            <a:off x="4465320" y="1866900"/>
            <a:ext cx="720000" cy="288000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机构</a:t>
            </a:r>
            <a:r>
              <a:rPr lang="zh-CN" altLang="en-US" sz="900"/>
              <a:t>处理</a:t>
            </a:r>
            <a:endParaRPr lang="zh-CN" altLang="en-US" sz="900"/>
          </a:p>
        </p:txBody>
      </p:sp>
      <p:cxnSp>
        <p:nvCxnSpPr>
          <p:cNvPr id="49" name="曲线连接符 48"/>
          <p:cNvCxnSpPr>
            <a:endCxn id="48" idx="1"/>
          </p:cNvCxnSpPr>
          <p:nvPr/>
        </p:nvCxnSpPr>
        <p:spPr>
          <a:xfrm flipV="1">
            <a:off x="3140710" y="2011045"/>
            <a:ext cx="1324610" cy="81915"/>
          </a:xfrm>
          <a:prstGeom prst="curvedConnector3">
            <a:avLst>
              <a:gd name="adj1" fmla="val 494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5670550" y="1394460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聚合</a:t>
            </a:r>
            <a:endParaRPr lang="zh-CN" altLang="en-US" sz="1000"/>
          </a:p>
        </p:txBody>
      </p:sp>
      <p:sp>
        <p:nvSpPr>
          <p:cNvPr id="51" name="椭圆 50"/>
          <p:cNvSpPr/>
          <p:nvPr/>
        </p:nvSpPr>
        <p:spPr>
          <a:xfrm>
            <a:off x="6260465" y="1660525"/>
            <a:ext cx="432000" cy="43200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控制</a:t>
            </a:r>
            <a:endParaRPr lang="zh-CN" altLang="en-US" sz="1000"/>
          </a:p>
        </p:txBody>
      </p:sp>
      <p:sp>
        <p:nvSpPr>
          <p:cNvPr id="52" name="椭圆 51"/>
          <p:cNvSpPr/>
          <p:nvPr/>
        </p:nvSpPr>
        <p:spPr>
          <a:xfrm>
            <a:off x="6096000" y="1081405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计算</a:t>
            </a:r>
            <a:endParaRPr lang="zh-CN" altLang="en-US" sz="1000"/>
          </a:p>
        </p:txBody>
      </p:sp>
      <p:sp>
        <p:nvSpPr>
          <p:cNvPr id="53" name="椭圆 52"/>
          <p:cNvSpPr/>
          <p:nvPr/>
        </p:nvSpPr>
        <p:spPr>
          <a:xfrm>
            <a:off x="5850255" y="2150110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计算</a:t>
            </a:r>
            <a:endParaRPr lang="zh-CN" altLang="en-US" sz="1000"/>
          </a:p>
        </p:txBody>
      </p:sp>
      <p:sp>
        <p:nvSpPr>
          <p:cNvPr id="54" name="椭圆 53"/>
          <p:cNvSpPr/>
          <p:nvPr/>
        </p:nvSpPr>
        <p:spPr>
          <a:xfrm>
            <a:off x="6975475" y="1680210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计算</a:t>
            </a:r>
            <a:endParaRPr lang="zh-CN" altLang="en-US" sz="1000"/>
          </a:p>
        </p:txBody>
      </p:sp>
      <p:sp>
        <p:nvSpPr>
          <p:cNvPr id="55" name="椭圆 54"/>
          <p:cNvSpPr/>
          <p:nvPr/>
        </p:nvSpPr>
        <p:spPr>
          <a:xfrm>
            <a:off x="6733540" y="2150110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聚合</a:t>
            </a:r>
            <a:endParaRPr lang="zh-CN" altLang="en-US" sz="1000"/>
          </a:p>
        </p:txBody>
      </p:sp>
      <p:cxnSp>
        <p:nvCxnSpPr>
          <p:cNvPr id="56" name="直接箭头连接符 55"/>
          <p:cNvCxnSpPr>
            <a:stCxn id="53" idx="7"/>
            <a:endCxn id="51" idx="3"/>
          </p:cNvCxnSpPr>
          <p:nvPr/>
        </p:nvCxnSpPr>
        <p:spPr>
          <a:xfrm flipV="1">
            <a:off x="6157595" y="2028825"/>
            <a:ext cx="166370" cy="17399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5"/>
            <a:endCxn id="55" idx="1"/>
          </p:cNvCxnSpPr>
          <p:nvPr/>
        </p:nvCxnSpPr>
        <p:spPr>
          <a:xfrm>
            <a:off x="6628765" y="2028825"/>
            <a:ext cx="157480" cy="17399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1" idx="6"/>
            <a:endCxn id="54" idx="2"/>
          </p:cNvCxnSpPr>
          <p:nvPr/>
        </p:nvCxnSpPr>
        <p:spPr>
          <a:xfrm flipV="1">
            <a:off x="6692265" y="1860550"/>
            <a:ext cx="283210" cy="1587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0" idx="5"/>
            <a:endCxn id="51" idx="2"/>
          </p:cNvCxnSpPr>
          <p:nvPr/>
        </p:nvCxnSpPr>
        <p:spPr>
          <a:xfrm>
            <a:off x="5977890" y="1701800"/>
            <a:ext cx="282575" cy="17462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1"/>
            <a:endCxn id="52" idx="4"/>
          </p:cNvCxnSpPr>
          <p:nvPr/>
        </p:nvCxnSpPr>
        <p:spPr>
          <a:xfrm flipH="1" flipV="1">
            <a:off x="6276340" y="1441450"/>
            <a:ext cx="47625" cy="28257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7244080" y="4147185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入库</a:t>
            </a:r>
            <a:endParaRPr lang="zh-CN" altLang="en-US" sz="1000"/>
          </a:p>
        </p:txBody>
      </p:sp>
      <p:sp>
        <p:nvSpPr>
          <p:cNvPr id="62" name="椭圆 61"/>
          <p:cNvSpPr/>
          <p:nvPr/>
        </p:nvSpPr>
        <p:spPr>
          <a:xfrm>
            <a:off x="8084820" y="4147185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推送</a:t>
            </a:r>
            <a:endParaRPr lang="zh-CN" altLang="en-US" sz="1000"/>
          </a:p>
        </p:txBody>
      </p:sp>
      <p:sp>
        <p:nvSpPr>
          <p:cNvPr id="63" name="圆角矩形 62"/>
          <p:cNvSpPr/>
          <p:nvPr/>
        </p:nvSpPr>
        <p:spPr>
          <a:xfrm>
            <a:off x="6418580" y="1599565"/>
            <a:ext cx="462280" cy="102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定时</a:t>
            </a:r>
            <a:endParaRPr lang="zh-CN" altLang="en-US" sz="900"/>
          </a:p>
        </p:txBody>
      </p:sp>
      <p:cxnSp>
        <p:nvCxnSpPr>
          <p:cNvPr id="64" name="曲线连接符 63"/>
          <p:cNvCxnSpPr>
            <a:stCxn id="51" idx="4"/>
            <a:endCxn id="61" idx="0"/>
          </p:cNvCxnSpPr>
          <p:nvPr/>
        </p:nvCxnSpPr>
        <p:spPr>
          <a:xfrm rot="5400000" flipV="1">
            <a:off x="5922963" y="2645728"/>
            <a:ext cx="2054860" cy="948055"/>
          </a:xfrm>
          <a:prstGeom prst="curvedConnector3">
            <a:avLst>
              <a:gd name="adj1" fmla="val 499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51" idx="4"/>
            <a:endCxn id="62" idx="0"/>
          </p:cNvCxnSpPr>
          <p:nvPr/>
        </p:nvCxnSpPr>
        <p:spPr>
          <a:xfrm rot="5400000" flipV="1">
            <a:off x="6343333" y="2225358"/>
            <a:ext cx="2054860" cy="1788795"/>
          </a:xfrm>
          <a:prstGeom prst="curvedConnector3">
            <a:avLst>
              <a:gd name="adj1" fmla="val 499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8" idx="3"/>
            <a:endCxn id="53" idx="2"/>
          </p:cNvCxnSpPr>
          <p:nvPr/>
        </p:nvCxnSpPr>
        <p:spPr>
          <a:xfrm>
            <a:off x="5185410" y="2011045"/>
            <a:ext cx="664845" cy="319405"/>
          </a:xfrm>
          <a:prstGeom prst="curved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可选过程 66"/>
          <p:cNvSpPr/>
          <p:nvPr/>
        </p:nvSpPr>
        <p:spPr>
          <a:xfrm>
            <a:off x="4135755" y="2737485"/>
            <a:ext cx="720000" cy="288000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机构</a:t>
            </a:r>
            <a:r>
              <a:rPr lang="zh-CN" altLang="en-US" sz="900"/>
              <a:t>处理</a:t>
            </a:r>
            <a:endParaRPr lang="zh-CN" altLang="en-US" sz="900"/>
          </a:p>
        </p:txBody>
      </p:sp>
      <p:sp>
        <p:nvSpPr>
          <p:cNvPr id="68" name="椭圆 67"/>
          <p:cNvSpPr/>
          <p:nvPr/>
        </p:nvSpPr>
        <p:spPr>
          <a:xfrm>
            <a:off x="5146675" y="2870200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聚合</a:t>
            </a:r>
            <a:endParaRPr lang="zh-CN" altLang="en-US" sz="1000"/>
          </a:p>
        </p:txBody>
      </p:sp>
      <p:sp>
        <p:nvSpPr>
          <p:cNvPr id="69" name="椭圆 68"/>
          <p:cNvSpPr/>
          <p:nvPr/>
        </p:nvSpPr>
        <p:spPr>
          <a:xfrm>
            <a:off x="5736590" y="3136265"/>
            <a:ext cx="432000" cy="43200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控制</a:t>
            </a:r>
            <a:endParaRPr lang="zh-CN" altLang="en-US" sz="1000"/>
          </a:p>
        </p:txBody>
      </p:sp>
      <p:sp>
        <p:nvSpPr>
          <p:cNvPr id="70" name="椭圆 69"/>
          <p:cNvSpPr/>
          <p:nvPr/>
        </p:nvSpPr>
        <p:spPr>
          <a:xfrm>
            <a:off x="5572125" y="2557145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计算</a:t>
            </a:r>
            <a:endParaRPr lang="zh-CN" altLang="en-US" sz="1000"/>
          </a:p>
        </p:txBody>
      </p:sp>
      <p:sp>
        <p:nvSpPr>
          <p:cNvPr id="71" name="椭圆 70"/>
          <p:cNvSpPr/>
          <p:nvPr/>
        </p:nvSpPr>
        <p:spPr>
          <a:xfrm>
            <a:off x="5326380" y="3625850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计算</a:t>
            </a:r>
            <a:endParaRPr lang="zh-CN" altLang="en-US" sz="1000"/>
          </a:p>
        </p:txBody>
      </p:sp>
      <p:sp>
        <p:nvSpPr>
          <p:cNvPr id="72" name="椭圆 71"/>
          <p:cNvSpPr/>
          <p:nvPr/>
        </p:nvSpPr>
        <p:spPr>
          <a:xfrm>
            <a:off x="6451600" y="3155950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计算</a:t>
            </a:r>
            <a:endParaRPr lang="zh-CN" altLang="en-US" sz="1000"/>
          </a:p>
        </p:txBody>
      </p:sp>
      <p:sp>
        <p:nvSpPr>
          <p:cNvPr id="73" name="椭圆 72"/>
          <p:cNvSpPr/>
          <p:nvPr/>
        </p:nvSpPr>
        <p:spPr>
          <a:xfrm>
            <a:off x="6209665" y="3625850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聚合</a:t>
            </a:r>
            <a:endParaRPr lang="zh-CN" altLang="en-US" sz="1000"/>
          </a:p>
        </p:txBody>
      </p:sp>
      <p:cxnSp>
        <p:nvCxnSpPr>
          <p:cNvPr id="74" name="直接箭头连接符 73"/>
          <p:cNvCxnSpPr>
            <a:stCxn id="71" idx="7"/>
            <a:endCxn id="69" idx="3"/>
          </p:cNvCxnSpPr>
          <p:nvPr/>
        </p:nvCxnSpPr>
        <p:spPr>
          <a:xfrm flipV="1">
            <a:off x="5633720" y="3504565"/>
            <a:ext cx="166370" cy="17399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9" idx="5"/>
            <a:endCxn id="73" idx="1"/>
          </p:cNvCxnSpPr>
          <p:nvPr/>
        </p:nvCxnSpPr>
        <p:spPr>
          <a:xfrm>
            <a:off x="6104890" y="3504565"/>
            <a:ext cx="157480" cy="17399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9" idx="6"/>
            <a:endCxn id="72" idx="2"/>
          </p:cNvCxnSpPr>
          <p:nvPr/>
        </p:nvCxnSpPr>
        <p:spPr>
          <a:xfrm flipV="1">
            <a:off x="6168390" y="3336290"/>
            <a:ext cx="283210" cy="1587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8" idx="5"/>
            <a:endCxn id="69" idx="2"/>
          </p:cNvCxnSpPr>
          <p:nvPr/>
        </p:nvCxnSpPr>
        <p:spPr>
          <a:xfrm>
            <a:off x="5454015" y="3177540"/>
            <a:ext cx="282575" cy="17462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9" idx="1"/>
            <a:endCxn id="70" idx="4"/>
          </p:cNvCxnSpPr>
          <p:nvPr/>
        </p:nvCxnSpPr>
        <p:spPr>
          <a:xfrm flipH="1" flipV="1">
            <a:off x="5752465" y="2917190"/>
            <a:ext cx="47625" cy="28257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5894705" y="3075305"/>
            <a:ext cx="462280" cy="102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定时</a:t>
            </a:r>
            <a:endParaRPr lang="zh-CN" altLang="en-US" sz="900"/>
          </a:p>
        </p:txBody>
      </p:sp>
      <p:cxnSp>
        <p:nvCxnSpPr>
          <p:cNvPr id="84" name="曲线连接符 83"/>
          <p:cNvCxnSpPr>
            <a:stCxn id="67" idx="3"/>
            <a:endCxn id="70" idx="2"/>
          </p:cNvCxnSpPr>
          <p:nvPr/>
        </p:nvCxnSpPr>
        <p:spPr>
          <a:xfrm flipV="1">
            <a:off x="4855845" y="2737485"/>
            <a:ext cx="716280" cy="1441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839470" y="3512820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聚合</a:t>
            </a:r>
            <a:endParaRPr lang="zh-CN" altLang="en-US" sz="1000"/>
          </a:p>
        </p:txBody>
      </p:sp>
      <p:sp>
        <p:nvSpPr>
          <p:cNvPr id="87" name="椭圆 86"/>
          <p:cNvSpPr/>
          <p:nvPr/>
        </p:nvSpPr>
        <p:spPr>
          <a:xfrm>
            <a:off x="1429385" y="3778885"/>
            <a:ext cx="432000" cy="43200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控制</a:t>
            </a:r>
            <a:endParaRPr lang="zh-CN" altLang="en-US" sz="1000"/>
          </a:p>
        </p:txBody>
      </p:sp>
      <p:sp>
        <p:nvSpPr>
          <p:cNvPr id="88" name="椭圆 87"/>
          <p:cNvSpPr/>
          <p:nvPr/>
        </p:nvSpPr>
        <p:spPr>
          <a:xfrm>
            <a:off x="1264920" y="3199765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计算</a:t>
            </a:r>
            <a:endParaRPr lang="zh-CN" altLang="en-US" sz="1000"/>
          </a:p>
        </p:txBody>
      </p:sp>
      <p:sp>
        <p:nvSpPr>
          <p:cNvPr id="89" name="椭圆 88"/>
          <p:cNvSpPr/>
          <p:nvPr/>
        </p:nvSpPr>
        <p:spPr>
          <a:xfrm>
            <a:off x="1019175" y="4268470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计算</a:t>
            </a:r>
            <a:endParaRPr lang="zh-CN" altLang="en-US" sz="1000"/>
          </a:p>
        </p:txBody>
      </p:sp>
      <p:sp>
        <p:nvSpPr>
          <p:cNvPr id="90" name="椭圆 89"/>
          <p:cNvSpPr/>
          <p:nvPr/>
        </p:nvSpPr>
        <p:spPr>
          <a:xfrm>
            <a:off x="2200275" y="3717925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计算</a:t>
            </a:r>
            <a:endParaRPr lang="zh-CN" altLang="en-US" sz="1000"/>
          </a:p>
        </p:txBody>
      </p:sp>
      <p:sp>
        <p:nvSpPr>
          <p:cNvPr id="91" name="椭圆 90"/>
          <p:cNvSpPr/>
          <p:nvPr/>
        </p:nvSpPr>
        <p:spPr>
          <a:xfrm>
            <a:off x="1480820" y="4507230"/>
            <a:ext cx="360000" cy="36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聚合</a:t>
            </a:r>
            <a:endParaRPr lang="zh-CN" altLang="en-US" sz="1000"/>
          </a:p>
        </p:txBody>
      </p:sp>
      <p:cxnSp>
        <p:nvCxnSpPr>
          <p:cNvPr id="92" name="直接箭头连接符 91"/>
          <p:cNvCxnSpPr>
            <a:stCxn id="89" idx="7"/>
            <a:endCxn id="87" idx="3"/>
          </p:cNvCxnSpPr>
          <p:nvPr/>
        </p:nvCxnSpPr>
        <p:spPr>
          <a:xfrm flipV="1">
            <a:off x="1326515" y="4147185"/>
            <a:ext cx="166370" cy="17399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7" idx="4"/>
            <a:endCxn id="91" idx="0"/>
          </p:cNvCxnSpPr>
          <p:nvPr/>
        </p:nvCxnSpPr>
        <p:spPr>
          <a:xfrm>
            <a:off x="1645285" y="4210685"/>
            <a:ext cx="15875" cy="29654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7" idx="6"/>
            <a:endCxn id="90" idx="2"/>
          </p:cNvCxnSpPr>
          <p:nvPr/>
        </p:nvCxnSpPr>
        <p:spPr>
          <a:xfrm flipV="1">
            <a:off x="1861185" y="3898265"/>
            <a:ext cx="339090" cy="9652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6" idx="5"/>
            <a:endCxn id="87" idx="2"/>
          </p:cNvCxnSpPr>
          <p:nvPr/>
        </p:nvCxnSpPr>
        <p:spPr>
          <a:xfrm>
            <a:off x="1146810" y="3820160"/>
            <a:ext cx="282575" cy="17462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7" idx="1"/>
            <a:endCxn id="88" idx="4"/>
          </p:cNvCxnSpPr>
          <p:nvPr/>
        </p:nvCxnSpPr>
        <p:spPr>
          <a:xfrm flipH="1" flipV="1">
            <a:off x="1445260" y="3559810"/>
            <a:ext cx="47625" cy="28257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1587500" y="3717925"/>
            <a:ext cx="462280" cy="102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定时</a:t>
            </a:r>
            <a:endParaRPr lang="zh-CN" altLang="en-US" sz="900"/>
          </a:p>
        </p:txBody>
      </p:sp>
      <p:sp>
        <p:nvSpPr>
          <p:cNvPr id="127" name="流程图: 可选过程 126"/>
          <p:cNvSpPr/>
          <p:nvPr/>
        </p:nvSpPr>
        <p:spPr>
          <a:xfrm>
            <a:off x="3295650" y="3402965"/>
            <a:ext cx="720000" cy="288000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机构</a:t>
            </a:r>
            <a:r>
              <a:rPr lang="zh-CN" altLang="en-US" sz="900"/>
              <a:t>处理</a:t>
            </a:r>
            <a:endParaRPr lang="zh-CN" altLang="en-US" sz="900"/>
          </a:p>
        </p:txBody>
      </p:sp>
      <p:cxnSp>
        <p:nvCxnSpPr>
          <p:cNvPr id="129" name="曲线连接符 128"/>
          <p:cNvCxnSpPr>
            <a:stCxn id="3" idx="4"/>
            <a:endCxn id="127" idx="0"/>
          </p:cNvCxnSpPr>
          <p:nvPr/>
        </p:nvCxnSpPr>
        <p:spPr>
          <a:xfrm rot="5400000" flipV="1">
            <a:off x="2665095" y="2411730"/>
            <a:ext cx="1152525" cy="829310"/>
          </a:xfrm>
          <a:prstGeom prst="curved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" idx="6"/>
            <a:endCxn id="67" idx="1"/>
          </p:cNvCxnSpPr>
          <p:nvPr/>
        </p:nvCxnSpPr>
        <p:spPr>
          <a:xfrm>
            <a:off x="3042285" y="2034540"/>
            <a:ext cx="1093470" cy="847090"/>
          </a:xfrm>
          <a:prstGeom prst="curvedConnector3">
            <a:avLst>
              <a:gd name="adj1" fmla="val 437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127" idx="1"/>
            <a:endCxn id="90" idx="7"/>
          </p:cNvCxnSpPr>
          <p:nvPr/>
        </p:nvCxnSpPr>
        <p:spPr>
          <a:xfrm rot="10800000" flipV="1">
            <a:off x="2507615" y="3547110"/>
            <a:ext cx="788035" cy="2235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69" idx="6"/>
            <a:endCxn id="61" idx="1"/>
          </p:cNvCxnSpPr>
          <p:nvPr/>
        </p:nvCxnSpPr>
        <p:spPr>
          <a:xfrm>
            <a:off x="6168390" y="3352165"/>
            <a:ext cx="1128395" cy="84772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69" idx="6"/>
            <a:endCxn id="62" idx="1"/>
          </p:cNvCxnSpPr>
          <p:nvPr/>
        </p:nvCxnSpPr>
        <p:spPr>
          <a:xfrm>
            <a:off x="6168390" y="3352165"/>
            <a:ext cx="1969135" cy="84772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87" idx="5"/>
            <a:endCxn id="61" idx="3"/>
          </p:cNvCxnSpPr>
          <p:nvPr/>
        </p:nvCxnSpPr>
        <p:spPr>
          <a:xfrm rot="5400000" flipV="1">
            <a:off x="4393565" y="1551305"/>
            <a:ext cx="307340" cy="5499100"/>
          </a:xfrm>
          <a:prstGeom prst="curvedConnector3">
            <a:avLst>
              <a:gd name="adj1" fmla="val 19462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/>
          <p:cNvCxnSpPr>
            <a:stCxn id="87" idx="5"/>
            <a:endCxn id="62" idx="4"/>
          </p:cNvCxnSpPr>
          <p:nvPr/>
        </p:nvCxnSpPr>
        <p:spPr>
          <a:xfrm rot="5400000" flipV="1">
            <a:off x="4851400" y="1092835"/>
            <a:ext cx="360045" cy="6467475"/>
          </a:xfrm>
          <a:prstGeom prst="curvedConnector3">
            <a:avLst>
              <a:gd name="adj1" fmla="val 1661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199044_5*i*2"/>
  <p:tag name="KSO_WM_TEMPLATE_CATEGORY" val="diagram"/>
  <p:tag name="KSO_WM_TEMPLATE_INDEX" val="2019904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199044_5*i*3"/>
  <p:tag name="KSO_WM_TEMPLATE_CATEGORY" val="diagram"/>
  <p:tag name="KSO_WM_TEMPLATE_INDEX" val="2019904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199044_5*i*4"/>
  <p:tag name="KSO_WM_TEMPLATE_CATEGORY" val="diagram"/>
  <p:tag name="KSO_WM_TEMPLATE_INDEX" val="2019904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6"/>
  <p:tag name="KSO_WM_UNIT_ID" val="diagram20199044_5*i*6"/>
  <p:tag name="KSO_WM_TEMPLATE_CATEGORY" val="diagram"/>
  <p:tag name="KSO_WM_TEMPLATE_INDEX" val="2019904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7"/>
  <p:tag name="KSO_WM_UNIT_ID" val="diagram20199044_5*i*7"/>
  <p:tag name="KSO_WM_TEMPLATE_CATEGORY" val="diagram"/>
  <p:tag name="KSO_WM_TEMPLATE_INDEX" val="2019904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8"/>
  <p:tag name="KSO_WM_UNIT_ID" val="diagram20199044_5*i*8"/>
  <p:tag name="KSO_WM_TEMPLATE_CATEGORY" val="diagram"/>
  <p:tag name="KSO_WM_TEMPLATE_INDEX" val="2019904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9"/>
  <p:tag name="KSO_WM_UNIT_ID" val="diagram20199044_5*i*9"/>
  <p:tag name="KSO_WM_TEMPLATE_CATEGORY" val="diagram"/>
  <p:tag name="KSO_WM_TEMPLATE_INDEX" val="20199044"/>
  <p:tag name="KSO_WM_UNIT_LAYERLEVEL" val="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TABLE_BEAUTIFY" val="smartTable{c97e9ba7-526b-4e9f-8fd7-06af6d16b2c6}"/>
  <p:tag name="TABLE_ENDDRAG_ORIGIN_RECT" val="417*130"/>
  <p:tag name="TABLE_ENDDRAG_RECT" val="63*167*417*130"/>
</p:tagLst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WPS 演示</Application>
  <PresentationFormat>全屏显示(16:9)</PresentationFormat>
  <Paragraphs>260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思源黑体 CN Medium</vt:lpstr>
      <vt:lpstr>黑体</vt:lpstr>
      <vt:lpstr>思源黑体 CN Regular</vt:lpstr>
      <vt:lpstr>微软雅黑</vt:lpstr>
      <vt:lpstr>Wingdings</vt:lpstr>
      <vt:lpstr>Calibri</vt:lpstr>
      <vt:lpstr>Arial Unicode MS</vt:lpstr>
      <vt:lpstr>Calibri Light</vt:lpstr>
      <vt:lpstr>等线</vt:lpstr>
      <vt:lpstr>Office 主题</vt:lpstr>
      <vt:lpstr>现券报价行情优化技术攻关</vt:lpstr>
      <vt:lpstr>PowerPoint 演示文稿</vt:lpstr>
      <vt:lpstr>报价和行情</vt:lpstr>
      <vt:lpstr>授信与行情</vt:lpstr>
      <vt:lpstr>债券与行情</vt:lpstr>
      <vt:lpstr>行情计算量分析</vt:lpstr>
      <vt:lpstr>PowerPoint 演示文稿</vt:lpstr>
      <vt:lpstr>技术框架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陈铭</dc:creator>
  <cp:lastModifiedBy>小猫无痕</cp:lastModifiedBy>
  <cp:revision>718</cp:revision>
  <dcterms:created xsi:type="dcterms:W3CDTF">2020-07-09T09:09:00Z</dcterms:created>
  <dcterms:modified xsi:type="dcterms:W3CDTF">2021-06-17T01:23:00Z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C728773E41EB4D03B3CA714A2AE6C1B0</vt:lpwstr>
  </property>
</Properties>
</file>