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8" r:id="rId5"/>
    <p:sldId id="257" r:id="rId6"/>
    <p:sldId id="259" r:id="rId7"/>
    <p:sldId id="294" r:id="rId9"/>
    <p:sldId id="290" r:id="rId10"/>
    <p:sldId id="293" r:id="rId11"/>
    <p:sldId id="292" r:id="rId12"/>
    <p:sldId id="278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利率互换非实时承接LPR合约额度处理项目总结"/>
          <p:cNvSpPr txBox="1"/>
          <p:nvPr>
            <p:ph type="ctrTitle"/>
          </p:nvPr>
        </p:nvSpPr>
        <p:spPr>
          <a:xfrm>
            <a:off x="1270000" y="18415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457200">
              <a:defRPr sz="4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>
                <a:latin typeface="Helvetica"/>
                <a:ea typeface="Helvetica"/>
                <a:cs typeface="Helvetica"/>
                <a:sym typeface="Helvetica"/>
              </a:rPr>
              <a:t>债券远期</a:t>
            </a:r>
            <a:r>
              <a:rPr lang="zh-CN">
                <a:latin typeface="Helvetica"/>
                <a:ea typeface="Helvetica"/>
                <a:cs typeface="Helvetica"/>
                <a:sym typeface="Helvetica"/>
              </a:rPr>
              <a:t>对话报价二期</a:t>
            </a:r>
            <a:br>
              <a:rPr lang="zh-CN">
                <a:latin typeface="Helvetica"/>
                <a:ea typeface="Helvetica"/>
                <a:cs typeface="Helvetica"/>
                <a:sym typeface="Helvetica"/>
              </a:rPr>
            </a:br>
            <a:r>
              <a:rPr>
                <a:latin typeface="Helvetica"/>
                <a:ea typeface="Helvetica"/>
                <a:cs typeface="Helvetica"/>
                <a:sym typeface="Helvetica"/>
              </a:rPr>
              <a:t>项目总结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0" name="2019.11.13"/>
          <p:cNvSpPr txBox="1"/>
          <p:nvPr>
            <p:ph type="subTitle" sz="quarter" idx="1"/>
          </p:nvPr>
        </p:nvSpPr>
        <p:spPr>
          <a:xfrm>
            <a:off x="1371600" y="81534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20</a:t>
            </a:r>
            <a:r>
              <a:rPr lang="en-US"/>
              <a:t>20</a:t>
            </a:r>
            <a:r>
              <a:t>.</a:t>
            </a:r>
            <a:r>
              <a:rPr lang="en-US"/>
              <a:t>04</a:t>
            </a:r>
            <a:r>
              <a:t>.</a:t>
            </a:r>
            <a:r>
              <a:rPr lang="en-US"/>
              <a:t>01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测试环境问题…"/>
          <p:cNvSpPr txBox="1"/>
          <p:nvPr>
            <p:ph type="body" sz="half" idx="4294967295"/>
          </p:nvPr>
        </p:nvSpPr>
        <p:spPr>
          <a:xfrm>
            <a:off x="677545" y="1247775"/>
            <a:ext cx="10872470" cy="6546850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/>
          <a:p>
            <a:pPr marL="742950" lvl="1" indent="-28575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3" indent="-28575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交接问题优化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相比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IRS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询价二期有所改善：一半的一期开发留在二期，部分开发有交接过程。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环境问题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使用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Amq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环境通信依然不稳定，基本靠重启解决消息不通的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问题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小项目环境的债券数据与实际产生不一致。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457200" lvl="1" indent="0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质量问题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测试不充分，加强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BA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和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开发人员的自测力度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1200150" lvl="2" indent="-28575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遗留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问题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应急撤销、修改对额度的影响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成交单生成的进程需迁移至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drvdqs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drvmsc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135" name="项目实施过程中的问题"/>
          <p:cNvSpPr txBox="1"/>
          <p:nvPr>
            <p:ph type="title" idx="4294967295"/>
          </p:nvPr>
        </p:nvSpPr>
        <p:spPr>
          <a:xfrm>
            <a:off x="677333" y="609600"/>
            <a:ext cx="8596670" cy="778526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sz="360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项目实施过程中的问题</a:t>
            </a:r>
            <a:endParaRPr b="1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项目开发计划及实际执行"/>
          <p:cNvSpPr txBox="1"/>
          <p:nvPr/>
        </p:nvSpPr>
        <p:spPr>
          <a:xfrm>
            <a:off x="1187450" y="1018540"/>
            <a:ext cx="19380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 b="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人员分工</a:t>
            </a:r>
            <a:endParaRPr lang="zh-CN" b="1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6" name="Content Placeholder 2"/>
          <p:cNvSpPr txBox="1"/>
          <p:nvPr/>
        </p:nvSpPr>
        <p:spPr>
          <a:xfrm>
            <a:off x="1010920" y="2312670"/>
            <a:ext cx="9966325" cy="583755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赵晓韵：项目负责人。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家荣强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负责人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李月月：债券远期询价二期成交报价相关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功能需求。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王诗凡：债券远期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额度、头寸、风控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需求。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陆光晨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应急成交后端，额度扣减和返还后端开发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殷成龙：应急成交行情后端开发，风控详细设计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石爱芳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基础数据后端接口和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场务后端功能开发。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吴敏华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NDM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核心后端开发。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左麟：头寸后端开发，场务端风控后端设计。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defTabSz="457200">
              <a:spcBef>
                <a:spcPts val="1000"/>
              </a:spcBef>
              <a:buClr>
                <a:srgbClr val="90C226"/>
              </a:buClr>
              <a:buSzPct val="80000"/>
              <a:buChar char="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项目开发计划及实际执行"/>
          <p:cNvSpPr txBox="1"/>
          <p:nvPr/>
        </p:nvSpPr>
        <p:spPr>
          <a:xfrm>
            <a:off x="1187450" y="1018540"/>
            <a:ext cx="19380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 b="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人员分工</a:t>
            </a:r>
            <a:endParaRPr lang="zh-CN" b="1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6" name="Content Placeholder 2"/>
          <p:cNvSpPr txBox="1"/>
          <p:nvPr/>
        </p:nvSpPr>
        <p:spPr>
          <a:xfrm>
            <a:off x="1010920" y="2312670"/>
            <a:ext cx="9966325" cy="583755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翟瑞平：额度主体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陈浩宇：额度维护后端开发。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王勇浩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客户端报价监控、风控查询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丁强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客户端和场务端额度维护、场务端头寸功能前端开发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李彩红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应急成交部分前端开发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李慧洁：债券远期二期功能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该项目按照项目方案，自团队组建至项目开发结束、业务验收通过总计为期三周（2019/10/21—2019/11/08）。该时间需要完成人员入组、需求整理、需求评审、架构设计调整、表结构设计调整、开发逻辑整理（开发思维导图）、代码编码、单元测试、系统测试、验收等任务。…"/>
          <p:cNvSpPr txBox="1"/>
          <p:nvPr>
            <p:ph type="body" sz="half" idx="4294967295"/>
          </p:nvPr>
        </p:nvSpPr>
        <p:spPr>
          <a:xfrm>
            <a:off x="1172845" y="2118360"/>
            <a:ext cx="10372725" cy="6030595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/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完成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二期范围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需求评审或讲解，完成元数据字段、DSP服务申请。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3.14-3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完成各自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主功能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开发任务，测试审核主功能流程联通。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3.23-3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26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缺陷修复，填写文档资料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3.26 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交付业务老师验收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优化调整，守门员审核代码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3.28-3.31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修复缺陷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676910" indent="-457200" defTabSz="292735" eaLnBrk="1" fontAlgn="auto" hangingPunct="1">
              <a:lnSpc>
                <a:spcPct val="100000"/>
              </a:lnSpc>
              <a:spcBef>
                <a:spcPts val="6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交付任务。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3" name="项目开发计划及实际执行"/>
          <p:cNvSpPr txBox="1"/>
          <p:nvPr/>
        </p:nvSpPr>
        <p:spPr>
          <a:xfrm>
            <a:off x="1187450" y="1018540"/>
            <a:ext cx="515175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 b="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项目开发计划及实际执行</a:t>
            </a:r>
            <a:endParaRPr b="1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主要成果"/>
          <p:cNvSpPr txBox="1"/>
          <p:nvPr>
            <p:ph type="title" idx="4294967295"/>
          </p:nvPr>
        </p:nvSpPr>
        <p:spPr>
          <a:xfrm>
            <a:off x="677333" y="594995"/>
            <a:ext cx="8596670" cy="657341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11480">
              <a:defRPr sz="324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3600"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交付物</a:t>
            </a:r>
            <a:endParaRPr lang="zh-CN" altLang="en-US" sz="3600" b="1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9" name="完成场务端“对手方限额管理”配置、查询、导入、导出等功能改造…"/>
          <p:cNvSpPr txBox="1"/>
          <p:nvPr>
            <p:ph type="body" sz="half" idx="4294967295"/>
          </p:nvPr>
        </p:nvSpPr>
        <p:spPr>
          <a:xfrm>
            <a:off x="677545" y="911860"/>
            <a:ext cx="11568430" cy="6788785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/>
          <a:p>
            <a:pPr marL="0" indent="0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1800"/>
          </a:p>
          <a:p>
            <a:pPr marL="0" lvl="0" indent="0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 b="1"/>
              <a:t>功能</a:t>
            </a:r>
            <a:endParaRPr sz="2400" b="1"/>
          </a:p>
          <a:p>
            <a:pPr lvl="1" algn="l" defTabSz="457200">
              <a:spcBef>
                <a:spcPts val="1000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债券远期对话报价额度体系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algn="l" defTabSz="457200">
              <a:spcBef>
                <a:spcPts val="1000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场务功能：应急成交录入、修改、撤销，实时头寸查询，头寸推算市场设置，对手方限额设置，人民银行限额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algn="l" defTabSz="457200">
              <a:spcBef>
                <a:spcPts val="1000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客户端功能：报价监控，对手方限额设置，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人民银行限额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algn="l" defTabSz="457200">
              <a:spcBef>
                <a:spcPts val="1000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其他：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下发，数据迁移需求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algn="l" defTabSz="457200">
              <a:spcBef>
                <a:spcPts val="1000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二期范围变更：风控比例计算与查询，客户端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报价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批量导入，场务端监控功能，全局搜索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44500" lvl="1" indent="0" algn="l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0" indent="0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 b="1"/>
              <a:t>产出</a:t>
            </a:r>
            <a:endParaRPr lang="zh-CN" sz="2400"/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史诗dev_#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64543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分支代码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设计和运维类文档（详情见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confluence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需求文档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sz="2000">
              <a:sym typeface="+mn-ea"/>
            </a:endParaRPr>
          </a:p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2400" b="1"/>
              <a:t>其他</a:t>
            </a:r>
            <a:r>
              <a:rPr lang="zh-CN" sz="2400" b="1"/>
              <a:t>情况</a:t>
            </a:r>
            <a:endParaRPr lang="zh-CN" sz="2000">
              <a:sym typeface="+mn-ea"/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400"/>
              <a:t>缺陷</a:t>
            </a:r>
            <a:r>
              <a:rPr lang="en-US" altLang="zh-CN" sz="2400"/>
              <a:t>: </a:t>
            </a:r>
            <a:r>
              <a:rPr lang="zh-CN" altLang="en-US" sz="2400"/>
              <a:t>录入</a:t>
            </a:r>
            <a:r>
              <a:rPr lang="en-US" altLang="zh-CN" sz="2400"/>
              <a:t>136</a:t>
            </a:r>
            <a:r>
              <a:rPr lang="zh-CN" altLang="en-US" sz="2400"/>
              <a:t>个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558" y="673100"/>
            <a:ext cx="331533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 upright="0">
            <a:spAutoFit/>
          </a:bodyPr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360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对手方限额设置</a:t>
            </a:r>
            <a:endParaRPr lang="zh-CN" sz="360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7150" y="1356360"/>
            <a:ext cx="9476740" cy="810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8215" y="673100"/>
            <a:ext cx="193802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 upright="0">
            <a:spAutoFit/>
          </a:bodyPr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360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应急录入</a:t>
            </a:r>
            <a:endParaRPr lang="zh-CN" sz="360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0840" y="1555115"/>
            <a:ext cx="9723120" cy="7728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8215" y="673100"/>
            <a:ext cx="193802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 upright="0">
            <a:spAutoFit/>
          </a:bodyPr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360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应急修改</a:t>
            </a:r>
            <a:endParaRPr lang="zh-CN" sz="360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697355" y="1518920"/>
            <a:ext cx="9409430" cy="74155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1740" y="1130300"/>
            <a:ext cx="10561320" cy="8449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3610" y="474980"/>
            <a:ext cx="193802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 upright="0">
            <a:spAutoFit/>
          </a:bodyPr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sz="360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头寸查询</a:t>
            </a:r>
            <a:endParaRPr lang="zh-CN" sz="360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545132620"/>
  <p:tag name="KSO_WM_UNIT_PLACING_PICTURE_USER_VIEWPORT" val="{&quot;height&quot;:9300,&quot;width&quot;:10870}"/>
</p:tagLst>
</file>

<file path=ppt/tags/tag3.xml><?xml version="1.0" encoding="utf-8"?>
<p:tagLst xmlns:p="http://schemas.openxmlformats.org/presentationml/2006/main">
  <p:tag name="REFSHAPE" val="562713772"/>
  <p:tag name="KSO_WM_UNIT_PLACING_PICTURE_USER_VIEWPORT" val="{&quot;height&quot;:6160,&quot;width&quot;:7750}"/>
</p:tagLst>
</file>

<file path=ppt/tags/tag4.xml><?xml version="1.0" encoding="utf-8"?>
<p:tagLst xmlns:p="http://schemas.openxmlformats.org/presentationml/2006/main">
  <p:tag name="REFSHAPE" val="441440268"/>
  <p:tag name="KSO_WM_UNIT_PLACING_PICTURE_USER_VIEWPORT" val="{&quot;height&quot;:9300,&quot;width&quot;:11624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/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Trebuchet MS</vt:lpstr>
      <vt:lpstr>Helvetica</vt:lpstr>
      <vt:lpstr>微软雅黑</vt:lpstr>
      <vt:lpstr>Arial Unicode MS</vt:lpstr>
      <vt:lpstr>Segoe Print</vt:lpstr>
      <vt:lpstr>White</vt:lpstr>
      <vt:lpstr>债券远期对话报价二期 项目总结</vt:lpstr>
      <vt:lpstr>PowerPoint 演示文稿</vt:lpstr>
      <vt:lpstr>PowerPoint 演示文稿</vt:lpstr>
      <vt:lpstr>PowerPoint 演示文稿</vt:lpstr>
      <vt:lpstr>交付物</vt:lpstr>
      <vt:lpstr>PowerPoint 演示文稿</vt:lpstr>
      <vt:lpstr>PowerPoint 演示文稿</vt:lpstr>
      <vt:lpstr>PowerPoint 演示文稿</vt:lpstr>
      <vt:lpstr>PowerPoint 演示文稿</vt:lpstr>
      <vt:lpstr>项目实施过程中的问题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利率互换非实时承接LPR合约额度处理项目总结</dc:title>
  <dc:creator/>
  <cp:lastModifiedBy>WPS_1559545210</cp:lastModifiedBy>
  <cp:revision>451</cp:revision>
  <dcterms:created xsi:type="dcterms:W3CDTF">2019-11-13T01:12:00Z</dcterms:created>
  <dcterms:modified xsi:type="dcterms:W3CDTF">2020-04-01T05:26:00Z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