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9.jpg" ContentType="image/jpg"/>
  <Override PartName="/ppt/media/image10.jpg" ContentType="image/jpg"/>
  <Override PartName="/ppt/media/image11.jpg" ContentType="image/jpg"/>
  <Override PartName="/ppt/media/image14.jpg" ContentType="image/jpg"/>
  <Override PartName="/ppt/media/image15.jpg" ContentType="image/jpg"/>
  <Override PartName="/ppt/media/image17.jpg" ContentType="image/jpg"/>
  <Override PartName="/ppt/media/image24.jpg" ContentType="image/jpg"/>
  <Override PartName="/ppt/media/image29.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 id="2147483882" r:id="rId2"/>
    <p:sldMasterId id="2147483888" r:id="rId3"/>
  </p:sldMasterIdLst>
  <p:notesMasterIdLst>
    <p:notesMasterId r:id="rId37"/>
  </p:notesMasterIdLst>
  <p:handoutMasterIdLst>
    <p:handoutMasterId r:id="rId38"/>
  </p:handoutMasterIdLst>
  <p:sldIdLst>
    <p:sldId id="256" r:id="rId4"/>
    <p:sldId id="264" r:id="rId5"/>
    <p:sldId id="265" r:id="rId6"/>
    <p:sldId id="266" r:id="rId7"/>
    <p:sldId id="267" r:id="rId8"/>
    <p:sldId id="268" r:id="rId9"/>
    <p:sldId id="269" r:id="rId10"/>
    <p:sldId id="272" r:id="rId11"/>
    <p:sldId id="273" r:id="rId12"/>
    <p:sldId id="274" r:id="rId13"/>
    <p:sldId id="275" r:id="rId14"/>
    <p:sldId id="271" r:id="rId15"/>
    <p:sldId id="290" r:id="rId16"/>
    <p:sldId id="291" r:id="rId17"/>
    <p:sldId id="292" r:id="rId18"/>
    <p:sldId id="277" r:id="rId19"/>
    <p:sldId id="262" r:id="rId20"/>
    <p:sldId id="263" r:id="rId21"/>
    <p:sldId id="278" r:id="rId22"/>
    <p:sldId id="289" r:id="rId23"/>
    <p:sldId id="257" r:id="rId24"/>
    <p:sldId id="258" r:id="rId25"/>
    <p:sldId id="259" r:id="rId26"/>
    <p:sldId id="279" r:id="rId27"/>
    <p:sldId id="293" r:id="rId28"/>
    <p:sldId id="294" r:id="rId29"/>
    <p:sldId id="295" r:id="rId30"/>
    <p:sldId id="296" r:id="rId31"/>
    <p:sldId id="297" r:id="rId32"/>
    <p:sldId id="280" r:id="rId33"/>
    <p:sldId id="281" r:id="rId34"/>
    <p:sldId id="282" r:id="rId35"/>
    <p:sldId id="28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DA8FC10-AF04-49C3-87A6-ED3FCFEC6156}">
          <p14:sldIdLst>
            <p14:sldId id="256"/>
            <p14:sldId id="264"/>
            <p14:sldId id="265"/>
            <p14:sldId id="266"/>
            <p14:sldId id="267"/>
            <p14:sldId id="268"/>
            <p14:sldId id="269"/>
            <p14:sldId id="272"/>
            <p14:sldId id="273"/>
            <p14:sldId id="274"/>
            <p14:sldId id="275"/>
          </p14:sldIdLst>
        </p14:section>
        <p14:section name="Section sans titre" id="{2E5582BB-C51C-4599-B53C-9DF5A3D95815}">
          <p14:sldIdLst>
            <p14:sldId id="271"/>
            <p14:sldId id="290"/>
            <p14:sldId id="291"/>
            <p14:sldId id="292"/>
            <p14:sldId id="277"/>
            <p14:sldId id="262"/>
            <p14:sldId id="263"/>
            <p14:sldId id="278"/>
            <p14:sldId id="289"/>
            <p14:sldId id="257"/>
            <p14:sldId id="258"/>
            <p14:sldId id="259"/>
            <p14:sldId id="279"/>
            <p14:sldId id="293"/>
            <p14:sldId id="294"/>
            <p14:sldId id="295"/>
            <p14:sldId id="296"/>
            <p14:sldId id="297"/>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D9C"/>
    <a:srgbClr val="CCCCCC"/>
    <a:srgbClr val="464A4D"/>
    <a:srgbClr val="B6B6B7"/>
    <a:srgbClr val="232B39"/>
    <a:srgbClr val="252D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4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B6F039-FA19-485D-A3AF-80D98F5B405C}" type="doc">
      <dgm:prSet loTypeId="urn:microsoft.com/office/officeart/2005/8/layout/default" loCatId="list" qsTypeId="urn:microsoft.com/office/officeart/2005/8/quickstyle/3d3" qsCatId="3D" csTypeId="urn:microsoft.com/office/officeart/2005/8/colors/accent3_3" csCatId="accent3" phldr="1"/>
      <dgm:spPr/>
      <dgm:t>
        <a:bodyPr/>
        <a:lstStyle/>
        <a:p>
          <a:endParaRPr lang="fr-FR"/>
        </a:p>
      </dgm:t>
    </dgm:pt>
    <dgm:pt modelId="{CCFA0EA7-7241-45A4-A01B-8821342616B7}">
      <dgm:prSet phldrT="[Texte]"/>
      <dgm:spPr/>
      <dgm:t>
        <a:bodyPr/>
        <a:lstStyle/>
        <a:p>
          <a:r>
            <a:rPr lang="en-US" dirty="0"/>
            <a:t>ELIMANE NDAO</a:t>
          </a:r>
          <a:endParaRPr lang="fr-FR" dirty="0"/>
        </a:p>
      </dgm:t>
    </dgm:pt>
    <dgm:pt modelId="{1449DCDD-60FF-4B31-BE8B-E6124E62F9BA}" type="parTrans" cxnId="{17B40371-A443-49E8-9B54-9BC18E83A6FC}">
      <dgm:prSet/>
      <dgm:spPr/>
      <dgm:t>
        <a:bodyPr/>
        <a:lstStyle/>
        <a:p>
          <a:endParaRPr lang="fr-FR"/>
        </a:p>
      </dgm:t>
    </dgm:pt>
    <dgm:pt modelId="{9D5039E7-59BF-48D1-9C74-78B0909F03DF}" type="sibTrans" cxnId="{17B40371-A443-49E8-9B54-9BC18E83A6FC}">
      <dgm:prSet/>
      <dgm:spPr/>
      <dgm:t>
        <a:bodyPr/>
        <a:lstStyle/>
        <a:p>
          <a:endParaRPr lang="fr-FR"/>
        </a:p>
      </dgm:t>
    </dgm:pt>
    <dgm:pt modelId="{733539B3-33FE-4848-AA55-8DF7BBC5C4E5}">
      <dgm:prSet phldrT="[Texte]"/>
      <dgm:spPr/>
      <dgm:t>
        <a:bodyPr/>
        <a:lstStyle/>
        <a:p>
          <a:r>
            <a:rPr lang="en-US" dirty="0"/>
            <a:t>DIARAMOUNA SOUAMARE</a:t>
          </a:r>
          <a:endParaRPr lang="fr-FR" dirty="0"/>
        </a:p>
      </dgm:t>
    </dgm:pt>
    <dgm:pt modelId="{C10611C3-7811-4D19-B2A7-2A2DBF2B37A8}" type="parTrans" cxnId="{270C59E8-63F1-46C9-9B1F-3BDF2E2F915E}">
      <dgm:prSet/>
      <dgm:spPr/>
      <dgm:t>
        <a:bodyPr/>
        <a:lstStyle/>
        <a:p>
          <a:endParaRPr lang="fr-FR"/>
        </a:p>
      </dgm:t>
    </dgm:pt>
    <dgm:pt modelId="{EC9A91CA-1CC6-48BA-AF3B-20DAEABDFDB7}" type="sibTrans" cxnId="{270C59E8-63F1-46C9-9B1F-3BDF2E2F915E}">
      <dgm:prSet/>
      <dgm:spPr/>
      <dgm:t>
        <a:bodyPr/>
        <a:lstStyle/>
        <a:p>
          <a:endParaRPr lang="fr-FR"/>
        </a:p>
      </dgm:t>
    </dgm:pt>
    <dgm:pt modelId="{31FC0C72-6459-49D9-8952-8D1991E22262}">
      <dgm:prSet phldrT="[Texte]"/>
      <dgm:spPr/>
      <dgm:t>
        <a:bodyPr/>
        <a:lstStyle/>
        <a:p>
          <a:r>
            <a:rPr lang="en-US" dirty="0"/>
            <a:t>MOUHAMADOU SECK</a:t>
          </a:r>
          <a:endParaRPr lang="fr-FR" dirty="0"/>
        </a:p>
      </dgm:t>
    </dgm:pt>
    <dgm:pt modelId="{E73D60B6-3439-4320-9E1F-96797F8B5158}" type="parTrans" cxnId="{50BE277C-A798-4B1C-8DD9-6C97A44F7853}">
      <dgm:prSet/>
      <dgm:spPr/>
      <dgm:t>
        <a:bodyPr/>
        <a:lstStyle/>
        <a:p>
          <a:endParaRPr lang="fr-FR"/>
        </a:p>
      </dgm:t>
    </dgm:pt>
    <dgm:pt modelId="{401F90C0-633F-4211-A98A-EE7C738F78E6}" type="sibTrans" cxnId="{50BE277C-A798-4B1C-8DD9-6C97A44F7853}">
      <dgm:prSet/>
      <dgm:spPr/>
      <dgm:t>
        <a:bodyPr/>
        <a:lstStyle/>
        <a:p>
          <a:endParaRPr lang="fr-FR"/>
        </a:p>
      </dgm:t>
    </dgm:pt>
    <dgm:pt modelId="{2B279661-2B69-403E-9888-04D7465EB238}">
      <dgm:prSet phldrT="[Texte]"/>
      <dgm:spPr/>
      <dgm:t>
        <a:bodyPr/>
        <a:lstStyle/>
        <a:p>
          <a:r>
            <a:rPr lang="en-US" dirty="0"/>
            <a:t>OMAR SAMBE</a:t>
          </a:r>
          <a:endParaRPr lang="fr-FR" dirty="0"/>
        </a:p>
      </dgm:t>
    </dgm:pt>
    <dgm:pt modelId="{346464BE-4D69-4984-8CF7-CBEB7C741833}" type="parTrans" cxnId="{57B8C685-251D-4758-831C-5A05AC6648FE}">
      <dgm:prSet/>
      <dgm:spPr/>
      <dgm:t>
        <a:bodyPr/>
        <a:lstStyle/>
        <a:p>
          <a:endParaRPr lang="fr-FR"/>
        </a:p>
      </dgm:t>
    </dgm:pt>
    <dgm:pt modelId="{1505F883-389B-4FEB-8CC0-830049AF0230}" type="sibTrans" cxnId="{57B8C685-251D-4758-831C-5A05AC6648FE}">
      <dgm:prSet/>
      <dgm:spPr/>
      <dgm:t>
        <a:bodyPr/>
        <a:lstStyle/>
        <a:p>
          <a:endParaRPr lang="fr-FR"/>
        </a:p>
      </dgm:t>
    </dgm:pt>
    <dgm:pt modelId="{3C9699F1-C1F4-45CC-A905-71AD00952FF1}" type="pres">
      <dgm:prSet presAssocID="{FEB6F039-FA19-485D-A3AF-80D98F5B405C}" presName="diagram" presStyleCnt="0">
        <dgm:presLayoutVars>
          <dgm:dir/>
          <dgm:resizeHandles val="exact"/>
        </dgm:presLayoutVars>
      </dgm:prSet>
      <dgm:spPr/>
    </dgm:pt>
    <dgm:pt modelId="{D3DFB93D-FE61-468D-9C46-DBF4E3FC78A7}" type="pres">
      <dgm:prSet presAssocID="{CCFA0EA7-7241-45A4-A01B-8821342616B7}" presName="node" presStyleLbl="node1" presStyleIdx="0" presStyleCnt="4">
        <dgm:presLayoutVars>
          <dgm:bulletEnabled val="1"/>
        </dgm:presLayoutVars>
      </dgm:prSet>
      <dgm:spPr/>
    </dgm:pt>
    <dgm:pt modelId="{04F46C75-1172-4F32-BE85-D9CCC89D85B3}" type="pres">
      <dgm:prSet presAssocID="{9D5039E7-59BF-48D1-9C74-78B0909F03DF}" presName="sibTrans" presStyleCnt="0"/>
      <dgm:spPr/>
    </dgm:pt>
    <dgm:pt modelId="{4FBF4979-B5EC-4A5E-B311-433813ED1C28}" type="pres">
      <dgm:prSet presAssocID="{733539B3-33FE-4848-AA55-8DF7BBC5C4E5}" presName="node" presStyleLbl="node1" presStyleIdx="1" presStyleCnt="4">
        <dgm:presLayoutVars>
          <dgm:bulletEnabled val="1"/>
        </dgm:presLayoutVars>
      </dgm:prSet>
      <dgm:spPr/>
    </dgm:pt>
    <dgm:pt modelId="{899A406B-B68F-464E-A89D-BB86B0B33685}" type="pres">
      <dgm:prSet presAssocID="{EC9A91CA-1CC6-48BA-AF3B-20DAEABDFDB7}" presName="sibTrans" presStyleCnt="0"/>
      <dgm:spPr/>
    </dgm:pt>
    <dgm:pt modelId="{F36BEA67-1F33-42FA-A38C-C95C742E46F2}" type="pres">
      <dgm:prSet presAssocID="{31FC0C72-6459-49D9-8952-8D1991E22262}" presName="node" presStyleLbl="node1" presStyleIdx="2" presStyleCnt="4">
        <dgm:presLayoutVars>
          <dgm:bulletEnabled val="1"/>
        </dgm:presLayoutVars>
      </dgm:prSet>
      <dgm:spPr/>
    </dgm:pt>
    <dgm:pt modelId="{3C0308E7-019F-4007-8DD5-40428853F777}" type="pres">
      <dgm:prSet presAssocID="{401F90C0-633F-4211-A98A-EE7C738F78E6}" presName="sibTrans" presStyleCnt="0"/>
      <dgm:spPr/>
    </dgm:pt>
    <dgm:pt modelId="{AF1AD7FF-C263-4DB4-B3BE-E688C1862865}" type="pres">
      <dgm:prSet presAssocID="{2B279661-2B69-403E-9888-04D7465EB238}" presName="node" presStyleLbl="node1" presStyleIdx="3" presStyleCnt="4">
        <dgm:presLayoutVars>
          <dgm:bulletEnabled val="1"/>
        </dgm:presLayoutVars>
      </dgm:prSet>
      <dgm:spPr/>
    </dgm:pt>
  </dgm:ptLst>
  <dgm:cxnLst>
    <dgm:cxn modelId="{084EBF32-2747-4283-BD1C-48D311DFC84D}" type="presOf" srcId="{FEB6F039-FA19-485D-A3AF-80D98F5B405C}" destId="{3C9699F1-C1F4-45CC-A905-71AD00952FF1}" srcOrd="0" destOrd="0" presId="urn:microsoft.com/office/officeart/2005/8/layout/default"/>
    <dgm:cxn modelId="{A1E42447-8A53-4444-B05C-F2A17728DC5F}" type="presOf" srcId="{733539B3-33FE-4848-AA55-8DF7BBC5C4E5}" destId="{4FBF4979-B5EC-4A5E-B311-433813ED1C28}" srcOrd="0" destOrd="0" presId="urn:microsoft.com/office/officeart/2005/8/layout/default"/>
    <dgm:cxn modelId="{F34ACF4B-4802-44C1-92BB-FFC3EB097E96}" type="presOf" srcId="{2B279661-2B69-403E-9888-04D7465EB238}" destId="{AF1AD7FF-C263-4DB4-B3BE-E688C1862865}" srcOrd="0" destOrd="0" presId="urn:microsoft.com/office/officeart/2005/8/layout/default"/>
    <dgm:cxn modelId="{17B40371-A443-49E8-9B54-9BC18E83A6FC}" srcId="{FEB6F039-FA19-485D-A3AF-80D98F5B405C}" destId="{CCFA0EA7-7241-45A4-A01B-8821342616B7}" srcOrd="0" destOrd="0" parTransId="{1449DCDD-60FF-4B31-BE8B-E6124E62F9BA}" sibTransId="{9D5039E7-59BF-48D1-9C74-78B0909F03DF}"/>
    <dgm:cxn modelId="{50BE277C-A798-4B1C-8DD9-6C97A44F7853}" srcId="{FEB6F039-FA19-485D-A3AF-80D98F5B405C}" destId="{31FC0C72-6459-49D9-8952-8D1991E22262}" srcOrd="2" destOrd="0" parTransId="{E73D60B6-3439-4320-9E1F-96797F8B5158}" sibTransId="{401F90C0-633F-4211-A98A-EE7C738F78E6}"/>
    <dgm:cxn modelId="{57B8C685-251D-4758-831C-5A05AC6648FE}" srcId="{FEB6F039-FA19-485D-A3AF-80D98F5B405C}" destId="{2B279661-2B69-403E-9888-04D7465EB238}" srcOrd="3" destOrd="0" parTransId="{346464BE-4D69-4984-8CF7-CBEB7C741833}" sibTransId="{1505F883-389B-4FEB-8CC0-830049AF0230}"/>
    <dgm:cxn modelId="{A43DDCAE-27FD-4C3C-ADAF-E7C71348D854}" type="presOf" srcId="{CCFA0EA7-7241-45A4-A01B-8821342616B7}" destId="{D3DFB93D-FE61-468D-9C46-DBF4E3FC78A7}" srcOrd="0" destOrd="0" presId="urn:microsoft.com/office/officeart/2005/8/layout/default"/>
    <dgm:cxn modelId="{A98631BA-0D28-4D7E-8FB2-A47E471933EC}" type="presOf" srcId="{31FC0C72-6459-49D9-8952-8D1991E22262}" destId="{F36BEA67-1F33-42FA-A38C-C95C742E46F2}" srcOrd="0" destOrd="0" presId="urn:microsoft.com/office/officeart/2005/8/layout/default"/>
    <dgm:cxn modelId="{270C59E8-63F1-46C9-9B1F-3BDF2E2F915E}" srcId="{FEB6F039-FA19-485D-A3AF-80D98F5B405C}" destId="{733539B3-33FE-4848-AA55-8DF7BBC5C4E5}" srcOrd="1" destOrd="0" parTransId="{C10611C3-7811-4D19-B2A7-2A2DBF2B37A8}" sibTransId="{EC9A91CA-1CC6-48BA-AF3B-20DAEABDFDB7}"/>
    <dgm:cxn modelId="{430ED812-C3E0-4DAD-A660-446415081798}" type="presParOf" srcId="{3C9699F1-C1F4-45CC-A905-71AD00952FF1}" destId="{D3DFB93D-FE61-468D-9C46-DBF4E3FC78A7}" srcOrd="0" destOrd="0" presId="urn:microsoft.com/office/officeart/2005/8/layout/default"/>
    <dgm:cxn modelId="{0E391570-7048-4C7C-B737-D7CB0140E743}" type="presParOf" srcId="{3C9699F1-C1F4-45CC-A905-71AD00952FF1}" destId="{04F46C75-1172-4F32-BE85-D9CCC89D85B3}" srcOrd="1" destOrd="0" presId="urn:microsoft.com/office/officeart/2005/8/layout/default"/>
    <dgm:cxn modelId="{853646B7-A9A8-4A4C-8F3F-0B17D0F8A7D0}" type="presParOf" srcId="{3C9699F1-C1F4-45CC-A905-71AD00952FF1}" destId="{4FBF4979-B5EC-4A5E-B311-433813ED1C28}" srcOrd="2" destOrd="0" presId="urn:microsoft.com/office/officeart/2005/8/layout/default"/>
    <dgm:cxn modelId="{BD20EC86-AC5B-49E6-9F88-B8AD05AE359B}" type="presParOf" srcId="{3C9699F1-C1F4-45CC-A905-71AD00952FF1}" destId="{899A406B-B68F-464E-A89D-BB86B0B33685}" srcOrd="3" destOrd="0" presId="urn:microsoft.com/office/officeart/2005/8/layout/default"/>
    <dgm:cxn modelId="{4D4FB65B-03AB-4912-AF95-38A072E56F73}" type="presParOf" srcId="{3C9699F1-C1F4-45CC-A905-71AD00952FF1}" destId="{F36BEA67-1F33-42FA-A38C-C95C742E46F2}" srcOrd="4" destOrd="0" presId="urn:microsoft.com/office/officeart/2005/8/layout/default"/>
    <dgm:cxn modelId="{698B0D07-30AD-4FF9-9A3B-A41849F991FD}" type="presParOf" srcId="{3C9699F1-C1F4-45CC-A905-71AD00952FF1}" destId="{3C0308E7-019F-4007-8DD5-40428853F777}" srcOrd="5" destOrd="0" presId="urn:microsoft.com/office/officeart/2005/8/layout/default"/>
    <dgm:cxn modelId="{2FC1E7C1-90C5-40A0-830B-6E43F4140230}" type="presParOf" srcId="{3C9699F1-C1F4-45CC-A905-71AD00952FF1}" destId="{AF1AD7FF-C263-4DB4-B3BE-E688C186286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8331A9-A1DA-4DFC-A03B-DCFAA17CFBF3}" type="doc">
      <dgm:prSet loTypeId="urn:microsoft.com/office/officeart/2005/8/layout/list1" loCatId="list" qsTypeId="urn:microsoft.com/office/officeart/2005/8/quickstyle/simple1" qsCatId="simple" csTypeId="urn:microsoft.com/office/officeart/2005/8/colors/accent1_3" csCatId="accent1" phldr="1"/>
      <dgm:spPr/>
      <dgm:t>
        <a:bodyPr/>
        <a:lstStyle/>
        <a:p>
          <a:endParaRPr lang="fr-FR"/>
        </a:p>
      </dgm:t>
    </dgm:pt>
    <dgm:pt modelId="{7EA41A6E-D959-4DA1-ACBE-113968EB088D}">
      <dgm:prSet phldrT="[Texte]"/>
      <dgm:spPr/>
      <dgm:t>
        <a:bodyPr/>
        <a:lstStyle/>
        <a:p>
          <a:r>
            <a:rPr lang="en-US" dirty="0"/>
            <a:t>RAPPELS DES DIFFERENTS OBJECTIFS</a:t>
          </a:r>
          <a:endParaRPr lang="fr-FR" dirty="0"/>
        </a:p>
      </dgm:t>
    </dgm:pt>
    <dgm:pt modelId="{5E1C2423-9A58-484B-AB3F-D5997B4296A7}" type="parTrans" cxnId="{3905927B-3E4D-47BB-882E-11C6AD876FD4}">
      <dgm:prSet/>
      <dgm:spPr/>
      <dgm:t>
        <a:bodyPr/>
        <a:lstStyle/>
        <a:p>
          <a:endParaRPr lang="fr-FR"/>
        </a:p>
      </dgm:t>
    </dgm:pt>
    <dgm:pt modelId="{0266C99F-19F7-441B-B2F1-A3C82E3624B5}" type="sibTrans" cxnId="{3905927B-3E4D-47BB-882E-11C6AD876FD4}">
      <dgm:prSet/>
      <dgm:spPr/>
      <dgm:t>
        <a:bodyPr/>
        <a:lstStyle/>
        <a:p>
          <a:endParaRPr lang="fr-FR"/>
        </a:p>
      </dgm:t>
    </dgm:pt>
    <dgm:pt modelId="{0DF90D7A-E199-4324-8126-8F77C9F054F0}">
      <dgm:prSet phldrT="[Texte]"/>
      <dgm:spPr/>
      <dgm:t>
        <a:bodyPr/>
        <a:lstStyle/>
        <a:p>
          <a:pPr algn="ctr"/>
          <a:r>
            <a:rPr lang="en-US" dirty="0"/>
            <a:t>CONCEPTION</a:t>
          </a:r>
          <a:r>
            <a:rPr lang="en-US" baseline="0" dirty="0"/>
            <a:t> DE L’APPLICATION</a:t>
          </a:r>
          <a:endParaRPr lang="fr-FR" dirty="0"/>
        </a:p>
      </dgm:t>
    </dgm:pt>
    <dgm:pt modelId="{E1B6BAC7-01F1-410C-8FAA-616E2774402F}" type="parTrans" cxnId="{F44A828E-D6C3-451B-A216-FCBBCC78A761}">
      <dgm:prSet/>
      <dgm:spPr/>
      <dgm:t>
        <a:bodyPr/>
        <a:lstStyle/>
        <a:p>
          <a:endParaRPr lang="fr-FR"/>
        </a:p>
      </dgm:t>
    </dgm:pt>
    <dgm:pt modelId="{A828DCA7-0533-4A42-8335-C5EF03972E15}" type="sibTrans" cxnId="{F44A828E-D6C3-451B-A216-FCBBCC78A761}">
      <dgm:prSet/>
      <dgm:spPr/>
      <dgm:t>
        <a:bodyPr/>
        <a:lstStyle/>
        <a:p>
          <a:endParaRPr lang="fr-FR"/>
        </a:p>
      </dgm:t>
    </dgm:pt>
    <dgm:pt modelId="{B17E2EDF-E216-4057-B69A-D08F4A4F845F}">
      <dgm:prSet phldrT="[Texte]"/>
      <dgm:spPr/>
      <dgm:t>
        <a:bodyPr/>
        <a:lstStyle/>
        <a:p>
          <a:pPr algn="ctr"/>
          <a:r>
            <a:rPr lang="en-US" dirty="0"/>
            <a:t>ORGANISATION DE L’EQUIPE</a:t>
          </a:r>
          <a:endParaRPr lang="fr-FR" dirty="0"/>
        </a:p>
      </dgm:t>
    </dgm:pt>
    <dgm:pt modelId="{CE1BBF0B-C715-4DDF-AE83-792886AFF156}" type="parTrans" cxnId="{94EF776E-96F5-41B1-B54C-D9070E737846}">
      <dgm:prSet/>
      <dgm:spPr/>
      <dgm:t>
        <a:bodyPr/>
        <a:lstStyle/>
        <a:p>
          <a:endParaRPr lang="fr-FR"/>
        </a:p>
      </dgm:t>
    </dgm:pt>
    <dgm:pt modelId="{20F53614-E7CE-4C20-A67C-7A069BCBF3F3}" type="sibTrans" cxnId="{94EF776E-96F5-41B1-B54C-D9070E737846}">
      <dgm:prSet/>
      <dgm:spPr/>
      <dgm:t>
        <a:bodyPr/>
        <a:lstStyle/>
        <a:p>
          <a:endParaRPr lang="fr-FR"/>
        </a:p>
      </dgm:t>
    </dgm:pt>
    <dgm:pt modelId="{BC6FED05-C4C8-47F5-ACEA-0FE7EEC2E2C4}" type="pres">
      <dgm:prSet presAssocID="{968331A9-A1DA-4DFC-A03B-DCFAA17CFBF3}" presName="linear" presStyleCnt="0">
        <dgm:presLayoutVars>
          <dgm:dir/>
          <dgm:animLvl val="lvl"/>
          <dgm:resizeHandles val="exact"/>
        </dgm:presLayoutVars>
      </dgm:prSet>
      <dgm:spPr/>
    </dgm:pt>
    <dgm:pt modelId="{FA661E87-B0F6-4F69-A72F-1565C7476859}" type="pres">
      <dgm:prSet presAssocID="{7EA41A6E-D959-4DA1-ACBE-113968EB088D}" presName="parentLin" presStyleCnt="0"/>
      <dgm:spPr/>
    </dgm:pt>
    <dgm:pt modelId="{C1AD4BAF-043E-4D17-B60C-79FEB0190AB7}" type="pres">
      <dgm:prSet presAssocID="{7EA41A6E-D959-4DA1-ACBE-113968EB088D}" presName="parentLeftMargin" presStyleLbl="node1" presStyleIdx="0" presStyleCnt="3"/>
      <dgm:spPr/>
    </dgm:pt>
    <dgm:pt modelId="{97B7A9C0-E175-4896-B423-D8EE0EE1B88F}" type="pres">
      <dgm:prSet presAssocID="{7EA41A6E-D959-4DA1-ACBE-113968EB088D}" presName="parentText" presStyleLbl="node1" presStyleIdx="0" presStyleCnt="3">
        <dgm:presLayoutVars>
          <dgm:chMax val="0"/>
          <dgm:bulletEnabled val="1"/>
        </dgm:presLayoutVars>
      </dgm:prSet>
      <dgm:spPr/>
    </dgm:pt>
    <dgm:pt modelId="{A79206B7-0B90-48BC-92E9-8828CD13857F}" type="pres">
      <dgm:prSet presAssocID="{7EA41A6E-D959-4DA1-ACBE-113968EB088D}" presName="negativeSpace" presStyleCnt="0"/>
      <dgm:spPr/>
    </dgm:pt>
    <dgm:pt modelId="{85ED8F3E-3ACF-4F78-B4DE-AF9B68ECF8C3}" type="pres">
      <dgm:prSet presAssocID="{7EA41A6E-D959-4DA1-ACBE-113968EB088D}" presName="childText" presStyleLbl="conFgAcc1" presStyleIdx="0" presStyleCnt="3">
        <dgm:presLayoutVars>
          <dgm:bulletEnabled val="1"/>
        </dgm:presLayoutVars>
      </dgm:prSet>
      <dgm:spPr/>
    </dgm:pt>
    <dgm:pt modelId="{A042210F-5BBC-4AB7-B9D3-BCB5FBE2DF6E}" type="pres">
      <dgm:prSet presAssocID="{0266C99F-19F7-441B-B2F1-A3C82E3624B5}" presName="spaceBetweenRectangles" presStyleCnt="0"/>
      <dgm:spPr/>
    </dgm:pt>
    <dgm:pt modelId="{CF9B5A3D-6920-4D34-8D9E-C6FBE693BAA2}" type="pres">
      <dgm:prSet presAssocID="{B17E2EDF-E216-4057-B69A-D08F4A4F845F}" presName="parentLin" presStyleCnt="0"/>
      <dgm:spPr/>
    </dgm:pt>
    <dgm:pt modelId="{FBE84807-0394-45D0-BE06-3262FEDB76F2}" type="pres">
      <dgm:prSet presAssocID="{B17E2EDF-E216-4057-B69A-D08F4A4F845F}" presName="parentLeftMargin" presStyleLbl="node1" presStyleIdx="0" presStyleCnt="3"/>
      <dgm:spPr/>
    </dgm:pt>
    <dgm:pt modelId="{81CEE67A-FF8F-401C-B1CD-BE80621FA7F4}" type="pres">
      <dgm:prSet presAssocID="{B17E2EDF-E216-4057-B69A-D08F4A4F845F}" presName="parentText" presStyleLbl="node1" presStyleIdx="1" presStyleCnt="3">
        <dgm:presLayoutVars>
          <dgm:chMax val="0"/>
          <dgm:bulletEnabled val="1"/>
        </dgm:presLayoutVars>
      </dgm:prSet>
      <dgm:spPr/>
    </dgm:pt>
    <dgm:pt modelId="{530D2924-8930-42FA-9868-EC453F708207}" type="pres">
      <dgm:prSet presAssocID="{B17E2EDF-E216-4057-B69A-D08F4A4F845F}" presName="negativeSpace" presStyleCnt="0"/>
      <dgm:spPr/>
    </dgm:pt>
    <dgm:pt modelId="{16188411-5A54-4FE6-985C-6D8B84F14EB0}" type="pres">
      <dgm:prSet presAssocID="{B17E2EDF-E216-4057-B69A-D08F4A4F845F}" presName="childText" presStyleLbl="conFgAcc1" presStyleIdx="1" presStyleCnt="3">
        <dgm:presLayoutVars>
          <dgm:bulletEnabled val="1"/>
        </dgm:presLayoutVars>
      </dgm:prSet>
      <dgm:spPr/>
    </dgm:pt>
    <dgm:pt modelId="{58614254-5C07-4ECE-88F0-6B3923427A9B}" type="pres">
      <dgm:prSet presAssocID="{20F53614-E7CE-4C20-A67C-7A069BCBF3F3}" presName="spaceBetweenRectangles" presStyleCnt="0"/>
      <dgm:spPr/>
    </dgm:pt>
    <dgm:pt modelId="{E236FC0B-6364-43E7-88FB-012EC142C113}" type="pres">
      <dgm:prSet presAssocID="{0DF90D7A-E199-4324-8126-8F77C9F054F0}" presName="parentLin" presStyleCnt="0"/>
      <dgm:spPr/>
    </dgm:pt>
    <dgm:pt modelId="{8B0DA784-D500-4AEF-9CEF-1F524EF5EE22}" type="pres">
      <dgm:prSet presAssocID="{0DF90D7A-E199-4324-8126-8F77C9F054F0}" presName="parentLeftMargin" presStyleLbl="node1" presStyleIdx="1" presStyleCnt="3"/>
      <dgm:spPr/>
    </dgm:pt>
    <dgm:pt modelId="{F9A3BB22-39F1-405A-8847-CC4AD36315B6}" type="pres">
      <dgm:prSet presAssocID="{0DF90D7A-E199-4324-8126-8F77C9F054F0}" presName="parentText" presStyleLbl="node1" presStyleIdx="2" presStyleCnt="3">
        <dgm:presLayoutVars>
          <dgm:chMax val="0"/>
          <dgm:bulletEnabled val="1"/>
        </dgm:presLayoutVars>
      </dgm:prSet>
      <dgm:spPr/>
    </dgm:pt>
    <dgm:pt modelId="{CD2269E1-8EA7-4DA0-BACB-3BCEEFBD7013}" type="pres">
      <dgm:prSet presAssocID="{0DF90D7A-E199-4324-8126-8F77C9F054F0}" presName="negativeSpace" presStyleCnt="0"/>
      <dgm:spPr/>
    </dgm:pt>
    <dgm:pt modelId="{500882B9-EBD5-4FF3-9B88-BABC83A92B4C}" type="pres">
      <dgm:prSet presAssocID="{0DF90D7A-E199-4324-8126-8F77C9F054F0}" presName="childText" presStyleLbl="conFgAcc1" presStyleIdx="2" presStyleCnt="3">
        <dgm:presLayoutVars>
          <dgm:bulletEnabled val="1"/>
        </dgm:presLayoutVars>
      </dgm:prSet>
      <dgm:spPr/>
    </dgm:pt>
  </dgm:ptLst>
  <dgm:cxnLst>
    <dgm:cxn modelId="{741C7221-1DB4-4685-B15D-D39D23DBDDE9}" type="presOf" srcId="{968331A9-A1DA-4DFC-A03B-DCFAA17CFBF3}" destId="{BC6FED05-C4C8-47F5-ACEA-0FE7EEC2E2C4}" srcOrd="0" destOrd="0" presId="urn:microsoft.com/office/officeart/2005/8/layout/list1"/>
    <dgm:cxn modelId="{E0B8F442-0A38-4ED3-B580-AE358A7A9AFC}" type="presOf" srcId="{B17E2EDF-E216-4057-B69A-D08F4A4F845F}" destId="{81CEE67A-FF8F-401C-B1CD-BE80621FA7F4}" srcOrd="1" destOrd="0" presId="urn:microsoft.com/office/officeart/2005/8/layout/list1"/>
    <dgm:cxn modelId="{722AFA6C-9DFF-4CE5-8BCE-8BFA30ED1736}" type="presOf" srcId="{0DF90D7A-E199-4324-8126-8F77C9F054F0}" destId="{8B0DA784-D500-4AEF-9CEF-1F524EF5EE22}" srcOrd="0" destOrd="0" presId="urn:microsoft.com/office/officeart/2005/8/layout/list1"/>
    <dgm:cxn modelId="{94EF776E-96F5-41B1-B54C-D9070E737846}" srcId="{968331A9-A1DA-4DFC-A03B-DCFAA17CFBF3}" destId="{B17E2EDF-E216-4057-B69A-D08F4A4F845F}" srcOrd="1" destOrd="0" parTransId="{CE1BBF0B-C715-4DDF-AE83-792886AFF156}" sibTransId="{20F53614-E7CE-4C20-A67C-7A069BCBF3F3}"/>
    <dgm:cxn modelId="{0762A373-A437-4821-B0CE-54E471881D7F}" type="presOf" srcId="{0DF90D7A-E199-4324-8126-8F77C9F054F0}" destId="{F9A3BB22-39F1-405A-8847-CC4AD36315B6}" srcOrd="1" destOrd="0" presId="urn:microsoft.com/office/officeart/2005/8/layout/list1"/>
    <dgm:cxn modelId="{24266E75-D9CE-4B36-8DCB-557421485CA5}" type="presOf" srcId="{B17E2EDF-E216-4057-B69A-D08F4A4F845F}" destId="{FBE84807-0394-45D0-BE06-3262FEDB76F2}" srcOrd="0" destOrd="0" presId="urn:microsoft.com/office/officeart/2005/8/layout/list1"/>
    <dgm:cxn modelId="{3905927B-3E4D-47BB-882E-11C6AD876FD4}" srcId="{968331A9-A1DA-4DFC-A03B-DCFAA17CFBF3}" destId="{7EA41A6E-D959-4DA1-ACBE-113968EB088D}" srcOrd="0" destOrd="0" parTransId="{5E1C2423-9A58-484B-AB3F-D5997B4296A7}" sibTransId="{0266C99F-19F7-441B-B2F1-A3C82E3624B5}"/>
    <dgm:cxn modelId="{17F44789-8358-4292-B706-9D2C3177C506}" type="presOf" srcId="{7EA41A6E-D959-4DA1-ACBE-113968EB088D}" destId="{C1AD4BAF-043E-4D17-B60C-79FEB0190AB7}" srcOrd="0" destOrd="0" presId="urn:microsoft.com/office/officeart/2005/8/layout/list1"/>
    <dgm:cxn modelId="{F44A828E-D6C3-451B-A216-FCBBCC78A761}" srcId="{968331A9-A1DA-4DFC-A03B-DCFAA17CFBF3}" destId="{0DF90D7A-E199-4324-8126-8F77C9F054F0}" srcOrd="2" destOrd="0" parTransId="{E1B6BAC7-01F1-410C-8FAA-616E2774402F}" sibTransId="{A828DCA7-0533-4A42-8335-C5EF03972E15}"/>
    <dgm:cxn modelId="{4E9DACDD-AA49-4CFC-8CFB-F5C8F59F1BA6}" type="presOf" srcId="{7EA41A6E-D959-4DA1-ACBE-113968EB088D}" destId="{97B7A9C0-E175-4896-B423-D8EE0EE1B88F}" srcOrd="1" destOrd="0" presId="urn:microsoft.com/office/officeart/2005/8/layout/list1"/>
    <dgm:cxn modelId="{9D3EDE90-36F9-4F3C-9B81-8EF1CEDB9807}" type="presParOf" srcId="{BC6FED05-C4C8-47F5-ACEA-0FE7EEC2E2C4}" destId="{FA661E87-B0F6-4F69-A72F-1565C7476859}" srcOrd="0" destOrd="0" presId="urn:microsoft.com/office/officeart/2005/8/layout/list1"/>
    <dgm:cxn modelId="{C8CD3B18-6159-40C9-A1B9-A199A154F9A0}" type="presParOf" srcId="{FA661E87-B0F6-4F69-A72F-1565C7476859}" destId="{C1AD4BAF-043E-4D17-B60C-79FEB0190AB7}" srcOrd="0" destOrd="0" presId="urn:microsoft.com/office/officeart/2005/8/layout/list1"/>
    <dgm:cxn modelId="{69912F30-3299-4ADE-8C01-530946CCA4C1}" type="presParOf" srcId="{FA661E87-B0F6-4F69-A72F-1565C7476859}" destId="{97B7A9C0-E175-4896-B423-D8EE0EE1B88F}" srcOrd="1" destOrd="0" presId="urn:microsoft.com/office/officeart/2005/8/layout/list1"/>
    <dgm:cxn modelId="{B69D5C44-9D6A-488F-8DBE-D6E7BCB0DCC0}" type="presParOf" srcId="{BC6FED05-C4C8-47F5-ACEA-0FE7EEC2E2C4}" destId="{A79206B7-0B90-48BC-92E9-8828CD13857F}" srcOrd="1" destOrd="0" presId="urn:microsoft.com/office/officeart/2005/8/layout/list1"/>
    <dgm:cxn modelId="{B637297F-AB35-418D-BD2D-1AD217F5D60F}" type="presParOf" srcId="{BC6FED05-C4C8-47F5-ACEA-0FE7EEC2E2C4}" destId="{85ED8F3E-3ACF-4F78-B4DE-AF9B68ECF8C3}" srcOrd="2" destOrd="0" presId="urn:microsoft.com/office/officeart/2005/8/layout/list1"/>
    <dgm:cxn modelId="{67D1252F-125E-4AC4-9FDA-C6BE823C463E}" type="presParOf" srcId="{BC6FED05-C4C8-47F5-ACEA-0FE7EEC2E2C4}" destId="{A042210F-5BBC-4AB7-B9D3-BCB5FBE2DF6E}" srcOrd="3" destOrd="0" presId="urn:microsoft.com/office/officeart/2005/8/layout/list1"/>
    <dgm:cxn modelId="{BBCB5679-6001-4230-A923-2A3DF619CAE4}" type="presParOf" srcId="{BC6FED05-C4C8-47F5-ACEA-0FE7EEC2E2C4}" destId="{CF9B5A3D-6920-4D34-8D9E-C6FBE693BAA2}" srcOrd="4" destOrd="0" presId="urn:microsoft.com/office/officeart/2005/8/layout/list1"/>
    <dgm:cxn modelId="{0DC3E6F7-0227-4CCD-98A0-2F14F39D1931}" type="presParOf" srcId="{CF9B5A3D-6920-4D34-8D9E-C6FBE693BAA2}" destId="{FBE84807-0394-45D0-BE06-3262FEDB76F2}" srcOrd="0" destOrd="0" presId="urn:microsoft.com/office/officeart/2005/8/layout/list1"/>
    <dgm:cxn modelId="{4673CFD6-4124-475A-AC38-2AC8F7D1305A}" type="presParOf" srcId="{CF9B5A3D-6920-4D34-8D9E-C6FBE693BAA2}" destId="{81CEE67A-FF8F-401C-B1CD-BE80621FA7F4}" srcOrd="1" destOrd="0" presId="urn:microsoft.com/office/officeart/2005/8/layout/list1"/>
    <dgm:cxn modelId="{F3B66BA0-DEF0-4159-82E9-F96EC2B3012D}" type="presParOf" srcId="{BC6FED05-C4C8-47F5-ACEA-0FE7EEC2E2C4}" destId="{530D2924-8930-42FA-9868-EC453F708207}" srcOrd="5" destOrd="0" presId="urn:microsoft.com/office/officeart/2005/8/layout/list1"/>
    <dgm:cxn modelId="{4B7E4808-4709-48CF-B60A-F6775BEE4017}" type="presParOf" srcId="{BC6FED05-C4C8-47F5-ACEA-0FE7EEC2E2C4}" destId="{16188411-5A54-4FE6-985C-6D8B84F14EB0}" srcOrd="6" destOrd="0" presId="urn:microsoft.com/office/officeart/2005/8/layout/list1"/>
    <dgm:cxn modelId="{34B06CE3-8D2B-443E-8919-B5EFD34AAE7B}" type="presParOf" srcId="{BC6FED05-C4C8-47F5-ACEA-0FE7EEC2E2C4}" destId="{58614254-5C07-4ECE-88F0-6B3923427A9B}" srcOrd="7" destOrd="0" presId="urn:microsoft.com/office/officeart/2005/8/layout/list1"/>
    <dgm:cxn modelId="{1DAF4D7E-5E63-4A11-9824-7772695E9DA4}" type="presParOf" srcId="{BC6FED05-C4C8-47F5-ACEA-0FE7EEC2E2C4}" destId="{E236FC0B-6364-43E7-88FB-012EC142C113}" srcOrd="8" destOrd="0" presId="urn:microsoft.com/office/officeart/2005/8/layout/list1"/>
    <dgm:cxn modelId="{54D97424-0911-465F-8969-FB751FA0EF05}" type="presParOf" srcId="{E236FC0B-6364-43E7-88FB-012EC142C113}" destId="{8B0DA784-D500-4AEF-9CEF-1F524EF5EE22}" srcOrd="0" destOrd="0" presId="urn:microsoft.com/office/officeart/2005/8/layout/list1"/>
    <dgm:cxn modelId="{5C8FCB38-19A4-4831-A599-B3DC36E65514}" type="presParOf" srcId="{E236FC0B-6364-43E7-88FB-012EC142C113}" destId="{F9A3BB22-39F1-405A-8847-CC4AD36315B6}" srcOrd="1" destOrd="0" presId="urn:microsoft.com/office/officeart/2005/8/layout/list1"/>
    <dgm:cxn modelId="{123EA421-60D5-4EB1-B50D-C8950A35AD6F}" type="presParOf" srcId="{BC6FED05-C4C8-47F5-ACEA-0FE7EEC2E2C4}" destId="{CD2269E1-8EA7-4DA0-BACB-3BCEEFBD7013}" srcOrd="9" destOrd="0" presId="urn:microsoft.com/office/officeart/2005/8/layout/list1"/>
    <dgm:cxn modelId="{F3B7A505-CB4D-4BE5-8B16-00ABC3B732BD}" type="presParOf" srcId="{BC6FED05-C4C8-47F5-ACEA-0FE7EEC2E2C4}" destId="{500882B9-EBD5-4FF3-9B88-BABC83A92B4C}" srcOrd="10"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FB93D-FE61-468D-9C46-DBF4E3FC78A7}">
      <dsp:nvSpPr>
        <dsp:cNvPr id="0" name=""/>
        <dsp:cNvSpPr/>
      </dsp:nvSpPr>
      <dsp:spPr>
        <a:xfrm>
          <a:off x="589" y="253288"/>
          <a:ext cx="2297731" cy="1378639"/>
        </a:xfrm>
        <a:prstGeom prst="rect">
          <a:avLst/>
        </a:prstGeom>
        <a:solidFill>
          <a:schemeClr val="accent3">
            <a:shade val="80000"/>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ELIMANE NDAO</a:t>
          </a:r>
          <a:endParaRPr lang="fr-FR" sz="2100" kern="1200" dirty="0"/>
        </a:p>
      </dsp:txBody>
      <dsp:txXfrm>
        <a:off x="589" y="253288"/>
        <a:ext cx="2297731" cy="1378639"/>
      </dsp:txXfrm>
    </dsp:sp>
    <dsp:sp modelId="{4FBF4979-B5EC-4A5E-B311-433813ED1C28}">
      <dsp:nvSpPr>
        <dsp:cNvPr id="0" name=""/>
        <dsp:cNvSpPr/>
      </dsp:nvSpPr>
      <dsp:spPr>
        <a:xfrm>
          <a:off x="2528094" y="253288"/>
          <a:ext cx="2297731" cy="1378639"/>
        </a:xfrm>
        <a:prstGeom prst="rect">
          <a:avLst/>
        </a:prstGeom>
        <a:solidFill>
          <a:schemeClr val="accent3">
            <a:shade val="80000"/>
            <a:hueOff val="-77085"/>
            <a:satOff val="-3769"/>
            <a:lumOff val="9122"/>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DIARAMOUNA SOUAMARE</a:t>
          </a:r>
          <a:endParaRPr lang="fr-FR" sz="2100" kern="1200" dirty="0"/>
        </a:p>
      </dsp:txBody>
      <dsp:txXfrm>
        <a:off x="2528094" y="253288"/>
        <a:ext cx="2297731" cy="1378639"/>
      </dsp:txXfrm>
    </dsp:sp>
    <dsp:sp modelId="{F36BEA67-1F33-42FA-A38C-C95C742E46F2}">
      <dsp:nvSpPr>
        <dsp:cNvPr id="0" name=""/>
        <dsp:cNvSpPr/>
      </dsp:nvSpPr>
      <dsp:spPr>
        <a:xfrm>
          <a:off x="589" y="1861701"/>
          <a:ext cx="2297731" cy="1378639"/>
        </a:xfrm>
        <a:prstGeom prst="rect">
          <a:avLst/>
        </a:prstGeom>
        <a:solidFill>
          <a:schemeClr val="accent3">
            <a:shade val="80000"/>
            <a:hueOff val="-154171"/>
            <a:satOff val="-7537"/>
            <a:lumOff val="18243"/>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MOUHAMADOU SECK</a:t>
          </a:r>
          <a:endParaRPr lang="fr-FR" sz="2100" kern="1200" dirty="0"/>
        </a:p>
      </dsp:txBody>
      <dsp:txXfrm>
        <a:off x="589" y="1861701"/>
        <a:ext cx="2297731" cy="1378639"/>
      </dsp:txXfrm>
    </dsp:sp>
    <dsp:sp modelId="{AF1AD7FF-C263-4DB4-B3BE-E688C1862865}">
      <dsp:nvSpPr>
        <dsp:cNvPr id="0" name=""/>
        <dsp:cNvSpPr/>
      </dsp:nvSpPr>
      <dsp:spPr>
        <a:xfrm>
          <a:off x="2528094" y="1861701"/>
          <a:ext cx="2297731" cy="1378639"/>
        </a:xfrm>
        <a:prstGeom prst="rect">
          <a:avLst/>
        </a:prstGeom>
        <a:solidFill>
          <a:schemeClr val="accent3">
            <a:shade val="80000"/>
            <a:hueOff val="-231256"/>
            <a:satOff val="-11306"/>
            <a:lumOff val="27365"/>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OMAR SAMBE</a:t>
          </a:r>
          <a:endParaRPr lang="fr-FR" sz="2100" kern="1200" dirty="0"/>
        </a:p>
      </dsp:txBody>
      <dsp:txXfrm>
        <a:off x="2528094" y="1861701"/>
        <a:ext cx="2297731" cy="1378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D8F3E-3ACF-4F78-B4DE-AF9B68ECF8C3}">
      <dsp:nvSpPr>
        <dsp:cNvPr id="0" name=""/>
        <dsp:cNvSpPr/>
      </dsp:nvSpPr>
      <dsp:spPr>
        <a:xfrm>
          <a:off x="0" y="973240"/>
          <a:ext cx="8079569" cy="604800"/>
        </a:xfrm>
        <a:prstGeom prst="rect">
          <a:avLst/>
        </a:prstGeom>
        <a:solidFill>
          <a:schemeClr val="lt1">
            <a:alpha val="90000"/>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B7A9C0-E175-4896-B423-D8EE0EE1B88F}">
      <dsp:nvSpPr>
        <dsp:cNvPr id="0" name=""/>
        <dsp:cNvSpPr/>
      </dsp:nvSpPr>
      <dsp:spPr>
        <a:xfrm>
          <a:off x="403978" y="619000"/>
          <a:ext cx="5655698" cy="708480"/>
        </a:xfrm>
        <a:prstGeom prst="roundRect">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72" tIns="0" rIns="213772" bIns="0" numCol="1" spcCol="1270" anchor="ctr" anchorCtr="0">
          <a:noAutofit/>
        </a:bodyPr>
        <a:lstStyle/>
        <a:p>
          <a:pPr marL="0" lvl="0" indent="0" algn="l" defTabSz="1066800">
            <a:lnSpc>
              <a:spcPct val="90000"/>
            </a:lnSpc>
            <a:spcBef>
              <a:spcPct val="0"/>
            </a:spcBef>
            <a:spcAft>
              <a:spcPct val="35000"/>
            </a:spcAft>
            <a:buNone/>
          </a:pPr>
          <a:r>
            <a:rPr lang="en-US" sz="2400" kern="1200" dirty="0"/>
            <a:t>RAPPELS DES DIFFERENTS OBJECTIFS</a:t>
          </a:r>
          <a:endParaRPr lang="fr-FR" sz="2400" kern="1200" dirty="0"/>
        </a:p>
      </dsp:txBody>
      <dsp:txXfrm>
        <a:off x="438563" y="653585"/>
        <a:ext cx="5586528" cy="639310"/>
      </dsp:txXfrm>
    </dsp:sp>
    <dsp:sp modelId="{16188411-5A54-4FE6-985C-6D8B84F14EB0}">
      <dsp:nvSpPr>
        <dsp:cNvPr id="0" name=""/>
        <dsp:cNvSpPr/>
      </dsp:nvSpPr>
      <dsp:spPr>
        <a:xfrm>
          <a:off x="0" y="2061880"/>
          <a:ext cx="8079569" cy="604800"/>
        </a:xfrm>
        <a:prstGeom prst="rect">
          <a:avLst/>
        </a:prstGeom>
        <a:solidFill>
          <a:schemeClr val="lt1">
            <a:alpha val="90000"/>
            <a:hueOff val="0"/>
            <a:satOff val="0"/>
            <a:lumOff val="0"/>
            <a:alphaOff val="0"/>
          </a:schemeClr>
        </a:solidFill>
        <a:ln w="15875" cap="rnd" cmpd="sng" algn="ctr">
          <a:solidFill>
            <a:schemeClr val="accent1">
              <a:shade val="80000"/>
              <a:hueOff val="-245623"/>
              <a:satOff val="-27002"/>
              <a:lumOff val="18143"/>
              <a:alphaOff val="0"/>
            </a:schemeClr>
          </a:solidFill>
          <a:prstDash val="solid"/>
        </a:ln>
        <a:effectLst/>
      </dsp:spPr>
      <dsp:style>
        <a:lnRef idx="2">
          <a:scrgbClr r="0" g="0" b="0"/>
        </a:lnRef>
        <a:fillRef idx="1">
          <a:scrgbClr r="0" g="0" b="0"/>
        </a:fillRef>
        <a:effectRef idx="0">
          <a:scrgbClr r="0" g="0" b="0"/>
        </a:effectRef>
        <a:fontRef idx="minor"/>
      </dsp:style>
    </dsp:sp>
    <dsp:sp modelId="{81CEE67A-FF8F-401C-B1CD-BE80621FA7F4}">
      <dsp:nvSpPr>
        <dsp:cNvPr id="0" name=""/>
        <dsp:cNvSpPr/>
      </dsp:nvSpPr>
      <dsp:spPr>
        <a:xfrm>
          <a:off x="403978" y="1707640"/>
          <a:ext cx="5655698" cy="708480"/>
        </a:xfrm>
        <a:prstGeom prst="roundRect">
          <a:avLst/>
        </a:prstGeom>
        <a:solidFill>
          <a:schemeClr val="accent1">
            <a:shade val="80000"/>
            <a:hueOff val="-245623"/>
            <a:satOff val="-27002"/>
            <a:lumOff val="1814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72" tIns="0" rIns="213772" bIns="0" numCol="1" spcCol="1270" anchor="ctr" anchorCtr="0">
          <a:noAutofit/>
        </a:bodyPr>
        <a:lstStyle/>
        <a:p>
          <a:pPr marL="0" lvl="0" indent="0" algn="ctr" defTabSz="1066800">
            <a:lnSpc>
              <a:spcPct val="90000"/>
            </a:lnSpc>
            <a:spcBef>
              <a:spcPct val="0"/>
            </a:spcBef>
            <a:spcAft>
              <a:spcPct val="35000"/>
            </a:spcAft>
            <a:buNone/>
          </a:pPr>
          <a:r>
            <a:rPr lang="en-US" sz="2400" kern="1200" dirty="0"/>
            <a:t>ORGANISATION DE L’EQUIPE</a:t>
          </a:r>
          <a:endParaRPr lang="fr-FR" sz="2400" kern="1200" dirty="0"/>
        </a:p>
      </dsp:txBody>
      <dsp:txXfrm>
        <a:off x="438563" y="1742225"/>
        <a:ext cx="5586528" cy="639310"/>
      </dsp:txXfrm>
    </dsp:sp>
    <dsp:sp modelId="{500882B9-EBD5-4FF3-9B88-BABC83A92B4C}">
      <dsp:nvSpPr>
        <dsp:cNvPr id="0" name=""/>
        <dsp:cNvSpPr/>
      </dsp:nvSpPr>
      <dsp:spPr>
        <a:xfrm>
          <a:off x="0" y="3150520"/>
          <a:ext cx="8079569" cy="604800"/>
        </a:xfrm>
        <a:prstGeom prst="rect">
          <a:avLst/>
        </a:prstGeom>
        <a:solidFill>
          <a:schemeClr val="lt1">
            <a:alpha val="90000"/>
            <a:hueOff val="0"/>
            <a:satOff val="0"/>
            <a:lumOff val="0"/>
            <a:alphaOff val="0"/>
          </a:schemeClr>
        </a:solidFill>
        <a:ln w="15875" cap="rnd" cmpd="sng" algn="ctr">
          <a:solidFill>
            <a:schemeClr val="accent1">
              <a:shade val="80000"/>
              <a:hueOff val="-491245"/>
              <a:satOff val="-54004"/>
              <a:lumOff val="36287"/>
              <a:alphaOff val="0"/>
            </a:schemeClr>
          </a:solidFill>
          <a:prstDash val="solid"/>
        </a:ln>
        <a:effectLst/>
      </dsp:spPr>
      <dsp:style>
        <a:lnRef idx="2">
          <a:scrgbClr r="0" g="0" b="0"/>
        </a:lnRef>
        <a:fillRef idx="1">
          <a:scrgbClr r="0" g="0" b="0"/>
        </a:fillRef>
        <a:effectRef idx="0">
          <a:scrgbClr r="0" g="0" b="0"/>
        </a:effectRef>
        <a:fontRef idx="minor"/>
      </dsp:style>
    </dsp:sp>
    <dsp:sp modelId="{F9A3BB22-39F1-405A-8847-CC4AD36315B6}">
      <dsp:nvSpPr>
        <dsp:cNvPr id="0" name=""/>
        <dsp:cNvSpPr/>
      </dsp:nvSpPr>
      <dsp:spPr>
        <a:xfrm>
          <a:off x="403978" y="2796280"/>
          <a:ext cx="5655698" cy="708480"/>
        </a:xfrm>
        <a:prstGeom prst="roundRect">
          <a:avLst/>
        </a:prstGeom>
        <a:solidFill>
          <a:schemeClr val="accent1">
            <a:shade val="80000"/>
            <a:hueOff val="-491245"/>
            <a:satOff val="-54004"/>
            <a:lumOff val="362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72" tIns="0" rIns="213772" bIns="0" numCol="1" spcCol="1270" anchor="ctr" anchorCtr="0">
          <a:noAutofit/>
        </a:bodyPr>
        <a:lstStyle/>
        <a:p>
          <a:pPr marL="0" lvl="0" indent="0" algn="ctr" defTabSz="1066800">
            <a:lnSpc>
              <a:spcPct val="90000"/>
            </a:lnSpc>
            <a:spcBef>
              <a:spcPct val="0"/>
            </a:spcBef>
            <a:spcAft>
              <a:spcPct val="35000"/>
            </a:spcAft>
            <a:buNone/>
          </a:pPr>
          <a:r>
            <a:rPr lang="en-US" sz="2400" kern="1200" dirty="0"/>
            <a:t>CONCEPTION</a:t>
          </a:r>
          <a:r>
            <a:rPr lang="en-US" sz="2400" kern="1200" baseline="0" dirty="0"/>
            <a:t> DE L’APPLICATION</a:t>
          </a:r>
          <a:endParaRPr lang="fr-FR" sz="2400" kern="1200" dirty="0"/>
        </a:p>
      </dsp:txBody>
      <dsp:txXfrm>
        <a:off x="438563" y="2830865"/>
        <a:ext cx="5586528"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0F4176B-D782-4857-A62D-28FBB16350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dirty="0"/>
              <a:t>DSTI2B</a:t>
            </a:r>
          </a:p>
        </p:txBody>
      </p:sp>
      <p:sp>
        <p:nvSpPr>
          <p:cNvPr id="3" name="Espace réservé de la date 2">
            <a:extLst>
              <a:ext uri="{FF2B5EF4-FFF2-40B4-BE49-F238E27FC236}">
                <a16:creationId xmlns:a16="http://schemas.microsoft.com/office/drawing/2014/main" id="{45E0A888-F9CB-470E-AEE6-EE85223BF2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87B130-413A-421E-802D-10E0E798C3F6}" type="datetimeyyyy">
              <a:rPr lang="fr-FR" smtClean="0"/>
              <a:t>2023</a:t>
            </a:fld>
            <a:endParaRPr lang="fr-FR" dirty="0"/>
          </a:p>
        </p:txBody>
      </p:sp>
      <p:sp>
        <p:nvSpPr>
          <p:cNvPr id="4" name="Espace réservé du pied de page 3">
            <a:extLst>
              <a:ext uri="{FF2B5EF4-FFF2-40B4-BE49-F238E27FC236}">
                <a16:creationId xmlns:a16="http://schemas.microsoft.com/office/drawing/2014/main" id="{9115BF63-4FF5-4D88-A08F-7A323BB461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a:extLst>
              <a:ext uri="{FF2B5EF4-FFF2-40B4-BE49-F238E27FC236}">
                <a16:creationId xmlns:a16="http://schemas.microsoft.com/office/drawing/2014/main" id="{3C43847F-2FB6-4A94-AF4C-5FE879C146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9F22EE-8630-4791-800B-3ED62AAE2E82}" type="slidenum">
              <a:rPr lang="fr-FR" smtClean="0"/>
              <a:t>‹N°›</a:t>
            </a:fld>
            <a:endParaRPr lang="fr-FR" dirty="0"/>
          </a:p>
        </p:txBody>
      </p:sp>
    </p:spTree>
    <p:extLst>
      <p:ext uri="{BB962C8B-B14F-4D97-AF65-F5344CB8AC3E}">
        <p14:creationId xmlns:p14="http://schemas.microsoft.com/office/powerpoint/2010/main" val="696046253"/>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dirty="0"/>
              <a:t>DSTI2B</a:t>
            </a: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8BE00-5036-4182-B2A5-81FC6CF1564F}" type="datetimeyyyy">
              <a:rPr lang="fr-FR" smtClean="0"/>
              <a:t>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D6D687-50B8-4E66-BDC4-D80355777ADD}" type="slidenum">
              <a:rPr lang="fr-FR" smtClean="0"/>
              <a:t>‹N°›</a:t>
            </a:fld>
            <a:endParaRPr lang="fr-FR" dirty="0"/>
          </a:p>
        </p:txBody>
      </p:sp>
    </p:spTree>
    <p:extLst>
      <p:ext uri="{BB962C8B-B14F-4D97-AF65-F5344CB8AC3E}">
        <p14:creationId xmlns:p14="http://schemas.microsoft.com/office/powerpoint/2010/main" val="3843413026"/>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706CA25-FA9E-4085-BE35-42742CF122EC}" type="datetimeyyyy">
              <a:rPr lang="fr-FR" smtClean="0"/>
              <a:t>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7D06994-9AC5-45C2-9B5A-7FA2015C4D4E}" type="slidenum">
              <a:rPr lang="fr-FR" smtClean="0"/>
              <a:t>‹N°›</a:t>
            </a:fld>
            <a:endParaRPr lang="fr-FR" dirty="0"/>
          </a:p>
        </p:txBody>
      </p:sp>
    </p:spTree>
    <p:extLst>
      <p:ext uri="{BB962C8B-B14F-4D97-AF65-F5344CB8AC3E}">
        <p14:creationId xmlns:p14="http://schemas.microsoft.com/office/powerpoint/2010/main" val="165884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AB4FFD1-8A9B-4DE7-BF17-9C4E4ECADEBD}" type="datetimeyyyy">
              <a:rPr lang="fr-FR" smtClean="0"/>
              <a:t>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D06994-9AC5-45C2-9B5A-7FA2015C4D4E}" type="slidenum">
              <a:rPr lang="fr-FR" smtClean="0"/>
              <a:t>‹N°›</a:t>
            </a:fld>
            <a:endParaRPr lang="fr-FR" dirty="0"/>
          </a:p>
        </p:txBody>
      </p:sp>
    </p:spTree>
    <p:extLst>
      <p:ext uri="{BB962C8B-B14F-4D97-AF65-F5344CB8AC3E}">
        <p14:creationId xmlns:p14="http://schemas.microsoft.com/office/powerpoint/2010/main" val="3204803362"/>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AB4FFD1-8A9B-4DE7-BF17-9C4E4ECADEBD}" type="datetimeyyyy">
              <a:rPr lang="fr-FR" smtClean="0"/>
              <a:t>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D06994-9AC5-45C2-9B5A-7FA2015C4D4E}" type="slidenum">
              <a:rPr lang="fr-FR" smtClean="0"/>
              <a:t>‹N°›</a:t>
            </a:fld>
            <a:endParaRPr lang="fr-FR"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3929759"/>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FAB4FFD1-8A9B-4DE7-BF17-9C4E4ECADEBD}" type="datetimeyyyy">
              <a:rPr lang="fr-FR" smtClean="0"/>
              <a:t>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D06994-9AC5-45C2-9B5A-7FA2015C4D4E}" type="slidenum">
              <a:rPr lang="fr-FR" smtClean="0"/>
              <a:t>‹N°›</a:t>
            </a:fld>
            <a:endParaRPr lang="fr-FR" dirty="0"/>
          </a:p>
        </p:txBody>
      </p:sp>
    </p:spTree>
    <p:extLst>
      <p:ext uri="{BB962C8B-B14F-4D97-AF65-F5344CB8AC3E}">
        <p14:creationId xmlns:p14="http://schemas.microsoft.com/office/powerpoint/2010/main" val="1515023577"/>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FAB4FFD1-8A9B-4DE7-BF17-9C4E4ECADEBD}" type="datetimeyyyy">
              <a:rPr lang="fr-FR" smtClean="0"/>
              <a:t>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D06994-9AC5-45C2-9B5A-7FA2015C4D4E}" type="slidenum">
              <a:rPr lang="fr-FR" smtClean="0"/>
              <a:t>‹N°›</a:t>
            </a:fld>
            <a:endParaRPr lang="fr-FR"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9964176"/>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FAB4FFD1-8A9B-4DE7-BF17-9C4E4ECADEBD}" type="datetimeyyyy">
              <a:rPr lang="fr-FR" smtClean="0"/>
              <a:t>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D06994-9AC5-45C2-9B5A-7FA2015C4D4E}" type="slidenum">
              <a:rPr lang="fr-FR" smtClean="0"/>
              <a:t>‹N°›</a:t>
            </a:fld>
            <a:endParaRPr lang="fr-FR" dirty="0"/>
          </a:p>
        </p:txBody>
      </p:sp>
    </p:spTree>
    <p:extLst>
      <p:ext uri="{BB962C8B-B14F-4D97-AF65-F5344CB8AC3E}">
        <p14:creationId xmlns:p14="http://schemas.microsoft.com/office/powerpoint/2010/main" val="2276388561"/>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E08923-75A1-41D9-B780-6C68CEC5E8B3}" type="datetimeyyyy">
              <a:rPr lang="fr-FR" smtClean="0"/>
              <a:t>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D06994-9AC5-45C2-9B5A-7FA2015C4D4E}" type="slidenum">
              <a:rPr lang="fr-FR" smtClean="0"/>
              <a:t>‹N°›</a:t>
            </a:fld>
            <a:endParaRPr lang="fr-FR" dirty="0"/>
          </a:p>
        </p:txBody>
      </p:sp>
    </p:spTree>
    <p:extLst>
      <p:ext uri="{BB962C8B-B14F-4D97-AF65-F5344CB8AC3E}">
        <p14:creationId xmlns:p14="http://schemas.microsoft.com/office/powerpoint/2010/main" val="3497531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CC1D207-F9E7-4A46-8501-A38A24EC5617}" type="datetimeyyyy">
              <a:rPr lang="fr-FR" smtClean="0"/>
              <a:t>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D06994-9AC5-45C2-9B5A-7FA2015C4D4E}" type="slidenum">
              <a:rPr lang="fr-FR" smtClean="0"/>
              <a:t>‹N°›</a:t>
            </a:fld>
            <a:endParaRPr lang="fr-FR" dirty="0"/>
          </a:p>
        </p:txBody>
      </p:sp>
    </p:spTree>
    <p:extLst>
      <p:ext uri="{BB962C8B-B14F-4D97-AF65-F5344CB8AC3E}">
        <p14:creationId xmlns:p14="http://schemas.microsoft.com/office/powerpoint/2010/main" val="824432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dirty="0"/>
          </a:p>
        </p:txBody>
      </p:sp>
    </p:spTree>
    <p:extLst>
      <p:ext uri="{BB962C8B-B14F-4D97-AF65-F5344CB8AC3E}">
        <p14:creationId xmlns:p14="http://schemas.microsoft.com/office/powerpoint/2010/main" val="1121268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5167" y="2125980"/>
            <a:ext cx="10371908"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30337" y="3840480"/>
            <a:ext cx="8541572"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dirty="0"/>
          </a:p>
        </p:txBody>
      </p:sp>
    </p:spTree>
    <p:extLst>
      <p:ext uri="{BB962C8B-B14F-4D97-AF65-F5344CB8AC3E}">
        <p14:creationId xmlns:p14="http://schemas.microsoft.com/office/powerpoint/2010/main" val="23880719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dirty="0"/>
          </a:p>
        </p:txBody>
      </p:sp>
    </p:spTree>
    <p:extLst>
      <p:ext uri="{BB962C8B-B14F-4D97-AF65-F5344CB8AC3E}">
        <p14:creationId xmlns:p14="http://schemas.microsoft.com/office/powerpoint/2010/main" val="813106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91D01BE-35FE-4BDF-8796-F206CBBBE521}" type="datetimeyyyy">
              <a:rPr lang="fr-FR" smtClean="0"/>
              <a:t>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D06994-9AC5-45C2-9B5A-7FA2015C4D4E}" type="slidenum">
              <a:rPr lang="fr-FR" smtClean="0"/>
              <a:t>‹N°›</a:t>
            </a:fld>
            <a:endParaRPr lang="fr-FR" dirty="0"/>
          </a:p>
        </p:txBody>
      </p:sp>
    </p:spTree>
    <p:extLst>
      <p:ext uri="{BB962C8B-B14F-4D97-AF65-F5344CB8AC3E}">
        <p14:creationId xmlns:p14="http://schemas.microsoft.com/office/powerpoint/2010/main" val="35546456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10112" y="1577340"/>
            <a:ext cx="5307976"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4156" y="1577340"/>
            <a:ext cx="5307976"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dirty="0"/>
          </a:p>
        </p:txBody>
      </p:sp>
    </p:spTree>
    <p:extLst>
      <p:ext uri="{BB962C8B-B14F-4D97-AF65-F5344CB8AC3E}">
        <p14:creationId xmlns:p14="http://schemas.microsoft.com/office/powerpoint/2010/main" val="9531632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3/22/2023</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dirty="0"/>
          </a:p>
        </p:txBody>
      </p:sp>
    </p:spTree>
    <p:extLst>
      <p:ext uri="{BB962C8B-B14F-4D97-AF65-F5344CB8AC3E}">
        <p14:creationId xmlns:p14="http://schemas.microsoft.com/office/powerpoint/2010/main" val="2960492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dirty="0"/>
          </a:p>
        </p:txBody>
      </p:sp>
    </p:spTree>
    <p:extLst>
      <p:ext uri="{BB962C8B-B14F-4D97-AF65-F5344CB8AC3E}">
        <p14:creationId xmlns:p14="http://schemas.microsoft.com/office/powerpoint/2010/main" val="887773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7F98AAF-966D-4C14-8F11-CB607FF0FE19}" type="datetimeFigureOut">
              <a:rPr lang="fr-SN" smtClean="0"/>
              <a:t>21/03/2023</a:t>
            </a:fld>
            <a:endParaRPr lang="fr-SN" dirty="0"/>
          </a:p>
        </p:txBody>
      </p:sp>
      <p:sp>
        <p:nvSpPr>
          <p:cNvPr id="5" name="Footer Placeholder 4"/>
          <p:cNvSpPr>
            <a:spLocks noGrp="1"/>
          </p:cNvSpPr>
          <p:nvPr>
            <p:ph type="ftr" sz="quarter" idx="11"/>
          </p:nvPr>
        </p:nvSpPr>
        <p:spPr/>
        <p:txBody>
          <a:bodyPr/>
          <a:lstStyle/>
          <a:p>
            <a:endParaRPr lang="fr-SN" dirty="0"/>
          </a:p>
        </p:txBody>
      </p:sp>
      <p:sp>
        <p:nvSpPr>
          <p:cNvPr id="6" name="Slide Number Placeholder 5"/>
          <p:cNvSpPr>
            <a:spLocks noGrp="1"/>
          </p:cNvSpPr>
          <p:nvPr>
            <p:ph type="sldNum" sz="quarter" idx="12"/>
          </p:nvPr>
        </p:nvSpPr>
        <p:spPr/>
        <p:txBody>
          <a:bodyPr/>
          <a:lstStyle/>
          <a:p>
            <a:fld id="{E4ACB5CB-638C-47AC-88A1-D89CB30F142F}" type="slidenum">
              <a:rPr lang="fr-SN" smtClean="0"/>
              <a:t>‹N°›</a:t>
            </a:fld>
            <a:endParaRPr lang="fr-SN" dirty="0"/>
          </a:p>
        </p:txBody>
      </p:sp>
    </p:spTree>
    <p:extLst>
      <p:ext uri="{BB962C8B-B14F-4D97-AF65-F5344CB8AC3E}">
        <p14:creationId xmlns:p14="http://schemas.microsoft.com/office/powerpoint/2010/main" val="173362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7F98AAF-966D-4C14-8F11-CB607FF0FE19}" type="datetimeFigureOut">
              <a:rPr lang="fr-SN" smtClean="0"/>
              <a:t>21/03/2023</a:t>
            </a:fld>
            <a:endParaRPr lang="fr-SN" dirty="0"/>
          </a:p>
        </p:txBody>
      </p:sp>
      <p:sp>
        <p:nvSpPr>
          <p:cNvPr id="5" name="Footer Placeholder 4"/>
          <p:cNvSpPr>
            <a:spLocks noGrp="1"/>
          </p:cNvSpPr>
          <p:nvPr>
            <p:ph type="ftr" sz="quarter" idx="11"/>
          </p:nvPr>
        </p:nvSpPr>
        <p:spPr/>
        <p:txBody>
          <a:bodyPr/>
          <a:lstStyle/>
          <a:p>
            <a:endParaRPr lang="fr-SN" dirty="0"/>
          </a:p>
        </p:txBody>
      </p:sp>
      <p:sp>
        <p:nvSpPr>
          <p:cNvPr id="6" name="Slide Number Placeholder 5"/>
          <p:cNvSpPr>
            <a:spLocks noGrp="1"/>
          </p:cNvSpPr>
          <p:nvPr>
            <p:ph type="sldNum" sz="quarter" idx="12"/>
          </p:nvPr>
        </p:nvSpPr>
        <p:spPr/>
        <p:txBody>
          <a:bodyPr/>
          <a:lstStyle/>
          <a:p>
            <a:fld id="{E4ACB5CB-638C-47AC-88A1-D89CB30F142F}" type="slidenum">
              <a:rPr lang="fr-SN" smtClean="0"/>
              <a:t>‹N°›</a:t>
            </a:fld>
            <a:endParaRPr lang="fr-SN" dirty="0"/>
          </a:p>
        </p:txBody>
      </p:sp>
    </p:spTree>
    <p:extLst>
      <p:ext uri="{BB962C8B-B14F-4D97-AF65-F5344CB8AC3E}">
        <p14:creationId xmlns:p14="http://schemas.microsoft.com/office/powerpoint/2010/main" val="6685735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7F98AAF-966D-4C14-8F11-CB607FF0FE19}" type="datetimeFigureOut">
              <a:rPr lang="fr-SN" smtClean="0"/>
              <a:t>21/03/2023</a:t>
            </a:fld>
            <a:endParaRPr lang="fr-SN" dirty="0"/>
          </a:p>
        </p:txBody>
      </p:sp>
      <p:sp>
        <p:nvSpPr>
          <p:cNvPr id="5" name="Footer Placeholder 4"/>
          <p:cNvSpPr>
            <a:spLocks noGrp="1"/>
          </p:cNvSpPr>
          <p:nvPr>
            <p:ph type="ftr" sz="quarter" idx="11"/>
          </p:nvPr>
        </p:nvSpPr>
        <p:spPr/>
        <p:txBody>
          <a:bodyPr/>
          <a:lstStyle/>
          <a:p>
            <a:endParaRPr lang="fr-SN" dirty="0"/>
          </a:p>
        </p:txBody>
      </p:sp>
      <p:sp>
        <p:nvSpPr>
          <p:cNvPr id="6" name="Slide Number Placeholder 5"/>
          <p:cNvSpPr>
            <a:spLocks noGrp="1"/>
          </p:cNvSpPr>
          <p:nvPr>
            <p:ph type="sldNum" sz="quarter" idx="12"/>
          </p:nvPr>
        </p:nvSpPr>
        <p:spPr/>
        <p:txBody>
          <a:bodyPr/>
          <a:lstStyle/>
          <a:p>
            <a:fld id="{E4ACB5CB-638C-47AC-88A1-D89CB30F142F}" type="slidenum">
              <a:rPr lang="fr-SN" smtClean="0"/>
              <a:t>‹N°›</a:t>
            </a:fld>
            <a:endParaRPr lang="fr-SN" dirty="0"/>
          </a:p>
        </p:txBody>
      </p:sp>
    </p:spTree>
    <p:extLst>
      <p:ext uri="{BB962C8B-B14F-4D97-AF65-F5344CB8AC3E}">
        <p14:creationId xmlns:p14="http://schemas.microsoft.com/office/powerpoint/2010/main" val="38389639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7F98AAF-966D-4C14-8F11-CB607FF0FE19}" type="datetimeFigureOut">
              <a:rPr lang="fr-SN" smtClean="0"/>
              <a:t>21/03/2023</a:t>
            </a:fld>
            <a:endParaRPr lang="fr-SN" dirty="0"/>
          </a:p>
        </p:txBody>
      </p:sp>
      <p:sp>
        <p:nvSpPr>
          <p:cNvPr id="6" name="Footer Placeholder 5"/>
          <p:cNvSpPr>
            <a:spLocks noGrp="1"/>
          </p:cNvSpPr>
          <p:nvPr>
            <p:ph type="ftr" sz="quarter" idx="11"/>
          </p:nvPr>
        </p:nvSpPr>
        <p:spPr/>
        <p:txBody>
          <a:bodyPr/>
          <a:lstStyle/>
          <a:p>
            <a:endParaRPr lang="fr-SN" dirty="0"/>
          </a:p>
        </p:txBody>
      </p:sp>
      <p:sp>
        <p:nvSpPr>
          <p:cNvPr id="7" name="Slide Number Placeholder 6"/>
          <p:cNvSpPr>
            <a:spLocks noGrp="1"/>
          </p:cNvSpPr>
          <p:nvPr>
            <p:ph type="sldNum" sz="quarter" idx="12"/>
          </p:nvPr>
        </p:nvSpPr>
        <p:spPr/>
        <p:txBody>
          <a:bodyPr/>
          <a:lstStyle/>
          <a:p>
            <a:fld id="{E4ACB5CB-638C-47AC-88A1-D89CB30F142F}" type="slidenum">
              <a:rPr lang="fr-SN" smtClean="0"/>
              <a:t>‹N°›</a:t>
            </a:fld>
            <a:endParaRPr lang="fr-SN" dirty="0"/>
          </a:p>
        </p:txBody>
      </p:sp>
    </p:spTree>
    <p:extLst>
      <p:ext uri="{BB962C8B-B14F-4D97-AF65-F5344CB8AC3E}">
        <p14:creationId xmlns:p14="http://schemas.microsoft.com/office/powerpoint/2010/main" val="3611421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9"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1"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7F98AAF-966D-4C14-8F11-CB607FF0FE19}" type="datetimeFigureOut">
              <a:rPr lang="fr-SN" smtClean="0"/>
              <a:t>21/03/2023</a:t>
            </a:fld>
            <a:endParaRPr lang="fr-SN" dirty="0"/>
          </a:p>
        </p:txBody>
      </p:sp>
      <p:sp>
        <p:nvSpPr>
          <p:cNvPr id="8" name="Footer Placeholder 7"/>
          <p:cNvSpPr>
            <a:spLocks noGrp="1"/>
          </p:cNvSpPr>
          <p:nvPr>
            <p:ph type="ftr" sz="quarter" idx="11"/>
          </p:nvPr>
        </p:nvSpPr>
        <p:spPr/>
        <p:txBody>
          <a:bodyPr/>
          <a:lstStyle/>
          <a:p>
            <a:endParaRPr lang="fr-SN" dirty="0"/>
          </a:p>
        </p:txBody>
      </p:sp>
      <p:sp>
        <p:nvSpPr>
          <p:cNvPr id="9" name="Slide Number Placeholder 8"/>
          <p:cNvSpPr>
            <a:spLocks noGrp="1"/>
          </p:cNvSpPr>
          <p:nvPr>
            <p:ph type="sldNum" sz="quarter" idx="12"/>
          </p:nvPr>
        </p:nvSpPr>
        <p:spPr/>
        <p:txBody>
          <a:bodyPr/>
          <a:lstStyle/>
          <a:p>
            <a:fld id="{E4ACB5CB-638C-47AC-88A1-D89CB30F142F}" type="slidenum">
              <a:rPr lang="fr-SN" smtClean="0"/>
              <a:t>‹N°›</a:t>
            </a:fld>
            <a:endParaRPr lang="fr-SN" dirty="0"/>
          </a:p>
        </p:txBody>
      </p:sp>
    </p:spTree>
    <p:extLst>
      <p:ext uri="{BB962C8B-B14F-4D97-AF65-F5344CB8AC3E}">
        <p14:creationId xmlns:p14="http://schemas.microsoft.com/office/powerpoint/2010/main" val="31030948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7F98AAF-966D-4C14-8F11-CB607FF0FE19}" type="datetimeFigureOut">
              <a:rPr lang="fr-SN" smtClean="0"/>
              <a:t>21/03/2023</a:t>
            </a:fld>
            <a:endParaRPr lang="fr-SN" dirty="0"/>
          </a:p>
        </p:txBody>
      </p:sp>
      <p:sp>
        <p:nvSpPr>
          <p:cNvPr id="4" name="Footer Placeholder 3"/>
          <p:cNvSpPr>
            <a:spLocks noGrp="1"/>
          </p:cNvSpPr>
          <p:nvPr>
            <p:ph type="ftr" sz="quarter" idx="11"/>
          </p:nvPr>
        </p:nvSpPr>
        <p:spPr/>
        <p:txBody>
          <a:bodyPr/>
          <a:lstStyle/>
          <a:p>
            <a:endParaRPr lang="fr-SN" dirty="0"/>
          </a:p>
        </p:txBody>
      </p:sp>
      <p:sp>
        <p:nvSpPr>
          <p:cNvPr id="5" name="Slide Number Placeholder 4"/>
          <p:cNvSpPr>
            <a:spLocks noGrp="1"/>
          </p:cNvSpPr>
          <p:nvPr>
            <p:ph type="sldNum" sz="quarter" idx="12"/>
          </p:nvPr>
        </p:nvSpPr>
        <p:spPr/>
        <p:txBody>
          <a:bodyPr/>
          <a:lstStyle/>
          <a:p>
            <a:fld id="{E4ACB5CB-638C-47AC-88A1-D89CB30F142F}" type="slidenum">
              <a:rPr lang="fr-SN" smtClean="0"/>
              <a:t>‹N°›</a:t>
            </a:fld>
            <a:endParaRPr lang="fr-SN" dirty="0"/>
          </a:p>
        </p:txBody>
      </p:sp>
    </p:spTree>
    <p:extLst>
      <p:ext uri="{BB962C8B-B14F-4D97-AF65-F5344CB8AC3E}">
        <p14:creationId xmlns:p14="http://schemas.microsoft.com/office/powerpoint/2010/main" val="16379381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98AAF-966D-4C14-8F11-CB607FF0FE19}" type="datetimeFigureOut">
              <a:rPr lang="fr-SN" smtClean="0"/>
              <a:t>21/03/2023</a:t>
            </a:fld>
            <a:endParaRPr lang="fr-SN" dirty="0"/>
          </a:p>
        </p:txBody>
      </p:sp>
      <p:sp>
        <p:nvSpPr>
          <p:cNvPr id="3" name="Footer Placeholder 2"/>
          <p:cNvSpPr>
            <a:spLocks noGrp="1"/>
          </p:cNvSpPr>
          <p:nvPr>
            <p:ph type="ftr" sz="quarter" idx="11"/>
          </p:nvPr>
        </p:nvSpPr>
        <p:spPr/>
        <p:txBody>
          <a:bodyPr/>
          <a:lstStyle/>
          <a:p>
            <a:endParaRPr lang="fr-SN" dirty="0"/>
          </a:p>
        </p:txBody>
      </p:sp>
      <p:sp>
        <p:nvSpPr>
          <p:cNvPr id="4" name="Slide Number Placeholder 3"/>
          <p:cNvSpPr>
            <a:spLocks noGrp="1"/>
          </p:cNvSpPr>
          <p:nvPr>
            <p:ph type="sldNum" sz="quarter" idx="12"/>
          </p:nvPr>
        </p:nvSpPr>
        <p:spPr/>
        <p:txBody>
          <a:bodyPr/>
          <a:lstStyle/>
          <a:p>
            <a:fld id="{E4ACB5CB-638C-47AC-88A1-D89CB30F142F}" type="slidenum">
              <a:rPr lang="fr-SN" smtClean="0"/>
              <a:t>‹N°›</a:t>
            </a:fld>
            <a:endParaRPr lang="fr-SN" dirty="0"/>
          </a:p>
        </p:txBody>
      </p:sp>
    </p:spTree>
    <p:extLst>
      <p:ext uri="{BB962C8B-B14F-4D97-AF65-F5344CB8AC3E}">
        <p14:creationId xmlns:p14="http://schemas.microsoft.com/office/powerpoint/2010/main" val="143764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E0826A9-74A2-4064-BE5F-B035D96EE0DD}" type="datetimeyyyy">
              <a:rPr lang="fr-FR" smtClean="0"/>
              <a:t>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D06994-9AC5-45C2-9B5A-7FA2015C4D4E}" type="slidenum">
              <a:rPr lang="fr-FR" smtClean="0"/>
              <a:t>‹N°›</a:t>
            </a:fld>
            <a:endParaRPr lang="fr-FR" dirty="0"/>
          </a:p>
        </p:txBody>
      </p:sp>
    </p:spTree>
    <p:extLst>
      <p:ext uri="{BB962C8B-B14F-4D97-AF65-F5344CB8AC3E}">
        <p14:creationId xmlns:p14="http://schemas.microsoft.com/office/powerpoint/2010/main" val="24650782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7F98AAF-966D-4C14-8F11-CB607FF0FE19}" type="datetimeFigureOut">
              <a:rPr lang="fr-SN" smtClean="0"/>
              <a:t>21/03/2023</a:t>
            </a:fld>
            <a:endParaRPr lang="fr-SN" dirty="0"/>
          </a:p>
        </p:txBody>
      </p:sp>
      <p:sp>
        <p:nvSpPr>
          <p:cNvPr id="6" name="Footer Placeholder 5"/>
          <p:cNvSpPr>
            <a:spLocks noGrp="1"/>
          </p:cNvSpPr>
          <p:nvPr>
            <p:ph type="ftr" sz="quarter" idx="11"/>
          </p:nvPr>
        </p:nvSpPr>
        <p:spPr/>
        <p:txBody>
          <a:bodyPr/>
          <a:lstStyle/>
          <a:p>
            <a:endParaRPr lang="fr-SN" dirty="0"/>
          </a:p>
        </p:txBody>
      </p:sp>
      <p:sp>
        <p:nvSpPr>
          <p:cNvPr id="7" name="Slide Number Placeholder 6"/>
          <p:cNvSpPr>
            <a:spLocks noGrp="1"/>
          </p:cNvSpPr>
          <p:nvPr>
            <p:ph type="sldNum" sz="quarter" idx="12"/>
          </p:nvPr>
        </p:nvSpPr>
        <p:spPr/>
        <p:txBody>
          <a:bodyPr/>
          <a:lstStyle/>
          <a:p>
            <a:fld id="{E4ACB5CB-638C-47AC-88A1-D89CB30F142F}" type="slidenum">
              <a:rPr lang="fr-SN" smtClean="0"/>
              <a:t>‹N°›</a:t>
            </a:fld>
            <a:endParaRPr lang="fr-SN" dirty="0"/>
          </a:p>
        </p:txBody>
      </p:sp>
    </p:spTree>
    <p:extLst>
      <p:ext uri="{BB962C8B-B14F-4D97-AF65-F5344CB8AC3E}">
        <p14:creationId xmlns:p14="http://schemas.microsoft.com/office/powerpoint/2010/main" val="15428727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7F98AAF-966D-4C14-8F11-CB607FF0FE19}" type="datetimeFigureOut">
              <a:rPr lang="fr-SN" smtClean="0"/>
              <a:t>21/03/2023</a:t>
            </a:fld>
            <a:endParaRPr lang="fr-SN" dirty="0"/>
          </a:p>
        </p:txBody>
      </p:sp>
      <p:sp>
        <p:nvSpPr>
          <p:cNvPr id="6" name="Footer Placeholder 5"/>
          <p:cNvSpPr>
            <a:spLocks noGrp="1"/>
          </p:cNvSpPr>
          <p:nvPr>
            <p:ph type="ftr" sz="quarter" idx="11"/>
          </p:nvPr>
        </p:nvSpPr>
        <p:spPr/>
        <p:txBody>
          <a:bodyPr/>
          <a:lstStyle/>
          <a:p>
            <a:endParaRPr lang="fr-SN" dirty="0"/>
          </a:p>
        </p:txBody>
      </p:sp>
      <p:sp>
        <p:nvSpPr>
          <p:cNvPr id="7" name="Slide Number Placeholder 6"/>
          <p:cNvSpPr>
            <a:spLocks noGrp="1"/>
          </p:cNvSpPr>
          <p:nvPr>
            <p:ph type="sldNum" sz="quarter" idx="12"/>
          </p:nvPr>
        </p:nvSpPr>
        <p:spPr/>
        <p:txBody>
          <a:bodyPr/>
          <a:lstStyle/>
          <a:p>
            <a:fld id="{E4ACB5CB-638C-47AC-88A1-D89CB30F142F}" type="slidenum">
              <a:rPr lang="fr-SN" smtClean="0"/>
              <a:t>‹N°›</a:t>
            </a:fld>
            <a:endParaRPr lang="fr-SN" dirty="0"/>
          </a:p>
        </p:txBody>
      </p:sp>
    </p:spTree>
    <p:extLst>
      <p:ext uri="{BB962C8B-B14F-4D97-AF65-F5344CB8AC3E}">
        <p14:creationId xmlns:p14="http://schemas.microsoft.com/office/powerpoint/2010/main" val="8681994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7F98AAF-966D-4C14-8F11-CB607FF0FE19}" type="datetimeFigureOut">
              <a:rPr lang="fr-SN" smtClean="0"/>
              <a:t>21/03/2023</a:t>
            </a:fld>
            <a:endParaRPr lang="fr-SN" dirty="0"/>
          </a:p>
        </p:txBody>
      </p:sp>
      <p:sp>
        <p:nvSpPr>
          <p:cNvPr id="5" name="Footer Placeholder 4"/>
          <p:cNvSpPr>
            <a:spLocks noGrp="1"/>
          </p:cNvSpPr>
          <p:nvPr>
            <p:ph type="ftr" sz="quarter" idx="11"/>
          </p:nvPr>
        </p:nvSpPr>
        <p:spPr/>
        <p:txBody>
          <a:bodyPr/>
          <a:lstStyle/>
          <a:p>
            <a:endParaRPr lang="fr-SN" dirty="0"/>
          </a:p>
        </p:txBody>
      </p:sp>
      <p:sp>
        <p:nvSpPr>
          <p:cNvPr id="6" name="Slide Number Placeholder 5"/>
          <p:cNvSpPr>
            <a:spLocks noGrp="1"/>
          </p:cNvSpPr>
          <p:nvPr>
            <p:ph type="sldNum" sz="quarter" idx="12"/>
          </p:nvPr>
        </p:nvSpPr>
        <p:spPr/>
        <p:txBody>
          <a:bodyPr/>
          <a:lstStyle/>
          <a:p>
            <a:fld id="{E4ACB5CB-638C-47AC-88A1-D89CB30F142F}" type="slidenum">
              <a:rPr lang="fr-SN" smtClean="0"/>
              <a:t>‹N°›</a:t>
            </a:fld>
            <a:endParaRPr lang="fr-SN" dirty="0"/>
          </a:p>
        </p:txBody>
      </p:sp>
    </p:spTree>
    <p:extLst>
      <p:ext uri="{BB962C8B-B14F-4D97-AF65-F5344CB8AC3E}">
        <p14:creationId xmlns:p14="http://schemas.microsoft.com/office/powerpoint/2010/main" val="381229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7F98AAF-966D-4C14-8F11-CB607FF0FE19}" type="datetimeFigureOut">
              <a:rPr lang="fr-SN" smtClean="0"/>
              <a:t>21/03/2023</a:t>
            </a:fld>
            <a:endParaRPr lang="fr-SN" dirty="0"/>
          </a:p>
        </p:txBody>
      </p:sp>
      <p:sp>
        <p:nvSpPr>
          <p:cNvPr id="5" name="Footer Placeholder 4"/>
          <p:cNvSpPr>
            <a:spLocks noGrp="1"/>
          </p:cNvSpPr>
          <p:nvPr>
            <p:ph type="ftr" sz="quarter" idx="11"/>
          </p:nvPr>
        </p:nvSpPr>
        <p:spPr/>
        <p:txBody>
          <a:bodyPr/>
          <a:lstStyle/>
          <a:p>
            <a:endParaRPr lang="fr-SN" dirty="0"/>
          </a:p>
        </p:txBody>
      </p:sp>
      <p:sp>
        <p:nvSpPr>
          <p:cNvPr id="6" name="Slide Number Placeholder 5"/>
          <p:cNvSpPr>
            <a:spLocks noGrp="1"/>
          </p:cNvSpPr>
          <p:nvPr>
            <p:ph type="sldNum" sz="quarter" idx="12"/>
          </p:nvPr>
        </p:nvSpPr>
        <p:spPr/>
        <p:txBody>
          <a:bodyPr/>
          <a:lstStyle/>
          <a:p>
            <a:fld id="{E4ACB5CB-638C-47AC-88A1-D89CB30F142F}" type="slidenum">
              <a:rPr lang="fr-SN" smtClean="0"/>
              <a:t>‹N°›</a:t>
            </a:fld>
            <a:endParaRPr lang="fr-SN" dirty="0"/>
          </a:p>
        </p:txBody>
      </p:sp>
    </p:spTree>
    <p:extLst>
      <p:ext uri="{BB962C8B-B14F-4D97-AF65-F5344CB8AC3E}">
        <p14:creationId xmlns:p14="http://schemas.microsoft.com/office/powerpoint/2010/main" val="27250948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dirty="0"/>
          </a:p>
        </p:txBody>
      </p:sp>
    </p:spTree>
    <p:extLst>
      <p:ext uri="{BB962C8B-B14F-4D97-AF65-F5344CB8AC3E}">
        <p14:creationId xmlns:p14="http://schemas.microsoft.com/office/powerpoint/2010/main" val="169533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F5D9AEF-A047-4CA7-9605-F89644F8062C}" type="datetimeyyyy">
              <a:rPr lang="fr-FR" smtClean="0"/>
              <a:t>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7D06994-9AC5-45C2-9B5A-7FA2015C4D4E}" type="slidenum">
              <a:rPr lang="fr-FR" smtClean="0"/>
              <a:t>‹N°›</a:t>
            </a:fld>
            <a:endParaRPr lang="fr-FR" dirty="0"/>
          </a:p>
        </p:txBody>
      </p:sp>
    </p:spTree>
    <p:extLst>
      <p:ext uri="{BB962C8B-B14F-4D97-AF65-F5344CB8AC3E}">
        <p14:creationId xmlns:p14="http://schemas.microsoft.com/office/powerpoint/2010/main" val="246190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DA942C8-9A4C-4C18-8FA0-332233F180B6}" type="datetimeyyyy">
              <a:rPr lang="fr-FR" smtClean="0"/>
              <a:t>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7D06994-9AC5-45C2-9B5A-7FA2015C4D4E}" type="slidenum">
              <a:rPr lang="fr-FR" smtClean="0"/>
              <a:t>‹N°›</a:t>
            </a:fld>
            <a:endParaRPr lang="fr-FR" dirty="0"/>
          </a:p>
        </p:txBody>
      </p:sp>
    </p:spTree>
    <p:extLst>
      <p:ext uri="{BB962C8B-B14F-4D97-AF65-F5344CB8AC3E}">
        <p14:creationId xmlns:p14="http://schemas.microsoft.com/office/powerpoint/2010/main" val="2560357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433E101-D63E-4CB4-ABA7-0493C4A7869E}" type="datetimeyyyy">
              <a:rPr lang="fr-FR" smtClean="0"/>
              <a:t>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7D06994-9AC5-45C2-9B5A-7FA2015C4D4E}" type="slidenum">
              <a:rPr lang="fr-FR" smtClean="0"/>
              <a:t>‹N°›</a:t>
            </a:fld>
            <a:endParaRPr lang="fr-FR" dirty="0"/>
          </a:p>
        </p:txBody>
      </p:sp>
    </p:spTree>
    <p:extLst>
      <p:ext uri="{BB962C8B-B14F-4D97-AF65-F5344CB8AC3E}">
        <p14:creationId xmlns:p14="http://schemas.microsoft.com/office/powerpoint/2010/main" val="384940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83D67-5B67-4E96-BBDF-815C8439F070}" type="datetimeyyyy">
              <a:rPr lang="fr-FR" smtClean="0"/>
              <a:t>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7D06994-9AC5-45C2-9B5A-7FA2015C4D4E}" type="slidenum">
              <a:rPr lang="fr-FR" smtClean="0"/>
              <a:t>‹N°›</a:t>
            </a:fld>
            <a:endParaRPr lang="fr-FR" dirty="0"/>
          </a:p>
        </p:txBody>
      </p:sp>
    </p:spTree>
    <p:extLst>
      <p:ext uri="{BB962C8B-B14F-4D97-AF65-F5344CB8AC3E}">
        <p14:creationId xmlns:p14="http://schemas.microsoft.com/office/powerpoint/2010/main" val="113363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2560F67-1B31-4DA3-AE19-023C50EAA70F}" type="datetimeyyyy">
              <a:rPr lang="fr-FR" smtClean="0"/>
              <a:t>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7D06994-9AC5-45C2-9B5A-7FA2015C4D4E}" type="slidenum">
              <a:rPr lang="fr-FR" smtClean="0"/>
              <a:t>‹N°›</a:t>
            </a:fld>
            <a:endParaRPr lang="fr-FR" dirty="0"/>
          </a:p>
        </p:txBody>
      </p:sp>
    </p:spTree>
    <p:extLst>
      <p:ext uri="{BB962C8B-B14F-4D97-AF65-F5344CB8AC3E}">
        <p14:creationId xmlns:p14="http://schemas.microsoft.com/office/powerpoint/2010/main" val="280794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1C332ED-14C9-4C11-B04F-FEFFEEF5FABF}" type="datetimeyyyy">
              <a:rPr lang="fr-FR" smtClean="0"/>
              <a:t>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D06994-9AC5-45C2-9B5A-7FA2015C4D4E}" type="slidenum">
              <a:rPr lang="fr-FR" smtClean="0"/>
              <a:t>‹N°›</a:t>
            </a:fld>
            <a:endParaRPr lang="fr-FR" dirty="0"/>
          </a:p>
        </p:txBody>
      </p:sp>
    </p:spTree>
    <p:extLst>
      <p:ext uri="{BB962C8B-B14F-4D97-AF65-F5344CB8AC3E}">
        <p14:creationId xmlns:p14="http://schemas.microsoft.com/office/powerpoint/2010/main" val="2550908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AB4FFD1-8A9B-4DE7-BF17-9C4E4ECADEBD}" type="datetimeyyyy">
              <a:rPr lang="fr-FR" smtClean="0"/>
              <a:t>2023</a:t>
            </a:fld>
            <a:endParaRPr lang="fr-F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7D06994-9AC5-45C2-9B5A-7FA2015C4D4E}" type="slidenum">
              <a:rPr lang="fr-FR" smtClean="0"/>
              <a:t>‹N°›</a:t>
            </a:fld>
            <a:endParaRPr lang="fr-FR" dirty="0"/>
          </a:p>
        </p:txBody>
      </p:sp>
    </p:spTree>
    <p:extLst>
      <p:ext uri="{BB962C8B-B14F-4D97-AF65-F5344CB8AC3E}">
        <p14:creationId xmlns:p14="http://schemas.microsoft.com/office/powerpoint/2010/main" val="364017709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901" r:id="rId17"/>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10112" y="274320"/>
            <a:ext cx="10982021"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10112" y="1577340"/>
            <a:ext cx="10982021"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8763" y="6377940"/>
            <a:ext cx="3904719"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10112" y="6377940"/>
            <a:ext cx="2806516"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3/22/2023</a:t>
            </a:fld>
            <a:endParaRPr lang="en-US" dirty="0"/>
          </a:p>
        </p:txBody>
      </p:sp>
      <p:sp>
        <p:nvSpPr>
          <p:cNvPr id="6" name="Holder 6"/>
          <p:cNvSpPr>
            <a:spLocks noGrp="1"/>
          </p:cNvSpPr>
          <p:nvPr>
            <p:ph type="sldNum" sz="quarter" idx="7"/>
          </p:nvPr>
        </p:nvSpPr>
        <p:spPr>
          <a:xfrm>
            <a:off x="8785617" y="6377940"/>
            <a:ext cx="2806516"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dirty="0"/>
          </a:p>
        </p:txBody>
      </p:sp>
    </p:spTree>
    <p:extLst>
      <p:ext uri="{BB962C8B-B14F-4D97-AF65-F5344CB8AC3E}">
        <p14:creationId xmlns:p14="http://schemas.microsoft.com/office/powerpoint/2010/main" val="406444802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Lst>
  <p:txStyles>
    <p:titleStyle>
      <a:lvl1pPr>
        <a:defRPr>
          <a:latin typeface="+mj-lt"/>
          <a:ea typeface="+mj-ea"/>
          <a:cs typeface="+mj-cs"/>
        </a:defRPr>
      </a:lvl1pPr>
    </p:titleStyle>
    <p:bodyStyle>
      <a:lvl1pPr marL="0">
        <a:defRPr>
          <a:latin typeface="+mn-lt"/>
          <a:ea typeface="+mn-ea"/>
          <a:cs typeface="+mn-cs"/>
        </a:defRPr>
      </a:lvl1pPr>
      <a:lvl2pPr marL="293202">
        <a:defRPr>
          <a:latin typeface="+mn-lt"/>
          <a:ea typeface="+mn-ea"/>
          <a:cs typeface="+mn-cs"/>
        </a:defRPr>
      </a:lvl2pPr>
      <a:lvl3pPr marL="586405">
        <a:defRPr>
          <a:latin typeface="+mn-lt"/>
          <a:ea typeface="+mn-ea"/>
          <a:cs typeface="+mn-cs"/>
        </a:defRPr>
      </a:lvl3pPr>
      <a:lvl4pPr marL="879607">
        <a:defRPr>
          <a:latin typeface="+mn-lt"/>
          <a:ea typeface="+mn-ea"/>
          <a:cs typeface="+mn-cs"/>
        </a:defRPr>
      </a:lvl4pPr>
      <a:lvl5pPr marL="1172809">
        <a:defRPr>
          <a:latin typeface="+mn-lt"/>
          <a:ea typeface="+mn-ea"/>
          <a:cs typeface="+mn-cs"/>
        </a:defRPr>
      </a:lvl5pPr>
      <a:lvl6pPr marL="1466012">
        <a:defRPr>
          <a:latin typeface="+mn-lt"/>
          <a:ea typeface="+mn-ea"/>
          <a:cs typeface="+mn-cs"/>
        </a:defRPr>
      </a:lvl6pPr>
      <a:lvl7pPr marL="1759214">
        <a:defRPr>
          <a:latin typeface="+mn-lt"/>
          <a:ea typeface="+mn-ea"/>
          <a:cs typeface="+mn-cs"/>
        </a:defRPr>
      </a:lvl7pPr>
      <a:lvl8pPr marL="2052417">
        <a:defRPr>
          <a:latin typeface="+mn-lt"/>
          <a:ea typeface="+mn-ea"/>
          <a:cs typeface="+mn-cs"/>
        </a:defRPr>
      </a:lvl8pPr>
      <a:lvl9pPr marL="2345619">
        <a:defRPr>
          <a:latin typeface="+mn-lt"/>
          <a:ea typeface="+mn-ea"/>
          <a:cs typeface="+mn-cs"/>
        </a:defRPr>
      </a:lvl9pPr>
    </p:bodyStyle>
    <p:otherStyle>
      <a:lvl1pPr marL="0">
        <a:defRPr>
          <a:latin typeface="+mn-lt"/>
          <a:ea typeface="+mn-ea"/>
          <a:cs typeface="+mn-cs"/>
        </a:defRPr>
      </a:lvl1pPr>
      <a:lvl2pPr marL="293202">
        <a:defRPr>
          <a:latin typeface="+mn-lt"/>
          <a:ea typeface="+mn-ea"/>
          <a:cs typeface="+mn-cs"/>
        </a:defRPr>
      </a:lvl2pPr>
      <a:lvl3pPr marL="586405">
        <a:defRPr>
          <a:latin typeface="+mn-lt"/>
          <a:ea typeface="+mn-ea"/>
          <a:cs typeface="+mn-cs"/>
        </a:defRPr>
      </a:lvl3pPr>
      <a:lvl4pPr marL="879607">
        <a:defRPr>
          <a:latin typeface="+mn-lt"/>
          <a:ea typeface="+mn-ea"/>
          <a:cs typeface="+mn-cs"/>
        </a:defRPr>
      </a:lvl4pPr>
      <a:lvl5pPr marL="1172809">
        <a:defRPr>
          <a:latin typeface="+mn-lt"/>
          <a:ea typeface="+mn-ea"/>
          <a:cs typeface="+mn-cs"/>
        </a:defRPr>
      </a:lvl5pPr>
      <a:lvl6pPr marL="1466012">
        <a:defRPr>
          <a:latin typeface="+mn-lt"/>
          <a:ea typeface="+mn-ea"/>
          <a:cs typeface="+mn-cs"/>
        </a:defRPr>
      </a:lvl6pPr>
      <a:lvl7pPr marL="1759214">
        <a:defRPr>
          <a:latin typeface="+mn-lt"/>
          <a:ea typeface="+mn-ea"/>
          <a:cs typeface="+mn-cs"/>
        </a:defRPr>
      </a:lvl7pPr>
      <a:lvl8pPr marL="2052417">
        <a:defRPr>
          <a:latin typeface="+mn-lt"/>
          <a:ea typeface="+mn-ea"/>
          <a:cs typeface="+mn-cs"/>
        </a:defRPr>
      </a:lvl8pPr>
      <a:lvl9pPr marL="2345619">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98AAF-966D-4C14-8F11-CB607FF0FE19}" type="datetimeFigureOut">
              <a:rPr lang="fr-SN" smtClean="0"/>
              <a:t>21/03/2023</a:t>
            </a:fld>
            <a:endParaRPr lang="fr-SN"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SN"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CB5CB-638C-47AC-88A1-D89CB30F142F}" type="slidenum">
              <a:rPr lang="fr-SN" smtClean="0"/>
              <a:t>‹N°›</a:t>
            </a:fld>
            <a:endParaRPr lang="fr-SN" dirty="0"/>
          </a:p>
        </p:txBody>
      </p:sp>
    </p:spTree>
    <p:extLst>
      <p:ext uri="{BB962C8B-B14F-4D97-AF65-F5344CB8AC3E}">
        <p14:creationId xmlns:p14="http://schemas.microsoft.com/office/powerpoint/2010/main" val="1222754996"/>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jp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4.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 Id="rId4" Type="http://schemas.openxmlformats.org/officeDocument/2006/relationships/image" Target="../media/image29.jp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1042" name="Image 1041">
            <a:extLst>
              <a:ext uri="{FF2B5EF4-FFF2-40B4-BE49-F238E27FC236}">
                <a16:creationId xmlns:a16="http://schemas.microsoft.com/office/drawing/2014/main" id="{62EA8FFF-64E4-40A2-AB47-D79994B05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586" y="882847"/>
            <a:ext cx="1113996" cy="1086692"/>
          </a:xfrm>
          <a:prstGeom prst="rect">
            <a:avLst/>
          </a:prstGeom>
          <a:ln>
            <a:noFill/>
          </a:ln>
          <a:effectLst>
            <a:outerShdw blurRad="292100" dist="139700" dir="2700000" algn="tl" rotWithShape="0">
              <a:srgbClr val="333333">
                <a:alpha val="65000"/>
              </a:srgbClr>
            </a:outerShdw>
          </a:effectLst>
        </p:spPr>
      </p:pic>
      <p:sp>
        <p:nvSpPr>
          <p:cNvPr id="1036" name="ZoneTexte 1035">
            <a:extLst>
              <a:ext uri="{FF2B5EF4-FFF2-40B4-BE49-F238E27FC236}">
                <a16:creationId xmlns:a16="http://schemas.microsoft.com/office/drawing/2014/main" id="{0D739CAC-4B1A-4EC4-B2FD-94658565D0FD}"/>
              </a:ext>
            </a:extLst>
          </p:cNvPr>
          <p:cNvSpPr txBox="1"/>
          <p:nvPr/>
        </p:nvSpPr>
        <p:spPr>
          <a:xfrm>
            <a:off x="5485997" y="513515"/>
            <a:ext cx="4066673" cy="369332"/>
          </a:xfrm>
          <a:prstGeom prst="rect">
            <a:avLst/>
          </a:prstGeom>
          <a:noFill/>
        </p:spPr>
        <p:txBody>
          <a:bodyPr wrap="square" rtlCol="0">
            <a:spAutoFit/>
          </a:bodyPr>
          <a:lstStyle/>
          <a:p>
            <a:r>
              <a:rPr lang="en-US" dirty="0">
                <a:solidFill>
                  <a:schemeClr val="bg1"/>
                </a:solidFill>
              </a:rPr>
              <a:t>UNIVERSITE CHEIKH ANTA DIOP</a:t>
            </a:r>
            <a:endParaRPr lang="fr-FR" dirty="0">
              <a:solidFill>
                <a:schemeClr val="bg1"/>
              </a:solidFill>
            </a:endParaRPr>
          </a:p>
        </p:txBody>
      </p:sp>
      <p:pic>
        <p:nvPicPr>
          <p:cNvPr id="1032" name="Image 1031">
            <a:extLst>
              <a:ext uri="{FF2B5EF4-FFF2-40B4-BE49-F238E27FC236}">
                <a16:creationId xmlns:a16="http://schemas.microsoft.com/office/drawing/2014/main" id="{83766B5F-64A1-4054-9626-B1C624F5B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3507" y="3180143"/>
            <a:ext cx="2316930" cy="1474007"/>
          </a:xfrm>
          <a:prstGeom prst="rect">
            <a:avLst/>
          </a:prstGeom>
          <a:ln>
            <a:noFill/>
          </a:ln>
          <a:effectLst>
            <a:softEdge rad="112500"/>
          </a:effectLst>
        </p:spPr>
      </p:pic>
      <p:sp>
        <p:nvSpPr>
          <p:cNvPr id="52" name="Sous-titre 51">
            <a:extLst>
              <a:ext uri="{FF2B5EF4-FFF2-40B4-BE49-F238E27FC236}">
                <a16:creationId xmlns:a16="http://schemas.microsoft.com/office/drawing/2014/main" id="{54947365-76CD-48CB-9CD9-C8ED945C146B}"/>
              </a:ext>
            </a:extLst>
          </p:cNvPr>
          <p:cNvSpPr>
            <a:spLocks noGrp="1"/>
          </p:cNvSpPr>
          <p:nvPr>
            <p:ph type="subTitle" idx="1"/>
          </p:nvPr>
        </p:nvSpPr>
        <p:spPr>
          <a:xfrm>
            <a:off x="3801563" y="5035230"/>
            <a:ext cx="6200818" cy="1309255"/>
          </a:xfrm>
        </p:spPr>
        <p:txBody>
          <a:bodyPr/>
          <a:lstStyle/>
          <a:p>
            <a:r>
              <a:rPr lang="en-US" b="1" i="1" dirty="0">
                <a:solidFill>
                  <a:schemeClr val="bg1"/>
                </a:solidFill>
              </a:rPr>
              <a:t>MISE EN PLACE D’UNE PLATEFORME DE GESTION HOTELIERE</a:t>
            </a:r>
            <a:endParaRPr lang="fr-FR" b="1" i="1" dirty="0">
              <a:solidFill>
                <a:schemeClr val="bg1"/>
              </a:solidFill>
            </a:endParaRPr>
          </a:p>
        </p:txBody>
      </p:sp>
      <p:sp>
        <p:nvSpPr>
          <p:cNvPr id="1026" name="Espace réservé de la date 1025">
            <a:extLst>
              <a:ext uri="{FF2B5EF4-FFF2-40B4-BE49-F238E27FC236}">
                <a16:creationId xmlns:a16="http://schemas.microsoft.com/office/drawing/2014/main" id="{F2836E24-6D50-47DA-AA64-4DEDF5D796A6}"/>
              </a:ext>
            </a:extLst>
          </p:cNvPr>
          <p:cNvSpPr>
            <a:spLocks noGrp="1"/>
          </p:cNvSpPr>
          <p:nvPr>
            <p:ph type="dt" sz="half" idx="10"/>
          </p:nvPr>
        </p:nvSpPr>
        <p:spPr>
          <a:xfrm>
            <a:off x="9138091" y="6423549"/>
            <a:ext cx="3000894" cy="365125"/>
          </a:xfrm>
        </p:spPr>
        <p:txBody>
          <a:bodyPr/>
          <a:lstStyle/>
          <a:p>
            <a:pPr algn="r"/>
            <a:fld id="{2CB2A5CC-AE09-4DD9-A568-AE9654B965A4}" type="datetimeyyyy">
              <a:rPr lang="fr-FR" smtClean="0"/>
              <a:t>2023</a:t>
            </a:fld>
            <a:endParaRPr lang="fr-FR" dirty="0"/>
          </a:p>
        </p:txBody>
      </p:sp>
      <p:sp>
        <p:nvSpPr>
          <p:cNvPr id="1028" name="Espace réservé du numéro de diapositive 1027">
            <a:extLst>
              <a:ext uri="{FF2B5EF4-FFF2-40B4-BE49-F238E27FC236}">
                <a16:creationId xmlns:a16="http://schemas.microsoft.com/office/drawing/2014/main" id="{1BBF0384-FA14-4F6B-A11D-F9AA7AA8CC1A}"/>
              </a:ext>
            </a:extLst>
          </p:cNvPr>
          <p:cNvSpPr>
            <a:spLocks noGrp="1"/>
          </p:cNvSpPr>
          <p:nvPr>
            <p:ph type="sldNum" sz="quarter" idx="12"/>
          </p:nvPr>
        </p:nvSpPr>
        <p:spPr>
          <a:xfrm>
            <a:off x="10261216" y="666330"/>
            <a:ext cx="946264" cy="365125"/>
          </a:xfrm>
        </p:spPr>
        <p:txBody>
          <a:bodyPr/>
          <a:lstStyle/>
          <a:p>
            <a:fld id="{67D06994-9AC5-45C2-9B5A-7FA2015C4D4E}" type="slidenum">
              <a:rPr lang="fr-FR" smtClean="0"/>
              <a:t>1</a:t>
            </a:fld>
            <a:endParaRPr lang="fr-FR" dirty="0"/>
          </a:p>
        </p:txBody>
      </p:sp>
      <p:sp>
        <p:nvSpPr>
          <p:cNvPr id="61" name="ZoneTexte 60">
            <a:extLst>
              <a:ext uri="{FF2B5EF4-FFF2-40B4-BE49-F238E27FC236}">
                <a16:creationId xmlns:a16="http://schemas.microsoft.com/office/drawing/2014/main" id="{F200DD90-903A-499A-8F95-300581E44DFE}"/>
              </a:ext>
            </a:extLst>
          </p:cNvPr>
          <p:cNvSpPr txBox="1"/>
          <p:nvPr/>
        </p:nvSpPr>
        <p:spPr>
          <a:xfrm>
            <a:off x="4279939" y="1940218"/>
            <a:ext cx="5660889" cy="1415772"/>
          </a:xfrm>
          <a:prstGeom prst="rect">
            <a:avLst/>
          </a:prstGeom>
          <a:noFill/>
        </p:spPr>
        <p:txBody>
          <a:bodyPr wrap="square">
            <a:spAutoFit/>
          </a:bodyPr>
          <a:lstStyle/>
          <a:p>
            <a:pPr algn="ctr"/>
            <a:endParaRPr lang="fr-FR" sz="2000" b="0" i="0" u="none" strike="noStrike" baseline="0" dirty="0">
              <a:solidFill>
                <a:srgbClr val="000000"/>
              </a:solidFill>
              <a:latin typeface="Times New Roman" panose="02020603050405020304" pitchFamily="18" charset="0"/>
            </a:endParaRPr>
          </a:p>
          <a:p>
            <a:pPr algn="ctr"/>
            <a:r>
              <a:rPr lang="fr-FR" sz="2000" b="0" i="0" u="none" strike="noStrike" baseline="0" dirty="0">
                <a:solidFill>
                  <a:srgbClr val="000000"/>
                </a:solidFill>
                <a:latin typeface="Times New Roman" panose="02020603050405020304" pitchFamily="18" charset="0"/>
              </a:rPr>
              <a:t> </a:t>
            </a:r>
            <a:r>
              <a:rPr lang="fr-FR" sz="1800" b="1" i="0" u="none" strike="noStrike" baseline="0" dirty="0">
                <a:solidFill>
                  <a:schemeClr val="bg1"/>
                </a:solidFill>
                <a:latin typeface="Times New Roman" panose="02020603050405020304" pitchFamily="18" charset="0"/>
              </a:rPr>
              <a:t>ECOLE SUPERIEURE POLYTECHNIQUE </a:t>
            </a:r>
            <a:endParaRPr lang="fr-FR" sz="1800" b="0" i="0" u="none" strike="noStrike" baseline="0" dirty="0">
              <a:solidFill>
                <a:schemeClr val="bg1"/>
              </a:solidFill>
              <a:latin typeface="Times New Roman" panose="02020603050405020304" pitchFamily="18" charset="0"/>
            </a:endParaRPr>
          </a:p>
          <a:p>
            <a:pPr algn="ctr"/>
            <a:r>
              <a:rPr lang="fr-FR" sz="1400" b="1" i="1" u="none" strike="noStrike" baseline="0" dirty="0">
                <a:solidFill>
                  <a:schemeClr val="bg1"/>
                </a:solidFill>
                <a:latin typeface="Times New Roman" panose="02020603050405020304" pitchFamily="18" charset="0"/>
              </a:rPr>
              <a:t>DEPARTEMENT GENIE INFORMATIQUE</a:t>
            </a:r>
          </a:p>
          <a:p>
            <a:pPr algn="ctr"/>
            <a:r>
              <a:rPr lang="fr-FR" sz="1400" b="1" i="1" u="none" strike="noStrike" baseline="0" dirty="0">
                <a:solidFill>
                  <a:schemeClr val="bg1"/>
                </a:solidFill>
                <a:latin typeface="Times New Roman" panose="02020603050405020304" pitchFamily="18" charset="0"/>
              </a:rPr>
              <a:t>GLSI A ET B </a:t>
            </a:r>
          </a:p>
          <a:p>
            <a:pPr algn="ctr"/>
            <a:endParaRPr lang="fr-FR" dirty="0">
              <a:solidFill>
                <a:schemeClr val="bg1"/>
              </a:solidFill>
            </a:endParaRPr>
          </a:p>
        </p:txBody>
      </p:sp>
      <p:grpSp>
        <p:nvGrpSpPr>
          <p:cNvPr id="1040" name="Groupe 1039">
            <a:extLst>
              <a:ext uri="{FF2B5EF4-FFF2-40B4-BE49-F238E27FC236}">
                <a16:creationId xmlns:a16="http://schemas.microsoft.com/office/drawing/2014/main" id="{4553FB09-2D98-4F0E-8CF0-83F06970E081}"/>
              </a:ext>
            </a:extLst>
          </p:cNvPr>
          <p:cNvGrpSpPr/>
          <p:nvPr/>
        </p:nvGrpSpPr>
        <p:grpSpPr>
          <a:xfrm>
            <a:off x="-8470610" y="0"/>
            <a:ext cx="11738920" cy="6858000"/>
            <a:chOff x="984520" y="1755"/>
            <a:chExt cx="11738920" cy="6858000"/>
          </a:xfrm>
        </p:grpSpPr>
        <p:grpSp>
          <p:nvGrpSpPr>
            <p:cNvPr id="1025" name="Groupe 1024">
              <a:extLst>
                <a:ext uri="{FF2B5EF4-FFF2-40B4-BE49-F238E27FC236}">
                  <a16:creationId xmlns:a16="http://schemas.microsoft.com/office/drawing/2014/main" id="{873FDEB5-8319-44AF-857A-56D02F4F11B7}"/>
                </a:ext>
              </a:extLst>
            </p:cNvPr>
            <p:cNvGrpSpPr/>
            <p:nvPr/>
          </p:nvGrpSpPr>
          <p:grpSpPr>
            <a:xfrm>
              <a:off x="984520" y="1755"/>
              <a:ext cx="11738920" cy="6858000"/>
              <a:chOff x="453080" y="-153571"/>
              <a:chExt cx="11738920" cy="6858000"/>
            </a:xfrm>
          </p:grpSpPr>
          <p:grpSp>
            <p:nvGrpSpPr>
              <p:cNvPr id="24" name="Groupe 23">
                <a:extLst>
                  <a:ext uri="{FF2B5EF4-FFF2-40B4-BE49-F238E27FC236}">
                    <a16:creationId xmlns:a16="http://schemas.microsoft.com/office/drawing/2014/main" id="{52046E49-729A-4C04-848B-A653F135F305}"/>
                  </a:ext>
                </a:extLst>
              </p:cNvPr>
              <p:cNvGrpSpPr/>
              <p:nvPr/>
            </p:nvGrpSpPr>
            <p:grpSpPr>
              <a:xfrm>
                <a:off x="453080" y="-153571"/>
                <a:ext cx="11738920" cy="6858000"/>
                <a:chOff x="-8318500" y="127657"/>
                <a:chExt cx="11738920" cy="6858000"/>
              </a:xfrm>
            </p:grpSpPr>
            <p:sp>
              <p:nvSpPr>
                <p:cNvPr id="4" name="Rectangle 3">
                  <a:extLst>
                    <a:ext uri="{FF2B5EF4-FFF2-40B4-BE49-F238E27FC236}">
                      <a16:creationId xmlns:a16="http://schemas.microsoft.com/office/drawing/2014/main" id="{FD7DED55-22C8-4A23-8B11-51416F2665CC}"/>
                    </a:ext>
                  </a:extLst>
                </p:cNvPr>
                <p:cNvSpPr/>
                <p:nvPr/>
              </p:nvSpPr>
              <p:spPr>
                <a:xfrm>
                  <a:off x="-8318500" y="127657"/>
                  <a:ext cx="10948086" cy="6858000"/>
                </a:xfrm>
                <a:prstGeom prst="rect">
                  <a:avLst/>
                </a:prstGeom>
                <a:solidFill>
                  <a:schemeClr val="tx2">
                    <a:lumMod val="75000"/>
                  </a:schemeClr>
                </a:solidFill>
                <a:ln>
                  <a:noFill/>
                </a:ln>
                <a:effectLst>
                  <a:outerShdw blurRad="254000" dist="88900" algn="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0" name="Groupe 19">
                  <a:extLst>
                    <a:ext uri="{FF2B5EF4-FFF2-40B4-BE49-F238E27FC236}">
                      <a16:creationId xmlns:a16="http://schemas.microsoft.com/office/drawing/2014/main" id="{BF5F6164-74EA-4938-AB8B-F063391F4CD0}"/>
                    </a:ext>
                  </a:extLst>
                </p:cNvPr>
                <p:cNvGrpSpPr/>
                <p:nvPr/>
              </p:nvGrpSpPr>
              <p:grpSpPr>
                <a:xfrm>
                  <a:off x="2629586" y="3753596"/>
                  <a:ext cx="790834" cy="889687"/>
                  <a:chOff x="10948086" y="3753596"/>
                  <a:chExt cx="790834" cy="889687"/>
                </a:xfrm>
              </p:grpSpPr>
              <p:sp>
                <p:nvSpPr>
                  <p:cNvPr id="6" name="Organigramme : Délai 5">
                    <a:extLst>
                      <a:ext uri="{FF2B5EF4-FFF2-40B4-BE49-F238E27FC236}">
                        <a16:creationId xmlns:a16="http://schemas.microsoft.com/office/drawing/2014/main" id="{CD4AE9FD-5815-4FB4-A8FE-07681AAC8154}"/>
                      </a:ext>
                    </a:extLst>
                  </p:cNvPr>
                  <p:cNvSpPr/>
                  <p:nvPr/>
                </p:nvSpPr>
                <p:spPr>
                  <a:xfrm>
                    <a:off x="10948086" y="3753596"/>
                    <a:ext cx="790834" cy="889687"/>
                  </a:xfrm>
                  <a:prstGeom prst="flowChartDelay">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a:extLst>
                      <a:ext uri="{FF2B5EF4-FFF2-40B4-BE49-F238E27FC236}">
                        <a16:creationId xmlns:a16="http://schemas.microsoft.com/office/drawing/2014/main" id="{7C5EA0ED-B60C-41B0-8A8C-FBABD3AE1A85}"/>
                      </a:ext>
                    </a:extLst>
                  </p:cNvPr>
                  <p:cNvSpPr txBox="1"/>
                  <p:nvPr/>
                </p:nvSpPr>
                <p:spPr>
                  <a:xfrm>
                    <a:off x="11170508" y="3873842"/>
                    <a:ext cx="271848" cy="769441"/>
                  </a:xfrm>
                  <a:prstGeom prst="rect">
                    <a:avLst/>
                  </a:prstGeom>
                  <a:noFill/>
                </p:spPr>
                <p:txBody>
                  <a:bodyPr wrap="square" rtlCol="0">
                    <a:spAutoFit/>
                  </a:bodyPr>
                  <a:lstStyle/>
                  <a:p>
                    <a:pPr algn="ctr"/>
                    <a:r>
                      <a:rPr lang="en-US" sz="4400" b="1" dirty="0">
                        <a:solidFill>
                          <a:schemeClr val="bg2">
                            <a:lumMod val="10000"/>
                          </a:schemeClr>
                        </a:solidFill>
                      </a:rPr>
                      <a:t>1</a:t>
                    </a:r>
                    <a:endParaRPr lang="fr-FR" sz="4400" b="1" dirty="0">
                      <a:solidFill>
                        <a:schemeClr val="bg2">
                          <a:lumMod val="10000"/>
                        </a:schemeClr>
                      </a:solidFill>
                    </a:endParaRPr>
                  </a:p>
                </p:txBody>
              </p:sp>
            </p:grpSp>
          </p:grpSp>
          <p:sp>
            <p:nvSpPr>
              <p:cNvPr id="1024" name="ZoneTexte 1023">
                <a:extLst>
                  <a:ext uri="{FF2B5EF4-FFF2-40B4-BE49-F238E27FC236}">
                    <a16:creationId xmlns:a16="http://schemas.microsoft.com/office/drawing/2014/main" id="{CEEF9FFC-B160-4272-AB6C-63603498E50F}"/>
                  </a:ext>
                </a:extLst>
              </p:cNvPr>
              <p:cNvSpPr txBox="1"/>
              <p:nvPr/>
            </p:nvSpPr>
            <p:spPr>
              <a:xfrm>
                <a:off x="4356733" y="729276"/>
                <a:ext cx="3893601" cy="147732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bg1">
                        <a:lumMod val="65000"/>
                        <a:lumOff val="35000"/>
                      </a:schemeClr>
                    </a:solidFill>
                    <a:effectLst/>
                    <a:uLnTx/>
                    <a:uFillTx/>
                    <a:latin typeface="Corbel" panose="020B0503020204020204"/>
                    <a:ea typeface="+mn-ea"/>
                    <a:cs typeface="+mn-cs"/>
                  </a:rPr>
                  <a:t>LES MEMBRES DU GROUPES:</a:t>
                </a:r>
              </a:p>
              <a:p>
                <a:endParaRPr lang="fr-FR" dirty="0"/>
              </a:p>
            </p:txBody>
          </p:sp>
        </p:grpSp>
        <p:graphicFrame>
          <p:nvGraphicFramePr>
            <p:cNvPr id="1039" name="Diagramme 1038">
              <a:extLst>
                <a:ext uri="{FF2B5EF4-FFF2-40B4-BE49-F238E27FC236}">
                  <a16:creationId xmlns:a16="http://schemas.microsoft.com/office/drawing/2014/main" id="{F737EE80-2199-4DBC-8E06-D4D31F112594}"/>
                </a:ext>
              </a:extLst>
            </p:cNvPr>
            <p:cNvGraphicFramePr/>
            <p:nvPr>
              <p:extLst>
                <p:ext uri="{D42A27DB-BD31-4B8C-83A1-F6EECF244321}">
                  <p14:modId xmlns:p14="http://schemas.microsoft.com/office/powerpoint/2010/main" val="1464342595"/>
                </p:ext>
              </p:extLst>
            </p:nvPr>
          </p:nvGraphicFramePr>
          <p:xfrm>
            <a:off x="4513289" y="2417239"/>
            <a:ext cx="4826415" cy="34936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grpSp>
        <p:nvGrpSpPr>
          <p:cNvPr id="3" name="Groupe 2">
            <a:extLst>
              <a:ext uri="{FF2B5EF4-FFF2-40B4-BE49-F238E27FC236}">
                <a16:creationId xmlns:a16="http://schemas.microsoft.com/office/drawing/2014/main" id="{2C0CCCA5-40A7-4CBA-8CBC-5E4B8012C0FE}"/>
              </a:ext>
            </a:extLst>
          </p:cNvPr>
          <p:cNvGrpSpPr/>
          <p:nvPr/>
        </p:nvGrpSpPr>
        <p:grpSpPr>
          <a:xfrm>
            <a:off x="-9418271" y="0"/>
            <a:ext cx="11715574" cy="6858000"/>
            <a:chOff x="-2172694" y="-69326"/>
            <a:chExt cx="11715574" cy="6858000"/>
          </a:xfrm>
        </p:grpSpPr>
        <p:grpSp>
          <p:nvGrpSpPr>
            <p:cNvPr id="1035" name="Groupe 1034">
              <a:extLst>
                <a:ext uri="{FF2B5EF4-FFF2-40B4-BE49-F238E27FC236}">
                  <a16:creationId xmlns:a16="http://schemas.microsoft.com/office/drawing/2014/main" id="{06B7FABB-2ED3-4761-9AA2-6BDF61FD2A4E}"/>
                </a:ext>
              </a:extLst>
            </p:cNvPr>
            <p:cNvGrpSpPr/>
            <p:nvPr/>
          </p:nvGrpSpPr>
          <p:grpSpPr>
            <a:xfrm>
              <a:off x="-2172694" y="-69326"/>
              <a:ext cx="11715574" cy="6858000"/>
              <a:chOff x="-247680" y="-24483"/>
              <a:chExt cx="11715574" cy="6858000"/>
            </a:xfrm>
          </p:grpSpPr>
          <p:grpSp>
            <p:nvGrpSpPr>
              <p:cNvPr id="21" name="Groupe 20">
                <a:extLst>
                  <a:ext uri="{FF2B5EF4-FFF2-40B4-BE49-F238E27FC236}">
                    <a16:creationId xmlns:a16="http://schemas.microsoft.com/office/drawing/2014/main" id="{86DA00EA-9DFF-4956-B692-C1FF32AF57B5}"/>
                  </a:ext>
                </a:extLst>
              </p:cNvPr>
              <p:cNvGrpSpPr/>
              <p:nvPr/>
            </p:nvGrpSpPr>
            <p:grpSpPr>
              <a:xfrm>
                <a:off x="-247680" y="-24483"/>
                <a:ext cx="11715574" cy="6858000"/>
                <a:chOff x="-1277724" y="43190"/>
                <a:chExt cx="11715574" cy="6858000"/>
              </a:xfrm>
              <a:effectLst>
                <a:outerShdw blurRad="254000" dist="88900" algn="l" rotWithShape="0">
                  <a:prstClr val="black">
                    <a:alpha val="51000"/>
                  </a:prstClr>
                </a:outerShdw>
              </a:effectLst>
            </p:grpSpPr>
            <p:sp>
              <p:nvSpPr>
                <p:cNvPr id="11" name="Rectangle 10">
                  <a:extLst>
                    <a:ext uri="{FF2B5EF4-FFF2-40B4-BE49-F238E27FC236}">
                      <a16:creationId xmlns:a16="http://schemas.microsoft.com/office/drawing/2014/main" id="{F7E17CC0-306F-4CCD-9026-B729A9037EEE}"/>
                    </a:ext>
                  </a:extLst>
                </p:cNvPr>
                <p:cNvSpPr/>
                <p:nvPr/>
              </p:nvSpPr>
              <p:spPr>
                <a:xfrm>
                  <a:off x="-1277724" y="43190"/>
                  <a:ext cx="10948086"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2" name="Organigramme : Délai 11">
                  <a:extLst>
                    <a:ext uri="{FF2B5EF4-FFF2-40B4-BE49-F238E27FC236}">
                      <a16:creationId xmlns:a16="http://schemas.microsoft.com/office/drawing/2014/main" id="{DBC1E6A0-7BD3-4FE7-B803-4B21E5C646B0}"/>
                    </a:ext>
                  </a:extLst>
                </p:cNvPr>
                <p:cNvSpPr/>
                <p:nvPr/>
              </p:nvSpPr>
              <p:spPr>
                <a:xfrm>
                  <a:off x="9647016" y="2709503"/>
                  <a:ext cx="790834" cy="889687"/>
                </a:xfrm>
                <a:prstGeom prst="flowChartDelay">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3705563A-9A66-48C6-A440-6D6B06CDC414}"/>
                    </a:ext>
                  </a:extLst>
                </p:cNvPr>
                <p:cNvSpPr txBox="1"/>
                <p:nvPr/>
              </p:nvSpPr>
              <p:spPr>
                <a:xfrm>
                  <a:off x="9744158" y="2829749"/>
                  <a:ext cx="271848" cy="769441"/>
                </a:xfrm>
                <a:prstGeom prst="rect">
                  <a:avLst/>
                </a:prstGeom>
                <a:solidFill>
                  <a:schemeClr val="bg2">
                    <a:lumMod val="25000"/>
                  </a:schemeClr>
                </a:solidFill>
              </p:spPr>
              <p:txBody>
                <a:bodyPr wrap="square" rtlCol="0">
                  <a:spAutoFit/>
                </a:bodyPr>
                <a:lstStyle/>
                <a:p>
                  <a:pPr algn="ctr"/>
                  <a:r>
                    <a:rPr lang="en-US" sz="4400" b="1" dirty="0">
                      <a:solidFill>
                        <a:schemeClr val="bg2">
                          <a:lumMod val="10000"/>
                        </a:schemeClr>
                      </a:solidFill>
                    </a:rPr>
                    <a:t>2</a:t>
                  </a:r>
                  <a:endParaRPr lang="fr-FR" sz="4400" b="1" dirty="0">
                    <a:solidFill>
                      <a:schemeClr val="bg2">
                        <a:lumMod val="10000"/>
                      </a:schemeClr>
                    </a:solidFill>
                  </a:endParaRPr>
                </a:p>
              </p:txBody>
            </p:sp>
          </p:grpSp>
          <p:sp>
            <p:nvSpPr>
              <p:cNvPr id="1033" name="ZoneTexte 1032">
                <a:extLst>
                  <a:ext uri="{FF2B5EF4-FFF2-40B4-BE49-F238E27FC236}">
                    <a16:creationId xmlns:a16="http://schemas.microsoft.com/office/drawing/2014/main" id="{C29A0EC2-79EF-4C7F-8821-39CC3568B4B6}"/>
                  </a:ext>
                </a:extLst>
              </p:cNvPr>
              <p:cNvSpPr txBox="1"/>
              <p:nvPr/>
            </p:nvSpPr>
            <p:spPr>
              <a:xfrm>
                <a:off x="3268041" y="1151451"/>
                <a:ext cx="5238906" cy="584775"/>
              </a:xfrm>
              <a:prstGeom prst="rect">
                <a:avLst/>
              </a:prstGeom>
              <a:noFill/>
            </p:spPr>
            <p:txBody>
              <a:bodyPr wrap="square" rtlCol="0">
                <a:spAutoFit/>
              </a:bodyPr>
              <a:lstStyle/>
              <a:p>
                <a:pPr algn="ctr"/>
                <a:r>
                  <a:rPr lang="en-US" sz="3200" b="1" i="1" u="sng" dirty="0"/>
                  <a:t>SOMMAIRE:</a:t>
                </a:r>
                <a:endParaRPr lang="fr-FR" sz="3200" b="1" i="1" u="sng" dirty="0"/>
              </a:p>
            </p:txBody>
          </p:sp>
        </p:grpSp>
        <p:graphicFrame>
          <p:nvGraphicFramePr>
            <p:cNvPr id="2" name="Diagramme 1">
              <a:extLst>
                <a:ext uri="{FF2B5EF4-FFF2-40B4-BE49-F238E27FC236}">
                  <a16:creationId xmlns:a16="http://schemas.microsoft.com/office/drawing/2014/main" id="{1ECA0290-3544-4DBA-93DE-BC701BE70777}"/>
                </a:ext>
              </a:extLst>
            </p:cNvPr>
            <p:cNvGraphicFramePr/>
            <p:nvPr>
              <p:extLst>
                <p:ext uri="{D42A27DB-BD31-4B8C-83A1-F6EECF244321}">
                  <p14:modId xmlns:p14="http://schemas.microsoft.com/office/powerpoint/2010/main" val="1173388081"/>
                </p:ext>
              </p:extLst>
            </p:nvPr>
          </p:nvGraphicFramePr>
          <p:xfrm>
            <a:off x="-673100" y="1779686"/>
            <a:ext cx="8079569" cy="437432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spTree>
    <p:extLst>
      <p:ext uri="{BB962C8B-B14F-4D97-AF65-F5344CB8AC3E}">
        <p14:creationId xmlns:p14="http://schemas.microsoft.com/office/powerpoint/2010/main" val="18500706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42708 -0.00139 L 0.67708 -0.00139 " pathEditMode="relative" rAng="0" ptsTypes="AA">
                                      <p:cBhvr>
                                        <p:cTn id="6" dur="2000" fill="hold"/>
                                        <p:tgtEl>
                                          <p:spTgt spid="1040"/>
                                        </p:tgtEl>
                                        <p:attrNameLst>
                                          <p:attrName>ppt_x</p:attrName>
                                          <p:attrName>ppt_y</p:attrName>
                                        </p:attrNameLst>
                                      </p:cBhvr>
                                      <p:rCtr x="12500"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50664 1.11111E-6 L 0.75664 1.11111E-6 " pathEditMode="relative" rAng="0" ptsTypes="AA">
                                      <p:cBhvr>
                                        <p:cTn id="10" dur="2000" fill="hold"/>
                                        <p:tgtEl>
                                          <p:spTgt spid="3"/>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A298941-BF1C-4BD8-89CC-A3526ADA4955}"/>
              </a:ext>
            </a:extLst>
          </p:cNvPr>
          <p:cNvSpPr>
            <a:spLocks noGrp="1"/>
          </p:cNvSpPr>
          <p:nvPr>
            <p:ph idx="1"/>
          </p:nvPr>
        </p:nvSpPr>
        <p:spPr>
          <a:xfrm>
            <a:off x="2433711" y="1519311"/>
            <a:ext cx="9070901" cy="4391911"/>
          </a:xfrm>
        </p:spPr>
        <p:txBody>
          <a:bodyPr>
            <a:normAutofit lnSpcReduction="10000"/>
          </a:bodyPr>
          <a:lstStyle/>
          <a:p>
            <a:pPr lvl="1"/>
            <a:r>
              <a:rPr lang="en-US" sz="3200" b="1" dirty="0"/>
              <a:t>Application mobile</a:t>
            </a:r>
          </a:p>
          <a:p>
            <a:pPr marL="0" indent="0">
              <a:buNone/>
            </a:pPr>
            <a:endParaRPr lang="en-US" dirty="0"/>
          </a:p>
          <a:p>
            <a:pPr marL="0" indent="0">
              <a:buNone/>
            </a:pPr>
            <a:r>
              <a:rPr lang="en-US" sz="1800" dirty="0"/>
              <a:t>NOM machine : hp-elite book</a:t>
            </a:r>
          </a:p>
          <a:p>
            <a:pPr marL="0" indent="0">
              <a:buNone/>
            </a:pPr>
            <a:endParaRPr lang="en-US" sz="1800" dirty="0"/>
          </a:p>
          <a:p>
            <a:pPr marL="0" indent="0">
              <a:buNone/>
            </a:pPr>
            <a:r>
              <a:rPr lang="en-US" sz="1800" dirty="0"/>
              <a:t>Nom processeurs: </a:t>
            </a:r>
            <a:r>
              <a:rPr lang="pt-BR" sz="1800" dirty="0"/>
              <a:t>Intel(R) Core(TM) i5-1135G1 CPU @ 1.00GHz   1.20 GHz</a:t>
            </a:r>
            <a:endParaRPr lang="en-US" sz="1800" dirty="0"/>
          </a:p>
          <a:p>
            <a:pPr marL="0" indent="0">
              <a:buNone/>
            </a:pPr>
            <a:endParaRPr lang="en-US" sz="1800" dirty="0"/>
          </a:p>
          <a:p>
            <a:pPr marL="0" indent="0">
              <a:buNone/>
            </a:pPr>
            <a:r>
              <a:rPr lang="en-US" sz="1800" dirty="0"/>
              <a:t>RAM: 8gb</a:t>
            </a:r>
          </a:p>
          <a:p>
            <a:pPr marL="0" indent="0">
              <a:buNone/>
            </a:pPr>
            <a:endParaRPr lang="en-US" sz="1800" dirty="0"/>
          </a:p>
          <a:p>
            <a:pPr marL="0" indent="0">
              <a:buNone/>
            </a:pPr>
            <a:r>
              <a:rPr lang="en-US" sz="1800" dirty="0"/>
              <a:t>Systeme d’exploitation: windowa 10</a:t>
            </a:r>
          </a:p>
          <a:p>
            <a:endParaRPr lang="fr-FR" dirty="0"/>
          </a:p>
          <a:p>
            <a:r>
              <a:rPr lang="fr-FR" dirty="0"/>
              <a:t>Environement de travail : </a:t>
            </a:r>
            <a:r>
              <a:rPr lang="en-US" sz="1800" dirty="0"/>
              <a:t>Visual Studio Code et andoid studio</a:t>
            </a:r>
            <a:endParaRPr lang="fr-FR" dirty="0"/>
          </a:p>
        </p:txBody>
      </p:sp>
      <p:sp>
        <p:nvSpPr>
          <p:cNvPr id="4" name="Espace réservé de la date 3">
            <a:extLst>
              <a:ext uri="{FF2B5EF4-FFF2-40B4-BE49-F238E27FC236}">
                <a16:creationId xmlns:a16="http://schemas.microsoft.com/office/drawing/2014/main" id="{0ABD964E-F6E5-4BAA-9A7A-C80A56EA48CF}"/>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AD4C69D2-9902-462E-818A-E90279935814}"/>
              </a:ext>
            </a:extLst>
          </p:cNvPr>
          <p:cNvSpPr>
            <a:spLocks noGrp="1"/>
          </p:cNvSpPr>
          <p:nvPr>
            <p:ph type="sldNum" sz="quarter" idx="12"/>
          </p:nvPr>
        </p:nvSpPr>
        <p:spPr/>
        <p:txBody>
          <a:bodyPr/>
          <a:lstStyle/>
          <a:p>
            <a:fld id="{67D06994-9AC5-45C2-9B5A-7FA2015C4D4E}" type="slidenum">
              <a:rPr lang="fr-FR" smtClean="0"/>
              <a:t>10</a:t>
            </a:fld>
            <a:endParaRPr lang="fr-FR" dirty="0"/>
          </a:p>
        </p:txBody>
      </p:sp>
    </p:spTree>
    <p:extLst>
      <p:ext uri="{BB962C8B-B14F-4D97-AF65-F5344CB8AC3E}">
        <p14:creationId xmlns:p14="http://schemas.microsoft.com/office/powerpoint/2010/main" val="3508399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61E57-E2D3-409B-9C35-244C2A942005}"/>
              </a:ext>
            </a:extLst>
          </p:cNvPr>
          <p:cNvSpPr>
            <a:spLocks noGrp="1"/>
          </p:cNvSpPr>
          <p:nvPr>
            <p:ph type="title"/>
          </p:nvPr>
        </p:nvSpPr>
        <p:spPr/>
        <p:txBody>
          <a:bodyPr/>
          <a:lstStyle/>
          <a:p>
            <a:r>
              <a:rPr lang="en-US" b="1" dirty="0"/>
              <a:t>Application desktop</a:t>
            </a:r>
            <a:endParaRPr lang="fr-FR" b="1" dirty="0"/>
          </a:p>
        </p:txBody>
      </p:sp>
      <p:sp>
        <p:nvSpPr>
          <p:cNvPr id="3" name="Espace réservé du contenu 2">
            <a:extLst>
              <a:ext uri="{FF2B5EF4-FFF2-40B4-BE49-F238E27FC236}">
                <a16:creationId xmlns:a16="http://schemas.microsoft.com/office/drawing/2014/main" id="{FDC7978B-DD17-42E7-917A-8522DE1366C1}"/>
              </a:ext>
            </a:extLst>
          </p:cNvPr>
          <p:cNvSpPr>
            <a:spLocks noGrp="1"/>
          </p:cNvSpPr>
          <p:nvPr>
            <p:ph idx="1"/>
          </p:nvPr>
        </p:nvSpPr>
        <p:spPr/>
        <p:txBody>
          <a:bodyPr>
            <a:normAutofit lnSpcReduction="10000"/>
          </a:bodyPr>
          <a:lstStyle/>
          <a:p>
            <a:pPr marL="0" indent="0">
              <a:buNone/>
            </a:pPr>
            <a:r>
              <a:rPr lang="en-US" sz="1800" dirty="0"/>
              <a:t>NOM machine : Asus vivo book</a:t>
            </a:r>
          </a:p>
          <a:p>
            <a:pPr marL="0" indent="0">
              <a:buNone/>
            </a:pPr>
            <a:endParaRPr lang="en-US" sz="1800" dirty="0"/>
          </a:p>
          <a:p>
            <a:pPr marL="0" indent="0">
              <a:buNone/>
            </a:pPr>
            <a:r>
              <a:rPr lang="en-US" sz="1800" dirty="0"/>
              <a:t>Nom processeurs:  </a:t>
            </a:r>
            <a:r>
              <a:rPr lang="pt-BR" sz="1800" dirty="0"/>
              <a:t>Intel(R) Core(TM) i5-1075G1 CPU @ 2.00GHz   </a:t>
            </a:r>
            <a:r>
              <a:rPr lang="pt-BR" dirty="0"/>
              <a:t>2</a:t>
            </a:r>
            <a:r>
              <a:rPr lang="pt-BR" sz="1800" dirty="0"/>
              <a:t>.20 GHz</a:t>
            </a:r>
            <a:endParaRPr lang="en-US" sz="1800" dirty="0"/>
          </a:p>
          <a:p>
            <a:pPr marL="0" indent="0">
              <a:buNone/>
            </a:pPr>
            <a:endParaRPr lang="en-US" sz="1800" dirty="0"/>
          </a:p>
          <a:p>
            <a:pPr marL="0" indent="0">
              <a:buNone/>
            </a:pPr>
            <a:endParaRPr lang="en-US" sz="1800" dirty="0"/>
          </a:p>
          <a:p>
            <a:pPr marL="0" indent="0">
              <a:buNone/>
            </a:pPr>
            <a:r>
              <a:rPr lang="en-US" sz="1800" dirty="0"/>
              <a:t>RAM: 8gb</a:t>
            </a:r>
          </a:p>
          <a:p>
            <a:pPr marL="0" indent="0">
              <a:buNone/>
            </a:pPr>
            <a:endParaRPr lang="en-US" sz="1800" dirty="0"/>
          </a:p>
          <a:p>
            <a:pPr marL="0" indent="0">
              <a:buNone/>
            </a:pPr>
            <a:r>
              <a:rPr lang="en-US" sz="1800" dirty="0"/>
              <a:t>Systeme d’exploitation: windows 11</a:t>
            </a:r>
          </a:p>
          <a:p>
            <a:pPr marL="0" indent="0">
              <a:buNone/>
            </a:pPr>
            <a:endParaRPr lang="en-US" dirty="0"/>
          </a:p>
          <a:p>
            <a:pPr marL="0" indent="0">
              <a:buNone/>
            </a:pPr>
            <a:r>
              <a:rPr lang="en-US" dirty="0"/>
              <a:t>Environnement de travail : </a:t>
            </a:r>
            <a:r>
              <a:rPr lang="en-US" sz="1800" dirty="0"/>
              <a:t>Visual Studio Code </a:t>
            </a:r>
            <a:endParaRPr lang="fr-FR" dirty="0"/>
          </a:p>
        </p:txBody>
      </p:sp>
      <p:sp>
        <p:nvSpPr>
          <p:cNvPr id="4" name="Espace réservé de la date 3">
            <a:extLst>
              <a:ext uri="{FF2B5EF4-FFF2-40B4-BE49-F238E27FC236}">
                <a16:creationId xmlns:a16="http://schemas.microsoft.com/office/drawing/2014/main" id="{A33CB8CF-9505-4CC4-9F53-6CD434750D8C}"/>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65EE55EA-5DA0-4BF4-818C-2C19277B0439}"/>
              </a:ext>
            </a:extLst>
          </p:cNvPr>
          <p:cNvSpPr>
            <a:spLocks noGrp="1"/>
          </p:cNvSpPr>
          <p:nvPr>
            <p:ph type="sldNum" sz="quarter" idx="12"/>
          </p:nvPr>
        </p:nvSpPr>
        <p:spPr/>
        <p:txBody>
          <a:bodyPr/>
          <a:lstStyle/>
          <a:p>
            <a:fld id="{67D06994-9AC5-45C2-9B5A-7FA2015C4D4E}" type="slidenum">
              <a:rPr lang="fr-FR" smtClean="0"/>
              <a:t>11</a:t>
            </a:fld>
            <a:endParaRPr lang="fr-FR" dirty="0"/>
          </a:p>
        </p:txBody>
      </p:sp>
    </p:spTree>
    <p:extLst>
      <p:ext uri="{BB962C8B-B14F-4D97-AF65-F5344CB8AC3E}">
        <p14:creationId xmlns:p14="http://schemas.microsoft.com/office/powerpoint/2010/main" val="1688957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B52A03FA-05D7-4128-A756-5A10CEAB7326}"/>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F167CBAF-82FD-4C9D-89AE-296DB911E841}"/>
              </a:ext>
            </a:extLst>
          </p:cNvPr>
          <p:cNvSpPr>
            <a:spLocks noGrp="1"/>
          </p:cNvSpPr>
          <p:nvPr>
            <p:ph type="sldNum" sz="quarter" idx="12"/>
          </p:nvPr>
        </p:nvSpPr>
        <p:spPr/>
        <p:txBody>
          <a:bodyPr/>
          <a:lstStyle/>
          <a:p>
            <a:fld id="{67D06994-9AC5-45C2-9B5A-7FA2015C4D4E}" type="slidenum">
              <a:rPr lang="fr-FR" smtClean="0"/>
              <a:t>12</a:t>
            </a:fld>
            <a:endParaRPr lang="fr-FR" dirty="0"/>
          </a:p>
        </p:txBody>
      </p:sp>
      <p:pic>
        <p:nvPicPr>
          <p:cNvPr id="17" name="Image 16">
            <a:extLst>
              <a:ext uri="{FF2B5EF4-FFF2-40B4-BE49-F238E27FC236}">
                <a16:creationId xmlns:a16="http://schemas.microsoft.com/office/drawing/2014/main" id="{0A55EB27-C868-43A2-94F2-8B122B2F2794}"/>
              </a:ext>
            </a:extLst>
          </p:cNvPr>
          <p:cNvPicPr>
            <a:picLocks noChangeAspect="1"/>
          </p:cNvPicPr>
          <p:nvPr/>
        </p:nvPicPr>
        <p:blipFill>
          <a:blip r:embed="rId2"/>
          <a:stretch>
            <a:fillRect/>
          </a:stretch>
        </p:blipFill>
        <p:spPr>
          <a:xfrm>
            <a:off x="2859063" y="1152907"/>
            <a:ext cx="6069037" cy="5639813"/>
          </a:xfrm>
          <a:prstGeom prst="rect">
            <a:avLst/>
          </a:prstGeom>
          <a:blipFill>
            <a:blip r:embed="rId3"/>
            <a:tile tx="0" ty="0" sx="100000" sy="100000" flip="none" algn="tl"/>
          </a:blipFill>
        </p:spPr>
      </p:pic>
    </p:spTree>
    <p:extLst>
      <p:ext uri="{BB962C8B-B14F-4D97-AF65-F5344CB8AC3E}">
        <p14:creationId xmlns:p14="http://schemas.microsoft.com/office/powerpoint/2010/main" val="3534767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41608" y="2864233"/>
            <a:ext cx="3584567" cy="302562"/>
          </a:xfrm>
          <a:prstGeom prst="rect">
            <a:avLst/>
          </a:prstGeom>
        </p:spPr>
        <p:txBody>
          <a:bodyPr vert="horz" wrap="square" lIns="0" tIns="8552" rIns="0" bIns="0" rtlCol="0">
            <a:spAutoFit/>
          </a:bodyPr>
          <a:lstStyle/>
          <a:p>
            <a:pPr marL="8145">
              <a:spcBef>
                <a:spcPts val="67"/>
              </a:spcBef>
            </a:pPr>
            <a:r>
              <a:rPr sz="705" spc="-7" dirty="0">
                <a:solidFill>
                  <a:prstClr val="black"/>
                </a:solidFill>
                <a:latin typeface="Calibri"/>
                <a:cs typeface="Calibri"/>
              </a:rPr>
              <a:t>On </a:t>
            </a:r>
            <a:r>
              <a:rPr sz="705" spc="-3" dirty="0">
                <a:solidFill>
                  <a:prstClr val="black"/>
                </a:solidFill>
                <a:latin typeface="Calibri"/>
                <a:cs typeface="Calibri"/>
              </a:rPr>
              <a:t>utilisera</a:t>
            </a:r>
            <a:r>
              <a:rPr sz="705" dirty="0">
                <a:solidFill>
                  <a:prstClr val="black"/>
                </a:solidFill>
                <a:latin typeface="Calibri"/>
                <a:cs typeface="Calibri"/>
              </a:rPr>
              <a:t> la</a:t>
            </a:r>
            <a:r>
              <a:rPr sz="705" spc="-3" dirty="0">
                <a:solidFill>
                  <a:prstClr val="black"/>
                </a:solidFill>
                <a:latin typeface="Calibri"/>
                <a:cs typeface="Calibri"/>
              </a:rPr>
              <a:t> commande</a:t>
            </a:r>
            <a:r>
              <a:rPr sz="705" spc="11" dirty="0">
                <a:solidFill>
                  <a:prstClr val="black"/>
                </a:solidFill>
                <a:latin typeface="Calibri"/>
                <a:cs typeface="Calibri"/>
              </a:rPr>
              <a:t> </a:t>
            </a:r>
            <a:r>
              <a:rPr sz="705" b="1" i="1" spc="-3" dirty="0">
                <a:solidFill>
                  <a:srgbClr val="FF0000"/>
                </a:solidFill>
                <a:latin typeface="Calibri"/>
                <a:cs typeface="Calibri"/>
              </a:rPr>
              <a:t>dpkg</a:t>
            </a:r>
            <a:r>
              <a:rPr sz="705" b="1" i="1" spc="-11" dirty="0">
                <a:solidFill>
                  <a:srgbClr val="FF0000"/>
                </a:solidFill>
                <a:latin typeface="Calibri"/>
                <a:cs typeface="Calibri"/>
              </a:rPr>
              <a:t> </a:t>
            </a:r>
            <a:r>
              <a:rPr sz="705" b="1" i="1" spc="-3" dirty="0">
                <a:solidFill>
                  <a:srgbClr val="FF0000"/>
                </a:solidFill>
                <a:latin typeface="Calibri"/>
                <a:cs typeface="Calibri"/>
              </a:rPr>
              <a:t>-i </a:t>
            </a:r>
            <a:r>
              <a:rPr sz="705" dirty="0">
                <a:solidFill>
                  <a:prstClr val="black"/>
                </a:solidFill>
                <a:latin typeface="Calibri"/>
                <a:cs typeface="Calibri"/>
              </a:rPr>
              <a:t>pour</a:t>
            </a:r>
            <a:r>
              <a:rPr sz="705" spc="-3" dirty="0">
                <a:solidFill>
                  <a:prstClr val="black"/>
                </a:solidFill>
                <a:latin typeface="Calibri"/>
                <a:cs typeface="Calibri"/>
              </a:rPr>
              <a:t> </a:t>
            </a:r>
            <a:r>
              <a:rPr sz="705" dirty="0">
                <a:solidFill>
                  <a:prstClr val="black"/>
                </a:solidFill>
                <a:latin typeface="Calibri"/>
                <a:cs typeface="Calibri"/>
              </a:rPr>
              <a:t>avoir le</a:t>
            </a:r>
            <a:r>
              <a:rPr sz="705" spc="-3" dirty="0">
                <a:solidFill>
                  <a:prstClr val="black"/>
                </a:solidFill>
                <a:latin typeface="Calibri"/>
                <a:cs typeface="Calibri"/>
              </a:rPr>
              <a:t> paquet</a:t>
            </a:r>
            <a:r>
              <a:rPr sz="705" spc="11" dirty="0">
                <a:solidFill>
                  <a:prstClr val="black"/>
                </a:solidFill>
                <a:latin typeface="Calibri"/>
                <a:cs typeface="Calibri"/>
              </a:rPr>
              <a:t> </a:t>
            </a:r>
            <a:r>
              <a:rPr sz="705" spc="-3" dirty="0">
                <a:solidFill>
                  <a:prstClr val="black"/>
                </a:solidFill>
                <a:latin typeface="Calibri"/>
                <a:cs typeface="Calibri"/>
              </a:rPr>
              <a:t>sur</a:t>
            </a:r>
            <a:r>
              <a:rPr sz="705" spc="-7" dirty="0">
                <a:solidFill>
                  <a:prstClr val="black"/>
                </a:solidFill>
                <a:latin typeface="Calibri"/>
                <a:cs typeface="Calibri"/>
              </a:rPr>
              <a:t> </a:t>
            </a:r>
            <a:r>
              <a:rPr sz="705" spc="-3" dirty="0">
                <a:solidFill>
                  <a:prstClr val="black"/>
                </a:solidFill>
                <a:latin typeface="Calibri"/>
                <a:cs typeface="Calibri"/>
              </a:rPr>
              <a:t>notre</a:t>
            </a:r>
            <a:r>
              <a:rPr sz="705" dirty="0">
                <a:solidFill>
                  <a:prstClr val="black"/>
                </a:solidFill>
                <a:latin typeface="Calibri"/>
                <a:cs typeface="Calibri"/>
              </a:rPr>
              <a:t> </a:t>
            </a:r>
            <a:r>
              <a:rPr sz="705" spc="-3" dirty="0">
                <a:solidFill>
                  <a:prstClr val="black"/>
                </a:solidFill>
                <a:latin typeface="Calibri"/>
                <a:cs typeface="Calibri"/>
              </a:rPr>
              <a:t>machine</a:t>
            </a:r>
            <a:r>
              <a:rPr sz="705" dirty="0">
                <a:solidFill>
                  <a:prstClr val="black"/>
                </a:solidFill>
                <a:latin typeface="Calibri"/>
                <a:cs typeface="Calibri"/>
              </a:rPr>
              <a:t> virtuelle.</a:t>
            </a:r>
          </a:p>
          <a:p>
            <a:pPr marL="8145">
              <a:spcBef>
                <a:spcPts val="600"/>
              </a:spcBef>
            </a:pPr>
            <a:r>
              <a:rPr sz="705" spc="-3" dirty="0">
                <a:solidFill>
                  <a:prstClr val="black"/>
                </a:solidFill>
                <a:latin typeface="Calibri"/>
                <a:cs typeface="Calibri"/>
              </a:rPr>
              <a:t>Le</a:t>
            </a:r>
            <a:r>
              <a:rPr sz="705" dirty="0">
                <a:solidFill>
                  <a:prstClr val="black"/>
                </a:solidFill>
                <a:latin typeface="Calibri"/>
                <a:cs typeface="Calibri"/>
              </a:rPr>
              <a:t> </a:t>
            </a:r>
            <a:r>
              <a:rPr sz="705" spc="-3" dirty="0">
                <a:solidFill>
                  <a:prstClr val="black"/>
                </a:solidFill>
                <a:latin typeface="Calibri"/>
                <a:cs typeface="Calibri"/>
              </a:rPr>
              <a:t>service</a:t>
            </a:r>
            <a:r>
              <a:rPr sz="705" dirty="0">
                <a:solidFill>
                  <a:prstClr val="black"/>
                </a:solidFill>
                <a:latin typeface="Calibri"/>
                <a:cs typeface="Calibri"/>
              </a:rPr>
              <a:t> </a:t>
            </a:r>
            <a:r>
              <a:rPr sz="705" spc="-3" dirty="0">
                <a:solidFill>
                  <a:prstClr val="black"/>
                </a:solidFill>
                <a:latin typeface="Calibri"/>
                <a:cs typeface="Calibri"/>
              </a:rPr>
              <a:t>proxysql</a:t>
            </a:r>
            <a:r>
              <a:rPr sz="705" spc="13" dirty="0">
                <a:solidFill>
                  <a:prstClr val="black"/>
                </a:solidFill>
                <a:latin typeface="Calibri"/>
                <a:cs typeface="Calibri"/>
              </a:rPr>
              <a:t> </a:t>
            </a:r>
            <a:r>
              <a:rPr sz="705" spc="-3" dirty="0">
                <a:solidFill>
                  <a:prstClr val="black"/>
                </a:solidFill>
                <a:latin typeface="Calibri"/>
                <a:cs typeface="Calibri"/>
              </a:rPr>
              <a:t>ne</a:t>
            </a:r>
            <a:r>
              <a:rPr sz="705" dirty="0">
                <a:solidFill>
                  <a:prstClr val="black"/>
                </a:solidFill>
                <a:latin typeface="Calibri"/>
                <a:cs typeface="Calibri"/>
              </a:rPr>
              <a:t> démarre pas</a:t>
            </a:r>
            <a:r>
              <a:rPr sz="705" spc="3" dirty="0">
                <a:solidFill>
                  <a:prstClr val="black"/>
                </a:solidFill>
                <a:latin typeface="Calibri"/>
                <a:cs typeface="Calibri"/>
              </a:rPr>
              <a:t> </a:t>
            </a:r>
            <a:r>
              <a:rPr sz="705" spc="-3" dirty="0">
                <a:solidFill>
                  <a:prstClr val="black"/>
                </a:solidFill>
                <a:latin typeface="Calibri"/>
                <a:cs typeface="Calibri"/>
              </a:rPr>
              <a:t>automatiquement</a:t>
            </a:r>
            <a:r>
              <a:rPr sz="705" spc="-7" dirty="0">
                <a:solidFill>
                  <a:prstClr val="black"/>
                </a:solidFill>
                <a:latin typeface="Calibri"/>
                <a:cs typeface="Calibri"/>
              </a:rPr>
              <a:t> </a:t>
            </a:r>
            <a:r>
              <a:rPr sz="705" dirty="0">
                <a:solidFill>
                  <a:prstClr val="black"/>
                </a:solidFill>
                <a:latin typeface="Calibri"/>
                <a:cs typeface="Calibri"/>
              </a:rPr>
              <a:t>après </a:t>
            </a:r>
            <a:r>
              <a:rPr sz="705" spc="-3" dirty="0">
                <a:solidFill>
                  <a:prstClr val="black"/>
                </a:solidFill>
                <a:latin typeface="Calibri"/>
                <a:cs typeface="Calibri"/>
              </a:rPr>
              <a:t>son installation,</a:t>
            </a:r>
            <a:r>
              <a:rPr sz="705" spc="-7" dirty="0">
                <a:solidFill>
                  <a:prstClr val="black"/>
                </a:solidFill>
                <a:latin typeface="Calibri"/>
                <a:cs typeface="Calibri"/>
              </a:rPr>
              <a:t> </a:t>
            </a:r>
            <a:r>
              <a:rPr sz="705" spc="-3" dirty="0">
                <a:solidFill>
                  <a:prstClr val="black"/>
                </a:solidFill>
                <a:latin typeface="Calibri"/>
                <a:cs typeface="Calibri"/>
              </a:rPr>
              <a:t>faudra donc</a:t>
            </a:r>
            <a:r>
              <a:rPr sz="705" spc="7" dirty="0">
                <a:solidFill>
                  <a:prstClr val="black"/>
                </a:solidFill>
                <a:latin typeface="Calibri"/>
                <a:cs typeface="Calibri"/>
              </a:rPr>
              <a:t> </a:t>
            </a:r>
            <a:r>
              <a:rPr sz="705" spc="-3" dirty="0">
                <a:solidFill>
                  <a:prstClr val="black"/>
                </a:solidFill>
                <a:latin typeface="Calibri"/>
                <a:cs typeface="Calibri"/>
              </a:rPr>
              <a:t>l’activer.</a:t>
            </a:r>
            <a:endParaRPr sz="705" dirty="0">
              <a:solidFill>
                <a:prstClr val="black"/>
              </a:solidFill>
              <a:latin typeface="Calibri"/>
              <a:cs typeface="Calibri"/>
            </a:endParaRPr>
          </a:p>
        </p:txBody>
      </p:sp>
      <p:sp>
        <p:nvSpPr>
          <p:cNvPr id="3" name="object 3"/>
          <p:cNvSpPr txBox="1"/>
          <p:nvPr/>
        </p:nvSpPr>
        <p:spPr>
          <a:xfrm>
            <a:off x="4241607" y="5259568"/>
            <a:ext cx="3675383" cy="728999"/>
          </a:xfrm>
          <a:prstGeom prst="rect">
            <a:avLst/>
          </a:prstGeom>
        </p:spPr>
        <p:txBody>
          <a:bodyPr vert="horz" wrap="square" lIns="0" tIns="8145" rIns="0" bIns="0" rtlCol="0">
            <a:spAutoFit/>
          </a:bodyPr>
          <a:lstStyle/>
          <a:p>
            <a:pPr marL="8145">
              <a:spcBef>
                <a:spcPts val="64"/>
              </a:spcBef>
            </a:pPr>
            <a:r>
              <a:rPr sz="705" spc="-3" dirty="0">
                <a:solidFill>
                  <a:prstClr val="black"/>
                </a:solidFill>
                <a:latin typeface="Calibri"/>
                <a:cs typeface="Calibri"/>
              </a:rPr>
              <a:t>Le</a:t>
            </a:r>
            <a:r>
              <a:rPr sz="705" spc="-7" dirty="0">
                <a:solidFill>
                  <a:prstClr val="black"/>
                </a:solidFill>
                <a:latin typeface="Calibri"/>
                <a:cs typeface="Calibri"/>
              </a:rPr>
              <a:t> </a:t>
            </a:r>
            <a:r>
              <a:rPr sz="705" b="1" i="1" dirty="0">
                <a:solidFill>
                  <a:srgbClr val="FF0000"/>
                </a:solidFill>
                <a:latin typeface="Calibri"/>
                <a:cs typeface="Calibri"/>
              </a:rPr>
              <a:t>‘active</a:t>
            </a:r>
            <a:r>
              <a:rPr sz="705" b="1" i="1" spc="-3" dirty="0">
                <a:solidFill>
                  <a:srgbClr val="FF0000"/>
                </a:solidFill>
                <a:latin typeface="Calibri"/>
                <a:cs typeface="Calibri"/>
              </a:rPr>
              <a:t> </a:t>
            </a:r>
            <a:r>
              <a:rPr sz="705" b="1" i="1" spc="-7" dirty="0">
                <a:solidFill>
                  <a:srgbClr val="FF0000"/>
                </a:solidFill>
                <a:latin typeface="Calibri"/>
                <a:cs typeface="Calibri"/>
              </a:rPr>
              <a:t>running’</a:t>
            </a:r>
            <a:r>
              <a:rPr sz="705" b="1" i="1" spc="3" dirty="0">
                <a:solidFill>
                  <a:srgbClr val="FF0000"/>
                </a:solidFill>
                <a:latin typeface="Calibri"/>
                <a:cs typeface="Calibri"/>
              </a:rPr>
              <a:t> </a:t>
            </a:r>
            <a:r>
              <a:rPr sz="705" spc="-3" dirty="0">
                <a:solidFill>
                  <a:prstClr val="black"/>
                </a:solidFill>
                <a:latin typeface="Calibri"/>
                <a:cs typeface="Calibri"/>
              </a:rPr>
              <a:t>montre</a:t>
            </a:r>
            <a:r>
              <a:rPr sz="705" spc="11" dirty="0">
                <a:solidFill>
                  <a:prstClr val="black"/>
                </a:solidFill>
                <a:latin typeface="Calibri"/>
                <a:cs typeface="Calibri"/>
              </a:rPr>
              <a:t> </a:t>
            </a:r>
            <a:r>
              <a:rPr sz="705" spc="-3" dirty="0">
                <a:solidFill>
                  <a:prstClr val="black"/>
                </a:solidFill>
                <a:latin typeface="Calibri"/>
                <a:cs typeface="Calibri"/>
              </a:rPr>
              <a:t>que</a:t>
            </a:r>
            <a:r>
              <a:rPr sz="705" spc="-7" dirty="0">
                <a:solidFill>
                  <a:prstClr val="black"/>
                </a:solidFill>
                <a:latin typeface="Calibri"/>
                <a:cs typeface="Calibri"/>
              </a:rPr>
              <a:t> </a:t>
            </a:r>
            <a:r>
              <a:rPr sz="705" dirty="0">
                <a:solidFill>
                  <a:prstClr val="black"/>
                </a:solidFill>
                <a:latin typeface="Calibri"/>
                <a:cs typeface="Calibri"/>
              </a:rPr>
              <a:t>le </a:t>
            </a:r>
            <a:r>
              <a:rPr sz="705" spc="-3" dirty="0">
                <a:solidFill>
                  <a:prstClr val="black"/>
                </a:solidFill>
                <a:latin typeface="Calibri"/>
                <a:cs typeface="Calibri"/>
              </a:rPr>
              <a:t>service</a:t>
            </a:r>
            <a:r>
              <a:rPr sz="705" spc="-7" dirty="0">
                <a:solidFill>
                  <a:prstClr val="black"/>
                </a:solidFill>
                <a:latin typeface="Calibri"/>
                <a:cs typeface="Calibri"/>
              </a:rPr>
              <a:t> </a:t>
            </a:r>
            <a:r>
              <a:rPr sz="705" dirty="0">
                <a:solidFill>
                  <a:prstClr val="black"/>
                </a:solidFill>
                <a:latin typeface="Calibri"/>
                <a:cs typeface="Calibri"/>
              </a:rPr>
              <a:t>est</a:t>
            </a:r>
            <a:r>
              <a:rPr sz="705" spc="-13" dirty="0">
                <a:solidFill>
                  <a:prstClr val="black"/>
                </a:solidFill>
                <a:latin typeface="Calibri"/>
                <a:cs typeface="Calibri"/>
              </a:rPr>
              <a:t> </a:t>
            </a:r>
            <a:r>
              <a:rPr sz="705" dirty="0">
                <a:solidFill>
                  <a:prstClr val="black"/>
                </a:solidFill>
                <a:latin typeface="Calibri"/>
                <a:cs typeface="Calibri"/>
              </a:rPr>
              <a:t>bien</a:t>
            </a:r>
            <a:r>
              <a:rPr sz="705" spc="-7" dirty="0">
                <a:solidFill>
                  <a:prstClr val="black"/>
                </a:solidFill>
                <a:latin typeface="Calibri"/>
                <a:cs typeface="Calibri"/>
              </a:rPr>
              <a:t> </a:t>
            </a:r>
            <a:r>
              <a:rPr sz="705" dirty="0">
                <a:solidFill>
                  <a:prstClr val="black"/>
                </a:solidFill>
                <a:latin typeface="Calibri"/>
                <a:cs typeface="Calibri"/>
              </a:rPr>
              <a:t>démarré</a:t>
            </a:r>
          </a:p>
          <a:p>
            <a:pPr marL="8145">
              <a:spcBef>
                <a:spcPts val="603"/>
              </a:spcBef>
            </a:pPr>
            <a:r>
              <a:rPr sz="705" spc="-3" dirty="0">
                <a:solidFill>
                  <a:prstClr val="black"/>
                </a:solidFill>
                <a:latin typeface="Calibri"/>
                <a:cs typeface="Calibri"/>
              </a:rPr>
              <a:t>Pour MYSQL-SERVER,</a:t>
            </a:r>
            <a:r>
              <a:rPr sz="705" spc="-11" dirty="0">
                <a:solidFill>
                  <a:prstClr val="black"/>
                </a:solidFill>
                <a:latin typeface="Calibri"/>
                <a:cs typeface="Calibri"/>
              </a:rPr>
              <a:t> </a:t>
            </a:r>
            <a:r>
              <a:rPr sz="705" spc="3" dirty="0">
                <a:solidFill>
                  <a:prstClr val="black"/>
                </a:solidFill>
                <a:latin typeface="Calibri"/>
                <a:cs typeface="Calibri"/>
              </a:rPr>
              <a:t>on</a:t>
            </a:r>
            <a:r>
              <a:rPr sz="705" spc="-3" dirty="0">
                <a:solidFill>
                  <a:prstClr val="black"/>
                </a:solidFill>
                <a:latin typeface="Calibri"/>
                <a:cs typeface="Calibri"/>
              </a:rPr>
              <a:t> utilisera</a:t>
            </a:r>
            <a:r>
              <a:rPr sz="705" dirty="0">
                <a:solidFill>
                  <a:prstClr val="black"/>
                </a:solidFill>
                <a:latin typeface="Calibri"/>
                <a:cs typeface="Calibri"/>
              </a:rPr>
              <a:t> la</a:t>
            </a:r>
            <a:r>
              <a:rPr sz="705" spc="-3" dirty="0">
                <a:solidFill>
                  <a:prstClr val="black"/>
                </a:solidFill>
                <a:latin typeface="Calibri"/>
                <a:cs typeface="Calibri"/>
              </a:rPr>
              <a:t> commande</a:t>
            </a:r>
            <a:r>
              <a:rPr sz="705" spc="13" dirty="0">
                <a:solidFill>
                  <a:prstClr val="black"/>
                </a:solidFill>
                <a:latin typeface="Calibri"/>
                <a:cs typeface="Calibri"/>
              </a:rPr>
              <a:t> </a:t>
            </a:r>
            <a:r>
              <a:rPr sz="705" b="1" i="1" spc="-3" dirty="0">
                <a:solidFill>
                  <a:srgbClr val="FF0000"/>
                </a:solidFill>
                <a:latin typeface="Calibri"/>
                <a:cs typeface="Calibri"/>
              </a:rPr>
              <a:t>apt</a:t>
            </a:r>
            <a:r>
              <a:rPr sz="705" b="1" i="1" dirty="0">
                <a:solidFill>
                  <a:srgbClr val="FF0000"/>
                </a:solidFill>
                <a:latin typeface="Calibri"/>
                <a:cs typeface="Calibri"/>
              </a:rPr>
              <a:t> </a:t>
            </a:r>
            <a:r>
              <a:rPr sz="705" b="1" i="1" spc="-3" dirty="0">
                <a:solidFill>
                  <a:srgbClr val="FF0000"/>
                </a:solidFill>
                <a:latin typeface="Calibri"/>
                <a:cs typeface="Calibri"/>
              </a:rPr>
              <a:t>install</a:t>
            </a:r>
            <a:r>
              <a:rPr sz="705" b="1" i="1" spc="-7" dirty="0">
                <a:solidFill>
                  <a:srgbClr val="FF0000"/>
                </a:solidFill>
                <a:latin typeface="Calibri"/>
                <a:cs typeface="Calibri"/>
              </a:rPr>
              <a:t> </a:t>
            </a:r>
            <a:r>
              <a:rPr sz="705" b="1" i="1" dirty="0">
                <a:solidFill>
                  <a:srgbClr val="FF0000"/>
                </a:solidFill>
                <a:latin typeface="Calibri"/>
                <a:cs typeface="Calibri"/>
              </a:rPr>
              <a:t>mysql-server </a:t>
            </a:r>
            <a:r>
              <a:rPr sz="705" spc="-3" dirty="0">
                <a:solidFill>
                  <a:prstClr val="black"/>
                </a:solidFill>
                <a:latin typeface="Calibri"/>
                <a:cs typeface="Calibri"/>
              </a:rPr>
              <a:t>pour l’avoir.</a:t>
            </a:r>
            <a:endParaRPr sz="705" dirty="0">
              <a:solidFill>
                <a:prstClr val="black"/>
              </a:solidFill>
              <a:latin typeface="Calibri"/>
              <a:cs typeface="Calibri"/>
            </a:endParaRPr>
          </a:p>
          <a:p>
            <a:pPr>
              <a:spcBef>
                <a:spcPts val="32"/>
              </a:spcBef>
            </a:pPr>
            <a:endParaRPr sz="641" dirty="0">
              <a:solidFill>
                <a:prstClr val="black"/>
              </a:solidFill>
              <a:latin typeface="Calibri"/>
              <a:cs typeface="Calibri"/>
            </a:endParaRPr>
          </a:p>
          <a:p>
            <a:pPr marL="8145" marR="3259">
              <a:lnSpc>
                <a:spcPct val="101899"/>
              </a:lnSpc>
            </a:pPr>
            <a:r>
              <a:rPr sz="705" spc="-3" dirty="0">
                <a:solidFill>
                  <a:prstClr val="black"/>
                </a:solidFill>
                <a:latin typeface="Calibri"/>
                <a:cs typeface="Calibri"/>
              </a:rPr>
              <a:t>Ensuite,</a:t>
            </a:r>
            <a:r>
              <a:rPr sz="705" spc="-11" dirty="0">
                <a:solidFill>
                  <a:prstClr val="black"/>
                </a:solidFill>
                <a:latin typeface="Calibri"/>
                <a:cs typeface="Calibri"/>
              </a:rPr>
              <a:t> </a:t>
            </a:r>
            <a:r>
              <a:rPr sz="705" spc="-3" dirty="0">
                <a:solidFill>
                  <a:prstClr val="black"/>
                </a:solidFill>
                <a:latin typeface="Calibri"/>
                <a:cs typeface="Calibri"/>
              </a:rPr>
              <a:t>nous</a:t>
            </a:r>
            <a:r>
              <a:rPr sz="705" spc="11" dirty="0">
                <a:solidFill>
                  <a:prstClr val="black"/>
                </a:solidFill>
                <a:latin typeface="Calibri"/>
                <a:cs typeface="Calibri"/>
              </a:rPr>
              <a:t> </a:t>
            </a:r>
            <a:r>
              <a:rPr sz="705" spc="-3" dirty="0">
                <a:solidFill>
                  <a:prstClr val="black"/>
                </a:solidFill>
                <a:latin typeface="Calibri"/>
                <a:cs typeface="Calibri"/>
              </a:rPr>
              <a:t>aurons </a:t>
            </a:r>
            <a:r>
              <a:rPr sz="705" dirty="0">
                <a:solidFill>
                  <a:prstClr val="black"/>
                </a:solidFill>
                <a:latin typeface="Calibri"/>
                <a:cs typeface="Calibri"/>
              </a:rPr>
              <a:t>besoin</a:t>
            </a:r>
            <a:r>
              <a:rPr sz="705" spc="-7" dirty="0">
                <a:solidFill>
                  <a:prstClr val="black"/>
                </a:solidFill>
                <a:latin typeface="Calibri"/>
                <a:cs typeface="Calibri"/>
              </a:rPr>
              <a:t> </a:t>
            </a:r>
            <a:r>
              <a:rPr sz="705" spc="-3" dirty="0">
                <a:solidFill>
                  <a:prstClr val="black"/>
                </a:solidFill>
                <a:latin typeface="Calibri"/>
                <a:cs typeface="Calibri"/>
              </a:rPr>
              <a:t>d'une</a:t>
            </a:r>
            <a:r>
              <a:rPr sz="705" dirty="0">
                <a:solidFill>
                  <a:prstClr val="black"/>
                </a:solidFill>
                <a:latin typeface="Calibri"/>
                <a:cs typeface="Calibri"/>
              </a:rPr>
              <a:t> application</a:t>
            </a:r>
            <a:r>
              <a:rPr sz="705" spc="-7" dirty="0">
                <a:solidFill>
                  <a:prstClr val="black"/>
                </a:solidFill>
                <a:latin typeface="Calibri"/>
                <a:cs typeface="Calibri"/>
              </a:rPr>
              <a:t> </a:t>
            </a:r>
            <a:r>
              <a:rPr sz="705" spc="-3" dirty="0">
                <a:solidFill>
                  <a:prstClr val="black"/>
                </a:solidFill>
                <a:latin typeface="Calibri"/>
                <a:cs typeface="Calibri"/>
              </a:rPr>
              <a:t>cliente MySQL</a:t>
            </a:r>
            <a:r>
              <a:rPr sz="705" spc="-11" dirty="0">
                <a:solidFill>
                  <a:prstClr val="black"/>
                </a:solidFill>
                <a:latin typeface="Calibri"/>
                <a:cs typeface="Calibri"/>
              </a:rPr>
              <a:t> </a:t>
            </a:r>
            <a:r>
              <a:rPr sz="705" spc="-3" dirty="0">
                <a:solidFill>
                  <a:prstClr val="black"/>
                </a:solidFill>
                <a:latin typeface="Calibri"/>
                <a:cs typeface="Calibri"/>
              </a:rPr>
              <a:t>pour</a:t>
            </a:r>
            <a:r>
              <a:rPr sz="705" dirty="0">
                <a:solidFill>
                  <a:prstClr val="black"/>
                </a:solidFill>
                <a:latin typeface="Calibri"/>
                <a:cs typeface="Calibri"/>
              </a:rPr>
              <a:t> </a:t>
            </a:r>
            <a:r>
              <a:rPr sz="705" spc="-3" dirty="0">
                <a:solidFill>
                  <a:prstClr val="black"/>
                </a:solidFill>
                <a:latin typeface="Calibri"/>
                <a:cs typeface="Calibri"/>
              </a:rPr>
              <a:t>se</a:t>
            </a:r>
            <a:r>
              <a:rPr sz="705" spc="13" dirty="0">
                <a:solidFill>
                  <a:prstClr val="black"/>
                </a:solidFill>
                <a:latin typeface="Calibri"/>
                <a:cs typeface="Calibri"/>
              </a:rPr>
              <a:t> </a:t>
            </a:r>
            <a:r>
              <a:rPr sz="705" spc="-3" dirty="0">
                <a:solidFill>
                  <a:prstClr val="black"/>
                </a:solidFill>
                <a:latin typeface="Calibri"/>
                <a:cs typeface="Calibri"/>
              </a:rPr>
              <a:t>connecter</a:t>
            </a:r>
            <a:r>
              <a:rPr sz="705" spc="13" dirty="0">
                <a:solidFill>
                  <a:prstClr val="black"/>
                </a:solidFill>
                <a:latin typeface="Calibri"/>
                <a:cs typeface="Calibri"/>
              </a:rPr>
              <a:t> </a:t>
            </a:r>
            <a:r>
              <a:rPr sz="705" dirty="0">
                <a:solidFill>
                  <a:prstClr val="black"/>
                </a:solidFill>
                <a:latin typeface="Calibri"/>
                <a:cs typeface="Calibri"/>
              </a:rPr>
              <a:t>à </a:t>
            </a:r>
            <a:r>
              <a:rPr sz="705" spc="-3" dirty="0" err="1">
                <a:solidFill>
                  <a:prstClr val="black"/>
                </a:solidFill>
                <a:latin typeface="Calibri"/>
                <a:cs typeface="Calibri"/>
              </a:rPr>
              <a:t>l'instance</a:t>
            </a:r>
            <a:r>
              <a:rPr sz="705" spc="-3" dirty="0">
                <a:solidFill>
                  <a:prstClr val="black"/>
                </a:solidFill>
                <a:latin typeface="Calibri"/>
                <a:cs typeface="Calibri"/>
              </a:rPr>
              <a:t> </a:t>
            </a:r>
            <a:r>
              <a:rPr sz="705" dirty="0">
                <a:solidFill>
                  <a:prstClr val="black"/>
                </a:solidFill>
                <a:latin typeface="Calibri"/>
                <a:cs typeface="Calibri"/>
              </a:rPr>
              <a:t> </a:t>
            </a:r>
            <a:r>
              <a:rPr lang="fr-FR" sz="705" spc="-3" dirty="0">
                <a:solidFill>
                  <a:prstClr val="black"/>
                </a:solidFill>
                <a:latin typeface="Calibri"/>
                <a:cs typeface="Calibri"/>
              </a:rPr>
              <a:t>Proxy SQL</a:t>
            </a:r>
            <a:r>
              <a:rPr sz="705" spc="-3" dirty="0">
                <a:solidFill>
                  <a:prstClr val="black"/>
                </a:solidFill>
                <a:latin typeface="Calibri"/>
                <a:cs typeface="Calibri"/>
              </a:rPr>
              <a:t>. </a:t>
            </a:r>
            <a:r>
              <a:rPr sz="705" spc="-7" dirty="0">
                <a:solidFill>
                  <a:prstClr val="black"/>
                </a:solidFill>
                <a:latin typeface="Calibri"/>
                <a:cs typeface="Calibri"/>
              </a:rPr>
              <a:t>En </a:t>
            </a:r>
            <a:r>
              <a:rPr sz="705" spc="-3" dirty="0">
                <a:solidFill>
                  <a:prstClr val="black"/>
                </a:solidFill>
                <a:latin typeface="Calibri"/>
                <a:cs typeface="Calibri"/>
              </a:rPr>
              <a:t>effet, </a:t>
            </a:r>
            <a:r>
              <a:rPr lang="fr-FR" sz="705" spc="-3" dirty="0">
                <a:solidFill>
                  <a:prstClr val="black"/>
                </a:solidFill>
                <a:latin typeface="Calibri"/>
                <a:cs typeface="Calibri"/>
              </a:rPr>
              <a:t>Proxy SQL</a:t>
            </a:r>
            <a:r>
              <a:rPr sz="705" spc="-3" dirty="0">
                <a:solidFill>
                  <a:prstClr val="black"/>
                </a:solidFill>
                <a:latin typeface="Calibri"/>
                <a:cs typeface="Calibri"/>
              </a:rPr>
              <a:t> </a:t>
            </a:r>
            <a:r>
              <a:rPr sz="705" dirty="0">
                <a:solidFill>
                  <a:prstClr val="black"/>
                </a:solidFill>
                <a:latin typeface="Calibri"/>
                <a:cs typeface="Calibri"/>
              </a:rPr>
              <a:t>utilise en interne </a:t>
            </a:r>
            <a:r>
              <a:rPr sz="705" spc="-3" dirty="0">
                <a:solidFill>
                  <a:prstClr val="black"/>
                </a:solidFill>
                <a:latin typeface="Calibri"/>
                <a:cs typeface="Calibri"/>
              </a:rPr>
              <a:t>une interface compatible </a:t>
            </a:r>
            <a:r>
              <a:rPr sz="705" dirty="0">
                <a:solidFill>
                  <a:prstClr val="black"/>
                </a:solidFill>
                <a:latin typeface="Calibri"/>
                <a:cs typeface="Calibri"/>
              </a:rPr>
              <a:t>avec </a:t>
            </a:r>
            <a:r>
              <a:rPr sz="705" spc="-3" dirty="0">
                <a:solidFill>
                  <a:prstClr val="black"/>
                </a:solidFill>
                <a:latin typeface="Calibri"/>
                <a:cs typeface="Calibri"/>
              </a:rPr>
              <a:t>MySQL pour </a:t>
            </a:r>
            <a:r>
              <a:rPr sz="705" dirty="0">
                <a:solidFill>
                  <a:prstClr val="black"/>
                </a:solidFill>
                <a:latin typeface="Calibri"/>
                <a:cs typeface="Calibri"/>
              </a:rPr>
              <a:t>les tâches </a:t>
            </a:r>
            <a:r>
              <a:rPr sz="705" spc="-151" dirty="0">
                <a:solidFill>
                  <a:prstClr val="black"/>
                </a:solidFill>
                <a:latin typeface="Calibri"/>
                <a:cs typeface="Calibri"/>
              </a:rPr>
              <a:t> </a:t>
            </a:r>
            <a:r>
              <a:rPr sz="705" spc="-3" dirty="0">
                <a:solidFill>
                  <a:prstClr val="black"/>
                </a:solidFill>
                <a:latin typeface="Calibri"/>
                <a:cs typeface="Calibri"/>
              </a:rPr>
              <a:t>administratives.</a:t>
            </a:r>
            <a:endParaRPr sz="705" dirty="0">
              <a:solidFill>
                <a:prstClr val="black"/>
              </a:solidFill>
              <a:latin typeface="Calibri"/>
              <a:cs typeface="Calibri"/>
            </a:endParaRPr>
          </a:p>
        </p:txBody>
      </p:sp>
      <p:pic>
        <p:nvPicPr>
          <p:cNvPr id="4" name="object 4"/>
          <p:cNvPicPr/>
          <p:nvPr/>
        </p:nvPicPr>
        <p:blipFill>
          <a:blip r:embed="rId2" cstate="print"/>
          <a:stretch>
            <a:fillRect/>
          </a:stretch>
        </p:blipFill>
        <p:spPr>
          <a:xfrm>
            <a:off x="4442452" y="645366"/>
            <a:ext cx="3132583" cy="2092357"/>
          </a:xfrm>
          <a:prstGeom prst="rect">
            <a:avLst/>
          </a:prstGeom>
        </p:spPr>
      </p:pic>
      <p:pic>
        <p:nvPicPr>
          <p:cNvPr id="5" name="object 5"/>
          <p:cNvPicPr/>
          <p:nvPr/>
        </p:nvPicPr>
        <p:blipFill>
          <a:blip r:embed="rId3" cstate="print"/>
          <a:stretch>
            <a:fillRect/>
          </a:stretch>
        </p:blipFill>
        <p:spPr>
          <a:xfrm>
            <a:off x="4249961" y="3255669"/>
            <a:ext cx="2697588" cy="288107"/>
          </a:xfrm>
          <a:prstGeom prst="rect">
            <a:avLst/>
          </a:prstGeom>
        </p:spPr>
      </p:pic>
      <p:pic>
        <p:nvPicPr>
          <p:cNvPr id="6" name="object 6"/>
          <p:cNvPicPr/>
          <p:nvPr/>
        </p:nvPicPr>
        <p:blipFill>
          <a:blip r:embed="rId4" cstate="print"/>
          <a:stretch>
            <a:fillRect/>
          </a:stretch>
        </p:blipFill>
        <p:spPr>
          <a:xfrm>
            <a:off x="4249959" y="3632299"/>
            <a:ext cx="3694524" cy="156219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41606" y="564769"/>
            <a:ext cx="3473797" cy="116716"/>
          </a:xfrm>
          <a:prstGeom prst="rect">
            <a:avLst/>
          </a:prstGeom>
        </p:spPr>
        <p:txBody>
          <a:bodyPr vert="horz" wrap="square" lIns="0" tIns="8145" rIns="0" bIns="0" rtlCol="0">
            <a:spAutoFit/>
          </a:bodyPr>
          <a:lstStyle/>
          <a:p>
            <a:pPr marL="8145">
              <a:spcBef>
                <a:spcPts val="64"/>
              </a:spcBef>
            </a:pPr>
            <a:r>
              <a:rPr sz="705" spc="-3" dirty="0">
                <a:latin typeface="Calibri"/>
                <a:cs typeface="Calibri"/>
              </a:rPr>
              <a:t>Mettez</a:t>
            </a:r>
            <a:r>
              <a:rPr sz="705" spc="-7" dirty="0">
                <a:latin typeface="Calibri"/>
                <a:cs typeface="Calibri"/>
              </a:rPr>
              <a:t> </a:t>
            </a:r>
            <a:r>
              <a:rPr sz="705" dirty="0">
                <a:latin typeface="Calibri"/>
                <a:cs typeface="Calibri"/>
              </a:rPr>
              <a:t>à</a:t>
            </a:r>
            <a:r>
              <a:rPr sz="705" spc="-7" dirty="0">
                <a:latin typeface="Calibri"/>
                <a:cs typeface="Calibri"/>
              </a:rPr>
              <a:t> </a:t>
            </a:r>
            <a:r>
              <a:rPr sz="705" spc="-3" dirty="0">
                <a:latin typeface="Calibri"/>
                <a:cs typeface="Calibri"/>
              </a:rPr>
              <a:t>jour</a:t>
            </a:r>
            <a:r>
              <a:rPr sz="705" spc="11" dirty="0">
                <a:latin typeface="Calibri"/>
                <a:cs typeface="Calibri"/>
              </a:rPr>
              <a:t> </a:t>
            </a:r>
            <a:r>
              <a:rPr sz="705" spc="-3" dirty="0">
                <a:latin typeface="Calibri"/>
                <a:cs typeface="Calibri"/>
              </a:rPr>
              <a:t>votre</a:t>
            </a:r>
            <a:r>
              <a:rPr sz="705" spc="-7" dirty="0">
                <a:latin typeface="Calibri"/>
                <a:cs typeface="Calibri"/>
              </a:rPr>
              <a:t> </a:t>
            </a:r>
            <a:r>
              <a:rPr sz="705" dirty="0">
                <a:latin typeface="Calibri"/>
                <a:cs typeface="Calibri"/>
              </a:rPr>
              <a:t>référentiel</a:t>
            </a:r>
            <a:r>
              <a:rPr sz="705" spc="3" dirty="0">
                <a:latin typeface="Calibri"/>
                <a:cs typeface="Calibri"/>
              </a:rPr>
              <a:t> </a:t>
            </a:r>
            <a:r>
              <a:rPr sz="705" spc="-3" dirty="0">
                <a:latin typeface="Calibri"/>
                <a:cs typeface="Calibri"/>
              </a:rPr>
              <a:t>de</a:t>
            </a:r>
            <a:r>
              <a:rPr sz="705" spc="-7" dirty="0">
                <a:latin typeface="Calibri"/>
                <a:cs typeface="Calibri"/>
              </a:rPr>
              <a:t> </a:t>
            </a:r>
            <a:r>
              <a:rPr sz="705" dirty="0">
                <a:latin typeface="Calibri"/>
                <a:cs typeface="Calibri"/>
              </a:rPr>
              <a:t>packages </a:t>
            </a:r>
            <a:r>
              <a:rPr sz="705" spc="-3" dirty="0">
                <a:latin typeface="Calibri"/>
                <a:cs typeface="Calibri"/>
              </a:rPr>
              <a:t>pour</a:t>
            </a:r>
            <a:r>
              <a:rPr sz="705" spc="-7" dirty="0">
                <a:latin typeface="Calibri"/>
                <a:cs typeface="Calibri"/>
              </a:rPr>
              <a:t> </a:t>
            </a:r>
            <a:r>
              <a:rPr sz="705" spc="-3" dirty="0">
                <a:latin typeface="Calibri"/>
                <a:cs typeface="Calibri"/>
              </a:rPr>
              <a:t>vous</a:t>
            </a:r>
            <a:r>
              <a:rPr sz="705" spc="11" dirty="0">
                <a:latin typeface="Calibri"/>
                <a:cs typeface="Calibri"/>
              </a:rPr>
              <a:t> </a:t>
            </a:r>
            <a:r>
              <a:rPr sz="705" dirty="0">
                <a:latin typeface="Calibri"/>
                <a:cs typeface="Calibri"/>
              </a:rPr>
              <a:t>assurer</a:t>
            </a:r>
            <a:r>
              <a:rPr sz="705" spc="-7" dirty="0">
                <a:latin typeface="Calibri"/>
                <a:cs typeface="Calibri"/>
              </a:rPr>
              <a:t> </a:t>
            </a:r>
            <a:r>
              <a:rPr sz="705" spc="-3" dirty="0">
                <a:latin typeface="Calibri"/>
                <a:cs typeface="Calibri"/>
              </a:rPr>
              <a:t>que</a:t>
            </a:r>
            <a:r>
              <a:rPr sz="705" spc="-7" dirty="0">
                <a:latin typeface="Calibri"/>
                <a:cs typeface="Calibri"/>
              </a:rPr>
              <a:t> </a:t>
            </a:r>
            <a:r>
              <a:rPr sz="705" spc="-3" dirty="0">
                <a:latin typeface="Calibri"/>
                <a:cs typeface="Calibri"/>
              </a:rPr>
              <a:t>vous </a:t>
            </a:r>
            <a:r>
              <a:rPr sz="705" dirty="0">
                <a:latin typeface="Calibri"/>
                <a:cs typeface="Calibri"/>
              </a:rPr>
              <a:t>disposez</a:t>
            </a:r>
            <a:r>
              <a:rPr sz="705" spc="-7" dirty="0">
                <a:latin typeface="Calibri"/>
                <a:cs typeface="Calibri"/>
              </a:rPr>
              <a:t> </a:t>
            </a:r>
            <a:r>
              <a:rPr sz="705" spc="-3" dirty="0">
                <a:latin typeface="Calibri"/>
                <a:cs typeface="Calibri"/>
              </a:rPr>
              <a:t>de </a:t>
            </a:r>
            <a:r>
              <a:rPr sz="705" dirty="0">
                <a:latin typeface="Calibri"/>
                <a:cs typeface="Calibri"/>
              </a:rPr>
              <a:t>la</a:t>
            </a:r>
            <a:r>
              <a:rPr sz="705" spc="-7" dirty="0">
                <a:latin typeface="Calibri"/>
                <a:cs typeface="Calibri"/>
              </a:rPr>
              <a:t> </a:t>
            </a:r>
            <a:r>
              <a:rPr sz="705" dirty="0">
                <a:latin typeface="Calibri"/>
                <a:cs typeface="Calibri"/>
              </a:rPr>
              <a:t>dernière</a:t>
            </a:r>
          </a:p>
        </p:txBody>
      </p:sp>
      <p:sp>
        <p:nvSpPr>
          <p:cNvPr id="3" name="object 3"/>
          <p:cNvSpPr txBox="1"/>
          <p:nvPr/>
        </p:nvSpPr>
        <p:spPr>
          <a:xfrm>
            <a:off x="4241607" y="680101"/>
            <a:ext cx="1352867" cy="116716"/>
          </a:xfrm>
          <a:prstGeom prst="rect">
            <a:avLst/>
          </a:prstGeom>
        </p:spPr>
        <p:txBody>
          <a:bodyPr vert="horz" wrap="square" lIns="0" tIns="8145" rIns="0" bIns="0" rtlCol="0">
            <a:spAutoFit/>
          </a:bodyPr>
          <a:lstStyle/>
          <a:p>
            <a:pPr marL="8145">
              <a:spcBef>
                <a:spcPts val="64"/>
              </a:spcBef>
            </a:pPr>
            <a:r>
              <a:rPr sz="705" dirty="0">
                <a:latin typeface="Calibri"/>
                <a:cs typeface="Calibri"/>
              </a:rPr>
              <a:t>version</a:t>
            </a:r>
            <a:r>
              <a:rPr sz="705" spc="-16" dirty="0">
                <a:latin typeface="Calibri"/>
                <a:cs typeface="Calibri"/>
              </a:rPr>
              <a:t> </a:t>
            </a:r>
            <a:r>
              <a:rPr sz="705" spc="-3" dirty="0">
                <a:latin typeface="Calibri"/>
                <a:cs typeface="Calibri"/>
              </a:rPr>
              <a:t>pré-intégrée,</a:t>
            </a:r>
            <a:r>
              <a:rPr sz="705" spc="-19" dirty="0">
                <a:latin typeface="Calibri"/>
                <a:cs typeface="Calibri"/>
              </a:rPr>
              <a:t> </a:t>
            </a:r>
            <a:r>
              <a:rPr sz="705" dirty="0">
                <a:latin typeface="Calibri"/>
                <a:cs typeface="Calibri"/>
              </a:rPr>
              <a:t>puis</a:t>
            </a:r>
            <a:r>
              <a:rPr sz="705" spc="-11" dirty="0">
                <a:latin typeface="Calibri"/>
                <a:cs typeface="Calibri"/>
              </a:rPr>
              <a:t> </a:t>
            </a:r>
            <a:r>
              <a:rPr sz="705" dirty="0">
                <a:latin typeface="Calibri"/>
                <a:cs typeface="Calibri"/>
              </a:rPr>
              <a:t>installez</a:t>
            </a:r>
            <a:r>
              <a:rPr sz="705" spc="-11" dirty="0">
                <a:latin typeface="Calibri"/>
                <a:cs typeface="Calibri"/>
              </a:rPr>
              <a:t> </a:t>
            </a:r>
            <a:r>
              <a:rPr sz="705" spc="-7" dirty="0">
                <a:latin typeface="Calibri"/>
                <a:cs typeface="Calibri"/>
              </a:rPr>
              <a:t>le</a:t>
            </a:r>
            <a:endParaRPr sz="705" dirty="0">
              <a:latin typeface="Calibri"/>
              <a:cs typeface="Calibri"/>
            </a:endParaRPr>
          </a:p>
        </p:txBody>
      </p:sp>
      <p:sp>
        <p:nvSpPr>
          <p:cNvPr id="4" name="object 4"/>
          <p:cNvSpPr txBox="1"/>
          <p:nvPr/>
        </p:nvSpPr>
        <p:spPr>
          <a:xfrm>
            <a:off x="5606985" y="684336"/>
            <a:ext cx="450005" cy="112603"/>
          </a:xfrm>
          <a:prstGeom prst="rect">
            <a:avLst/>
          </a:prstGeom>
          <a:solidFill>
            <a:srgbClr val="E2E8F4"/>
          </a:solidFill>
        </p:spPr>
        <p:txBody>
          <a:bodyPr vert="horz" wrap="square" lIns="0" tIns="4072" rIns="0" bIns="0" rtlCol="0">
            <a:spAutoFit/>
          </a:bodyPr>
          <a:lstStyle/>
          <a:p>
            <a:pPr>
              <a:spcBef>
                <a:spcPts val="32"/>
              </a:spcBef>
            </a:pPr>
            <a:r>
              <a:rPr sz="705" b="1" i="1" dirty="0">
                <a:solidFill>
                  <a:srgbClr val="FF0000"/>
                </a:solidFill>
                <a:latin typeface="Calibri"/>
                <a:cs typeface="Calibri"/>
              </a:rPr>
              <a:t>m</a:t>
            </a:r>
            <a:r>
              <a:rPr sz="705" b="1" i="1" spc="3" dirty="0">
                <a:solidFill>
                  <a:srgbClr val="FF0000"/>
                </a:solidFill>
                <a:latin typeface="Calibri"/>
                <a:cs typeface="Calibri"/>
              </a:rPr>
              <a:t>y</a:t>
            </a:r>
            <a:r>
              <a:rPr sz="705" b="1" i="1" dirty="0">
                <a:solidFill>
                  <a:srgbClr val="FF0000"/>
                </a:solidFill>
                <a:latin typeface="Calibri"/>
                <a:cs typeface="Calibri"/>
              </a:rPr>
              <a:t>s</a:t>
            </a:r>
            <a:r>
              <a:rPr sz="705" b="1" i="1" spc="-7" dirty="0">
                <a:solidFill>
                  <a:srgbClr val="FF0000"/>
                </a:solidFill>
                <a:latin typeface="Calibri"/>
                <a:cs typeface="Calibri"/>
              </a:rPr>
              <a:t>ql</a:t>
            </a:r>
            <a:r>
              <a:rPr sz="705" b="1" i="1" spc="-3" dirty="0">
                <a:solidFill>
                  <a:srgbClr val="FF0000"/>
                </a:solidFill>
                <a:latin typeface="Calibri"/>
                <a:cs typeface="Calibri"/>
              </a:rPr>
              <a:t>-</a:t>
            </a:r>
            <a:r>
              <a:rPr sz="705" b="1" i="1" dirty="0">
                <a:solidFill>
                  <a:srgbClr val="FF0000"/>
                </a:solidFill>
                <a:latin typeface="Calibri"/>
                <a:cs typeface="Calibri"/>
              </a:rPr>
              <a:t>c</a:t>
            </a:r>
            <a:r>
              <a:rPr sz="705" b="1" i="1" spc="-7" dirty="0">
                <a:solidFill>
                  <a:srgbClr val="FF0000"/>
                </a:solidFill>
                <a:latin typeface="Calibri"/>
                <a:cs typeface="Calibri"/>
              </a:rPr>
              <a:t>li</a:t>
            </a:r>
            <a:r>
              <a:rPr sz="705" b="1" i="1" spc="3" dirty="0">
                <a:solidFill>
                  <a:srgbClr val="FF0000"/>
                </a:solidFill>
                <a:latin typeface="Calibri"/>
                <a:cs typeface="Calibri"/>
              </a:rPr>
              <a:t>e</a:t>
            </a:r>
            <a:r>
              <a:rPr sz="705" b="1" i="1" spc="-7" dirty="0">
                <a:solidFill>
                  <a:srgbClr val="FF0000"/>
                </a:solidFill>
                <a:latin typeface="Calibri"/>
                <a:cs typeface="Calibri"/>
              </a:rPr>
              <a:t>n</a:t>
            </a:r>
            <a:r>
              <a:rPr sz="705" b="1" i="1" dirty="0">
                <a:solidFill>
                  <a:srgbClr val="FF0000"/>
                </a:solidFill>
                <a:latin typeface="Calibri"/>
                <a:cs typeface="Calibri"/>
              </a:rPr>
              <a:t>t</a:t>
            </a:r>
            <a:endParaRPr sz="705" dirty="0">
              <a:latin typeface="Calibri"/>
              <a:cs typeface="Calibri"/>
            </a:endParaRPr>
          </a:p>
        </p:txBody>
      </p:sp>
      <p:sp>
        <p:nvSpPr>
          <p:cNvPr id="5" name="object 5"/>
          <p:cNvSpPr txBox="1"/>
          <p:nvPr/>
        </p:nvSpPr>
        <p:spPr>
          <a:xfrm>
            <a:off x="6068148" y="672283"/>
            <a:ext cx="43575" cy="126847"/>
          </a:xfrm>
          <a:prstGeom prst="rect">
            <a:avLst/>
          </a:prstGeom>
        </p:spPr>
        <p:txBody>
          <a:bodyPr vert="horz" wrap="square" lIns="0" tIns="8145" rIns="0" bIns="0" rtlCol="0">
            <a:spAutoFit/>
          </a:bodyPr>
          <a:lstStyle/>
          <a:p>
            <a:pPr marL="8145">
              <a:spcBef>
                <a:spcPts val="64"/>
              </a:spcBef>
            </a:pPr>
            <a:r>
              <a:rPr sz="771" dirty="0">
                <a:solidFill>
                  <a:srgbClr val="4D5B7B"/>
                </a:solidFill>
                <a:latin typeface="Arial MT"/>
                <a:cs typeface="Arial MT"/>
              </a:rPr>
              <a:t>.</a:t>
            </a:r>
            <a:endParaRPr sz="771" dirty="0">
              <a:latin typeface="Arial MT"/>
              <a:cs typeface="Arial MT"/>
            </a:endParaRPr>
          </a:p>
        </p:txBody>
      </p:sp>
      <p:sp>
        <p:nvSpPr>
          <p:cNvPr id="6" name="object 6"/>
          <p:cNvSpPr txBox="1"/>
          <p:nvPr/>
        </p:nvSpPr>
        <p:spPr>
          <a:xfrm>
            <a:off x="4241605" y="1362559"/>
            <a:ext cx="3663167" cy="1185470"/>
          </a:xfrm>
          <a:prstGeom prst="rect">
            <a:avLst/>
          </a:prstGeom>
        </p:spPr>
        <p:txBody>
          <a:bodyPr vert="horz" wrap="square" lIns="0" tIns="8145" rIns="0" bIns="0" rtlCol="0">
            <a:spAutoFit/>
          </a:bodyPr>
          <a:lstStyle/>
          <a:p>
            <a:pPr marL="154744">
              <a:spcBef>
                <a:spcPts val="64"/>
              </a:spcBef>
            </a:pPr>
            <a:r>
              <a:rPr sz="771" b="1" spc="-3" dirty="0">
                <a:latin typeface="Calibri"/>
                <a:cs typeface="Calibri"/>
              </a:rPr>
              <a:t>2.</a:t>
            </a:r>
            <a:r>
              <a:rPr sz="771" b="1" spc="383" dirty="0">
                <a:latin typeface="Calibri"/>
                <a:cs typeface="Calibri"/>
              </a:rPr>
              <a:t> </a:t>
            </a:r>
            <a:r>
              <a:rPr sz="771" b="1" spc="-3" dirty="0">
                <a:latin typeface="Calibri"/>
                <a:cs typeface="Calibri"/>
              </a:rPr>
              <a:t>Définition </a:t>
            </a:r>
            <a:r>
              <a:rPr sz="771" b="1" dirty="0">
                <a:latin typeface="Calibri"/>
                <a:cs typeface="Calibri"/>
              </a:rPr>
              <a:t>du</a:t>
            </a:r>
            <a:r>
              <a:rPr sz="771" b="1" spc="-7" dirty="0">
                <a:latin typeface="Calibri"/>
                <a:cs typeface="Calibri"/>
              </a:rPr>
              <a:t> </a:t>
            </a:r>
            <a:r>
              <a:rPr sz="771" b="1" dirty="0">
                <a:latin typeface="Calibri"/>
                <a:cs typeface="Calibri"/>
              </a:rPr>
              <a:t>mot</a:t>
            </a:r>
            <a:r>
              <a:rPr sz="771" b="1" spc="-11" dirty="0">
                <a:latin typeface="Calibri"/>
                <a:cs typeface="Calibri"/>
              </a:rPr>
              <a:t> </a:t>
            </a:r>
            <a:r>
              <a:rPr sz="771" b="1" dirty="0">
                <a:latin typeface="Calibri"/>
                <a:cs typeface="Calibri"/>
              </a:rPr>
              <a:t>de</a:t>
            </a:r>
            <a:r>
              <a:rPr sz="771" b="1" spc="-13" dirty="0">
                <a:latin typeface="Calibri"/>
                <a:cs typeface="Calibri"/>
              </a:rPr>
              <a:t> </a:t>
            </a:r>
            <a:r>
              <a:rPr sz="771" b="1" dirty="0">
                <a:latin typeface="Calibri"/>
                <a:cs typeface="Calibri"/>
              </a:rPr>
              <a:t>passe</a:t>
            </a:r>
            <a:r>
              <a:rPr sz="771" b="1" spc="-7" dirty="0">
                <a:latin typeface="Calibri"/>
                <a:cs typeface="Calibri"/>
              </a:rPr>
              <a:t> </a:t>
            </a:r>
            <a:r>
              <a:rPr sz="771" b="1" dirty="0">
                <a:latin typeface="Calibri"/>
                <a:cs typeface="Calibri"/>
              </a:rPr>
              <a:t>de</a:t>
            </a:r>
            <a:r>
              <a:rPr sz="771" b="1" spc="-11" dirty="0">
                <a:latin typeface="Calibri"/>
                <a:cs typeface="Calibri"/>
              </a:rPr>
              <a:t> </a:t>
            </a:r>
            <a:r>
              <a:rPr sz="771" b="1" spc="-3" dirty="0" err="1">
                <a:latin typeface="Calibri"/>
                <a:cs typeface="Calibri"/>
              </a:rPr>
              <a:t>l'administrateur</a:t>
            </a:r>
            <a:r>
              <a:rPr sz="771" b="1" spc="-7" dirty="0">
                <a:latin typeface="Calibri"/>
                <a:cs typeface="Calibri"/>
              </a:rPr>
              <a:t> </a:t>
            </a:r>
            <a:r>
              <a:rPr lang="fr-FR" sz="771" b="1" dirty="0">
                <a:latin typeface="Calibri"/>
                <a:cs typeface="Calibri"/>
              </a:rPr>
              <a:t>Proxy SQL</a:t>
            </a:r>
            <a:endParaRPr sz="771" dirty="0">
              <a:latin typeface="Calibri"/>
              <a:cs typeface="Calibri"/>
            </a:endParaRPr>
          </a:p>
          <a:p>
            <a:pPr>
              <a:spcBef>
                <a:spcPts val="11"/>
              </a:spcBef>
            </a:pPr>
            <a:endParaRPr sz="609" dirty="0">
              <a:latin typeface="Calibri"/>
              <a:cs typeface="Calibri"/>
            </a:endParaRPr>
          </a:p>
          <a:p>
            <a:pPr marL="8145" marR="3259">
              <a:lnSpc>
                <a:spcPct val="101899"/>
              </a:lnSpc>
              <a:spcBef>
                <a:spcPts val="3"/>
              </a:spcBef>
            </a:pPr>
            <a:r>
              <a:rPr sz="705" spc="-3" dirty="0">
                <a:solidFill>
                  <a:srgbClr val="0D0D0D"/>
                </a:solidFill>
                <a:latin typeface="Calibri"/>
                <a:cs typeface="Calibri"/>
              </a:rPr>
              <a:t>La </a:t>
            </a:r>
            <a:r>
              <a:rPr sz="705" dirty="0">
                <a:solidFill>
                  <a:srgbClr val="0D0D0D"/>
                </a:solidFill>
                <a:latin typeface="Calibri"/>
                <a:cs typeface="Calibri"/>
              </a:rPr>
              <a:t>première </a:t>
            </a:r>
            <a:r>
              <a:rPr sz="705" spc="-3" dirty="0">
                <a:solidFill>
                  <a:srgbClr val="0D0D0D"/>
                </a:solidFill>
                <a:latin typeface="Calibri"/>
                <a:cs typeface="Calibri"/>
              </a:rPr>
              <a:t>fois </a:t>
            </a:r>
            <a:r>
              <a:rPr sz="705" dirty="0">
                <a:solidFill>
                  <a:srgbClr val="0D0D0D"/>
                </a:solidFill>
                <a:latin typeface="Calibri"/>
                <a:cs typeface="Calibri"/>
              </a:rPr>
              <a:t>qu’ </a:t>
            </a:r>
            <a:r>
              <a:rPr sz="705" spc="-3" dirty="0">
                <a:solidFill>
                  <a:srgbClr val="0D0D0D"/>
                </a:solidFill>
                <a:latin typeface="Calibri"/>
                <a:cs typeface="Calibri"/>
              </a:rPr>
              <a:t>on </a:t>
            </a:r>
            <a:r>
              <a:rPr sz="705" dirty="0">
                <a:solidFill>
                  <a:srgbClr val="0D0D0D"/>
                </a:solidFill>
                <a:latin typeface="Calibri"/>
                <a:cs typeface="Calibri"/>
              </a:rPr>
              <a:t>démarre </a:t>
            </a:r>
            <a:r>
              <a:rPr sz="705" spc="-3" dirty="0">
                <a:solidFill>
                  <a:srgbClr val="0D0D0D"/>
                </a:solidFill>
                <a:latin typeface="Calibri"/>
                <a:cs typeface="Calibri"/>
              </a:rPr>
              <a:t>une </a:t>
            </a:r>
            <a:r>
              <a:rPr sz="705" dirty="0">
                <a:solidFill>
                  <a:srgbClr val="0D0D0D"/>
                </a:solidFill>
                <a:latin typeface="Calibri"/>
                <a:cs typeface="Calibri"/>
              </a:rPr>
              <a:t>nouvelle </a:t>
            </a:r>
            <a:r>
              <a:rPr sz="705" spc="-3" dirty="0">
                <a:solidFill>
                  <a:srgbClr val="0D0D0D"/>
                </a:solidFill>
                <a:latin typeface="Calibri"/>
                <a:cs typeface="Calibri"/>
              </a:rPr>
              <a:t>installation de </a:t>
            </a:r>
            <a:r>
              <a:rPr lang="fr-FR" sz="705" spc="-3" dirty="0">
                <a:solidFill>
                  <a:srgbClr val="0D0D0D"/>
                </a:solidFill>
                <a:latin typeface="Calibri"/>
                <a:cs typeface="Calibri"/>
              </a:rPr>
              <a:t>Proxy SQL</a:t>
            </a:r>
            <a:r>
              <a:rPr sz="705" spc="-3" dirty="0">
                <a:solidFill>
                  <a:srgbClr val="0D0D0D"/>
                </a:solidFill>
                <a:latin typeface="Calibri"/>
                <a:cs typeface="Calibri"/>
              </a:rPr>
              <a:t>, </a:t>
            </a:r>
            <a:r>
              <a:rPr sz="705" dirty="0">
                <a:solidFill>
                  <a:srgbClr val="0D0D0D"/>
                </a:solidFill>
                <a:latin typeface="Calibri"/>
                <a:cs typeface="Calibri"/>
              </a:rPr>
              <a:t>il utilise </a:t>
            </a:r>
            <a:r>
              <a:rPr sz="705" spc="-3" dirty="0">
                <a:solidFill>
                  <a:srgbClr val="0D0D0D"/>
                </a:solidFill>
                <a:latin typeface="Calibri"/>
                <a:cs typeface="Calibri"/>
              </a:rPr>
              <a:t>un fichier de </a:t>
            </a:r>
            <a:r>
              <a:rPr sz="705" dirty="0">
                <a:solidFill>
                  <a:srgbClr val="0D0D0D"/>
                </a:solidFill>
                <a:latin typeface="Calibri"/>
                <a:cs typeface="Calibri"/>
              </a:rPr>
              <a:t> </a:t>
            </a:r>
            <a:r>
              <a:rPr sz="705" spc="-3" dirty="0">
                <a:solidFill>
                  <a:srgbClr val="0D0D0D"/>
                </a:solidFill>
                <a:latin typeface="Calibri"/>
                <a:cs typeface="Calibri"/>
              </a:rPr>
              <a:t>configuration fourni </a:t>
            </a:r>
            <a:r>
              <a:rPr sz="705" dirty="0">
                <a:solidFill>
                  <a:srgbClr val="0D0D0D"/>
                </a:solidFill>
                <a:latin typeface="Calibri"/>
                <a:cs typeface="Calibri"/>
              </a:rPr>
              <a:t>par le </a:t>
            </a:r>
            <a:r>
              <a:rPr sz="705" spc="-3" dirty="0">
                <a:solidFill>
                  <a:srgbClr val="0D0D0D"/>
                </a:solidFill>
                <a:latin typeface="Calibri"/>
                <a:cs typeface="Calibri"/>
              </a:rPr>
              <a:t>package pour </a:t>
            </a:r>
            <a:r>
              <a:rPr sz="705" dirty="0">
                <a:solidFill>
                  <a:srgbClr val="0D0D0D"/>
                </a:solidFill>
                <a:latin typeface="Calibri"/>
                <a:cs typeface="Calibri"/>
              </a:rPr>
              <a:t>initialiser les valeurs par défaut </a:t>
            </a:r>
            <a:r>
              <a:rPr sz="705" spc="-3" dirty="0">
                <a:solidFill>
                  <a:srgbClr val="0D0D0D"/>
                </a:solidFill>
                <a:latin typeface="Calibri"/>
                <a:cs typeface="Calibri"/>
              </a:rPr>
              <a:t>de toutes ses </a:t>
            </a:r>
            <a:r>
              <a:rPr sz="705" dirty="0">
                <a:solidFill>
                  <a:srgbClr val="0D0D0D"/>
                </a:solidFill>
                <a:latin typeface="Calibri"/>
                <a:cs typeface="Calibri"/>
              </a:rPr>
              <a:t>variables </a:t>
            </a:r>
            <a:r>
              <a:rPr sz="705" spc="-3" dirty="0">
                <a:solidFill>
                  <a:srgbClr val="0D0D0D"/>
                </a:solidFill>
                <a:latin typeface="Calibri"/>
                <a:cs typeface="Calibri"/>
              </a:rPr>
              <a:t>de </a:t>
            </a:r>
            <a:r>
              <a:rPr sz="705" dirty="0">
                <a:solidFill>
                  <a:srgbClr val="0D0D0D"/>
                </a:solidFill>
                <a:latin typeface="Calibri"/>
                <a:cs typeface="Calibri"/>
              </a:rPr>
              <a:t> </a:t>
            </a:r>
            <a:r>
              <a:rPr sz="705" spc="-3" dirty="0">
                <a:solidFill>
                  <a:srgbClr val="0D0D0D"/>
                </a:solidFill>
                <a:latin typeface="Calibri"/>
                <a:cs typeface="Calibri"/>
              </a:rPr>
              <a:t>configuration.</a:t>
            </a:r>
            <a:r>
              <a:rPr sz="705" spc="11" dirty="0">
                <a:solidFill>
                  <a:srgbClr val="0D0D0D"/>
                </a:solidFill>
                <a:latin typeface="Calibri"/>
                <a:cs typeface="Calibri"/>
              </a:rPr>
              <a:t> </a:t>
            </a:r>
            <a:r>
              <a:rPr sz="705" dirty="0">
                <a:solidFill>
                  <a:srgbClr val="0D0D0D"/>
                </a:solidFill>
                <a:latin typeface="Calibri"/>
                <a:cs typeface="Calibri"/>
              </a:rPr>
              <a:t>Après</a:t>
            </a:r>
            <a:r>
              <a:rPr sz="705" spc="3" dirty="0">
                <a:solidFill>
                  <a:srgbClr val="0D0D0D"/>
                </a:solidFill>
                <a:latin typeface="Calibri"/>
                <a:cs typeface="Calibri"/>
              </a:rPr>
              <a:t> </a:t>
            </a:r>
            <a:r>
              <a:rPr sz="705" spc="-7" dirty="0">
                <a:solidFill>
                  <a:srgbClr val="0D0D0D"/>
                </a:solidFill>
                <a:latin typeface="Calibri"/>
                <a:cs typeface="Calibri"/>
              </a:rPr>
              <a:t>cette</a:t>
            </a:r>
            <a:r>
              <a:rPr sz="705" spc="3" dirty="0">
                <a:solidFill>
                  <a:srgbClr val="0D0D0D"/>
                </a:solidFill>
                <a:latin typeface="Calibri"/>
                <a:cs typeface="Calibri"/>
              </a:rPr>
              <a:t> </a:t>
            </a:r>
            <a:r>
              <a:rPr sz="705" spc="-3" dirty="0">
                <a:solidFill>
                  <a:srgbClr val="0D0D0D"/>
                </a:solidFill>
                <a:latin typeface="Calibri"/>
                <a:cs typeface="Calibri"/>
              </a:rPr>
              <a:t>initialisation,</a:t>
            </a:r>
            <a:r>
              <a:rPr sz="705" spc="-7" dirty="0">
                <a:solidFill>
                  <a:srgbClr val="0D0D0D"/>
                </a:solidFill>
                <a:latin typeface="Calibri"/>
                <a:cs typeface="Calibri"/>
              </a:rPr>
              <a:t> </a:t>
            </a:r>
            <a:r>
              <a:rPr lang="fr-FR" sz="705" spc="-3" dirty="0">
                <a:solidFill>
                  <a:srgbClr val="0D0D0D"/>
                </a:solidFill>
                <a:latin typeface="Calibri"/>
                <a:cs typeface="Calibri"/>
              </a:rPr>
              <a:t>Proxy SQL</a:t>
            </a:r>
            <a:r>
              <a:rPr sz="705" spc="-7" dirty="0">
                <a:solidFill>
                  <a:srgbClr val="0D0D0D"/>
                </a:solidFill>
                <a:latin typeface="Calibri"/>
                <a:cs typeface="Calibri"/>
              </a:rPr>
              <a:t> </a:t>
            </a:r>
            <a:r>
              <a:rPr sz="705" spc="-3" dirty="0">
                <a:solidFill>
                  <a:srgbClr val="0D0D0D"/>
                </a:solidFill>
                <a:latin typeface="Calibri"/>
                <a:cs typeface="Calibri"/>
              </a:rPr>
              <a:t>stocke</a:t>
            </a:r>
            <a:r>
              <a:rPr sz="705" spc="3" dirty="0">
                <a:solidFill>
                  <a:srgbClr val="0D0D0D"/>
                </a:solidFill>
                <a:latin typeface="Calibri"/>
                <a:cs typeface="Calibri"/>
              </a:rPr>
              <a:t> </a:t>
            </a:r>
            <a:r>
              <a:rPr sz="705" spc="-3" dirty="0">
                <a:solidFill>
                  <a:srgbClr val="0D0D0D"/>
                </a:solidFill>
                <a:latin typeface="Calibri"/>
                <a:cs typeface="Calibri"/>
              </a:rPr>
              <a:t>sa</a:t>
            </a:r>
            <a:r>
              <a:rPr sz="705" spc="3" dirty="0">
                <a:solidFill>
                  <a:srgbClr val="0D0D0D"/>
                </a:solidFill>
                <a:latin typeface="Calibri"/>
                <a:cs typeface="Calibri"/>
              </a:rPr>
              <a:t> </a:t>
            </a:r>
            <a:r>
              <a:rPr sz="705" spc="-3" dirty="0">
                <a:solidFill>
                  <a:srgbClr val="0D0D0D"/>
                </a:solidFill>
                <a:latin typeface="Calibri"/>
                <a:cs typeface="Calibri"/>
              </a:rPr>
              <a:t>configuration</a:t>
            </a:r>
            <a:r>
              <a:rPr sz="705" dirty="0">
                <a:solidFill>
                  <a:srgbClr val="0D0D0D"/>
                </a:solidFill>
                <a:latin typeface="Calibri"/>
                <a:cs typeface="Calibri"/>
              </a:rPr>
              <a:t> </a:t>
            </a:r>
            <a:r>
              <a:rPr sz="705" spc="-3" dirty="0">
                <a:solidFill>
                  <a:srgbClr val="0D0D0D"/>
                </a:solidFill>
                <a:latin typeface="Calibri"/>
                <a:cs typeface="Calibri"/>
              </a:rPr>
              <a:t>dans</a:t>
            </a:r>
            <a:r>
              <a:rPr sz="705" spc="3" dirty="0">
                <a:solidFill>
                  <a:srgbClr val="0D0D0D"/>
                </a:solidFill>
                <a:latin typeface="Calibri"/>
                <a:cs typeface="Calibri"/>
              </a:rPr>
              <a:t> </a:t>
            </a:r>
            <a:r>
              <a:rPr sz="705" spc="-3" dirty="0">
                <a:solidFill>
                  <a:srgbClr val="0D0D0D"/>
                </a:solidFill>
                <a:latin typeface="Calibri"/>
                <a:cs typeface="Calibri"/>
              </a:rPr>
              <a:t>une</a:t>
            </a:r>
            <a:r>
              <a:rPr sz="705" dirty="0">
                <a:solidFill>
                  <a:srgbClr val="0D0D0D"/>
                </a:solidFill>
                <a:latin typeface="Calibri"/>
                <a:cs typeface="Calibri"/>
              </a:rPr>
              <a:t> base</a:t>
            </a:r>
            <a:r>
              <a:rPr sz="705" spc="3" dirty="0">
                <a:solidFill>
                  <a:srgbClr val="0D0D0D"/>
                </a:solidFill>
                <a:latin typeface="Calibri"/>
                <a:cs typeface="Calibri"/>
              </a:rPr>
              <a:t> </a:t>
            </a:r>
            <a:r>
              <a:rPr sz="705" spc="-3" dirty="0">
                <a:solidFill>
                  <a:srgbClr val="0D0D0D"/>
                </a:solidFill>
                <a:latin typeface="Calibri"/>
                <a:cs typeface="Calibri"/>
              </a:rPr>
              <a:t>de</a:t>
            </a:r>
            <a:r>
              <a:rPr sz="705" spc="19" dirty="0">
                <a:solidFill>
                  <a:srgbClr val="0D0D0D"/>
                </a:solidFill>
                <a:latin typeface="Calibri"/>
                <a:cs typeface="Calibri"/>
              </a:rPr>
              <a:t> </a:t>
            </a:r>
            <a:r>
              <a:rPr sz="705" spc="-3" dirty="0">
                <a:solidFill>
                  <a:srgbClr val="0D0D0D"/>
                </a:solidFill>
                <a:latin typeface="Calibri"/>
                <a:cs typeface="Calibri"/>
              </a:rPr>
              <a:t>données </a:t>
            </a:r>
            <a:r>
              <a:rPr sz="705" dirty="0">
                <a:solidFill>
                  <a:srgbClr val="0D0D0D"/>
                </a:solidFill>
                <a:latin typeface="Calibri"/>
                <a:cs typeface="Calibri"/>
              </a:rPr>
              <a:t> </a:t>
            </a:r>
            <a:r>
              <a:rPr sz="705" spc="-7" dirty="0">
                <a:solidFill>
                  <a:srgbClr val="0D0D0D"/>
                </a:solidFill>
                <a:latin typeface="Calibri"/>
                <a:cs typeface="Calibri"/>
              </a:rPr>
              <a:t>qu’on</a:t>
            </a:r>
            <a:r>
              <a:rPr sz="705" spc="-11" dirty="0">
                <a:solidFill>
                  <a:srgbClr val="0D0D0D"/>
                </a:solidFill>
                <a:latin typeface="Calibri"/>
                <a:cs typeface="Calibri"/>
              </a:rPr>
              <a:t> </a:t>
            </a:r>
            <a:r>
              <a:rPr sz="705" dirty="0">
                <a:solidFill>
                  <a:srgbClr val="0D0D0D"/>
                </a:solidFill>
                <a:latin typeface="Calibri"/>
                <a:cs typeface="Calibri"/>
              </a:rPr>
              <a:t>pouvez</a:t>
            </a:r>
            <a:r>
              <a:rPr sz="705" spc="-7" dirty="0">
                <a:solidFill>
                  <a:srgbClr val="0D0D0D"/>
                </a:solidFill>
                <a:latin typeface="Calibri"/>
                <a:cs typeface="Calibri"/>
              </a:rPr>
              <a:t> </a:t>
            </a:r>
            <a:r>
              <a:rPr sz="705" dirty="0">
                <a:solidFill>
                  <a:srgbClr val="0D0D0D"/>
                </a:solidFill>
                <a:latin typeface="Calibri"/>
                <a:cs typeface="Calibri"/>
              </a:rPr>
              <a:t>gérer</a:t>
            </a:r>
            <a:r>
              <a:rPr sz="705" spc="-7" dirty="0">
                <a:solidFill>
                  <a:srgbClr val="0D0D0D"/>
                </a:solidFill>
                <a:latin typeface="Calibri"/>
                <a:cs typeface="Calibri"/>
              </a:rPr>
              <a:t> </a:t>
            </a:r>
            <a:r>
              <a:rPr sz="705" dirty="0">
                <a:solidFill>
                  <a:srgbClr val="0D0D0D"/>
                </a:solidFill>
                <a:latin typeface="Calibri"/>
                <a:cs typeface="Calibri"/>
              </a:rPr>
              <a:t>et</a:t>
            </a:r>
            <a:r>
              <a:rPr sz="705" spc="-13" dirty="0">
                <a:solidFill>
                  <a:srgbClr val="0D0D0D"/>
                </a:solidFill>
                <a:latin typeface="Calibri"/>
                <a:cs typeface="Calibri"/>
              </a:rPr>
              <a:t> </a:t>
            </a:r>
            <a:r>
              <a:rPr sz="705" dirty="0">
                <a:solidFill>
                  <a:srgbClr val="0D0D0D"/>
                </a:solidFill>
                <a:latin typeface="Calibri"/>
                <a:cs typeface="Calibri"/>
              </a:rPr>
              <a:t>modifier</a:t>
            </a:r>
            <a:r>
              <a:rPr sz="705" spc="-7" dirty="0">
                <a:solidFill>
                  <a:srgbClr val="0D0D0D"/>
                </a:solidFill>
                <a:latin typeface="Calibri"/>
                <a:cs typeface="Calibri"/>
              </a:rPr>
              <a:t> </a:t>
            </a:r>
            <a:r>
              <a:rPr sz="705" dirty="0">
                <a:solidFill>
                  <a:srgbClr val="0D0D0D"/>
                </a:solidFill>
                <a:latin typeface="Calibri"/>
                <a:cs typeface="Calibri"/>
              </a:rPr>
              <a:t>via</a:t>
            </a:r>
            <a:r>
              <a:rPr sz="705" spc="-7" dirty="0">
                <a:solidFill>
                  <a:srgbClr val="0D0D0D"/>
                </a:solidFill>
                <a:latin typeface="Calibri"/>
                <a:cs typeface="Calibri"/>
              </a:rPr>
              <a:t> la </a:t>
            </a:r>
            <a:r>
              <a:rPr sz="705" spc="-3" dirty="0">
                <a:solidFill>
                  <a:srgbClr val="0D0D0D"/>
                </a:solidFill>
                <a:latin typeface="Calibri"/>
                <a:cs typeface="Calibri"/>
              </a:rPr>
              <a:t>ligne</a:t>
            </a:r>
            <a:r>
              <a:rPr sz="705" spc="-7" dirty="0">
                <a:solidFill>
                  <a:srgbClr val="0D0D0D"/>
                </a:solidFill>
                <a:latin typeface="Calibri"/>
                <a:cs typeface="Calibri"/>
              </a:rPr>
              <a:t> </a:t>
            </a:r>
            <a:r>
              <a:rPr sz="705" spc="-3" dirty="0">
                <a:solidFill>
                  <a:srgbClr val="0D0D0D"/>
                </a:solidFill>
                <a:latin typeface="Calibri"/>
                <a:cs typeface="Calibri"/>
              </a:rPr>
              <a:t>de</a:t>
            </a:r>
            <a:r>
              <a:rPr sz="705" spc="-7" dirty="0">
                <a:solidFill>
                  <a:srgbClr val="0D0D0D"/>
                </a:solidFill>
                <a:latin typeface="Calibri"/>
                <a:cs typeface="Calibri"/>
              </a:rPr>
              <a:t> </a:t>
            </a:r>
            <a:r>
              <a:rPr sz="705" spc="-3" dirty="0">
                <a:solidFill>
                  <a:srgbClr val="0D0D0D"/>
                </a:solidFill>
                <a:latin typeface="Calibri"/>
                <a:cs typeface="Calibri"/>
              </a:rPr>
              <a:t>commande.</a:t>
            </a:r>
            <a:endParaRPr sz="705" dirty="0">
              <a:latin typeface="Calibri"/>
              <a:cs typeface="Calibri"/>
            </a:endParaRPr>
          </a:p>
          <a:p>
            <a:pPr>
              <a:spcBef>
                <a:spcPts val="23"/>
              </a:spcBef>
            </a:pPr>
            <a:endParaRPr sz="609" dirty="0">
              <a:latin typeface="Calibri"/>
              <a:cs typeface="Calibri"/>
            </a:endParaRPr>
          </a:p>
          <a:p>
            <a:pPr marL="8145" marR="15882">
              <a:lnSpc>
                <a:spcPct val="101800"/>
              </a:lnSpc>
              <a:spcBef>
                <a:spcPts val="3"/>
              </a:spcBef>
            </a:pPr>
            <a:r>
              <a:rPr sz="705" spc="-3" dirty="0">
                <a:solidFill>
                  <a:srgbClr val="0D0D0D"/>
                </a:solidFill>
                <a:latin typeface="Calibri"/>
                <a:cs typeface="Calibri"/>
              </a:rPr>
              <a:t>Pour </a:t>
            </a:r>
            <a:r>
              <a:rPr sz="705" dirty="0">
                <a:solidFill>
                  <a:srgbClr val="0D0D0D"/>
                </a:solidFill>
                <a:latin typeface="Calibri"/>
                <a:cs typeface="Calibri"/>
              </a:rPr>
              <a:t>définir</a:t>
            </a:r>
            <a:r>
              <a:rPr sz="705" spc="-3" dirty="0">
                <a:solidFill>
                  <a:srgbClr val="0D0D0D"/>
                </a:solidFill>
                <a:latin typeface="Calibri"/>
                <a:cs typeface="Calibri"/>
              </a:rPr>
              <a:t> </a:t>
            </a:r>
            <a:r>
              <a:rPr sz="705" dirty="0">
                <a:solidFill>
                  <a:srgbClr val="0D0D0D"/>
                </a:solidFill>
                <a:latin typeface="Calibri"/>
                <a:cs typeface="Calibri"/>
              </a:rPr>
              <a:t>le </a:t>
            </a:r>
            <a:r>
              <a:rPr sz="705" spc="-3" dirty="0">
                <a:solidFill>
                  <a:srgbClr val="0D0D0D"/>
                </a:solidFill>
                <a:latin typeface="Calibri"/>
                <a:cs typeface="Calibri"/>
              </a:rPr>
              <a:t>mot</a:t>
            </a:r>
            <a:r>
              <a:rPr sz="705" spc="-11" dirty="0">
                <a:solidFill>
                  <a:srgbClr val="0D0D0D"/>
                </a:solidFill>
                <a:latin typeface="Calibri"/>
                <a:cs typeface="Calibri"/>
              </a:rPr>
              <a:t> </a:t>
            </a:r>
            <a:r>
              <a:rPr sz="705" spc="-3" dirty="0">
                <a:solidFill>
                  <a:srgbClr val="0D0D0D"/>
                </a:solidFill>
                <a:latin typeface="Calibri"/>
                <a:cs typeface="Calibri"/>
              </a:rPr>
              <a:t>de</a:t>
            </a:r>
            <a:r>
              <a:rPr sz="705" spc="7" dirty="0">
                <a:solidFill>
                  <a:srgbClr val="0D0D0D"/>
                </a:solidFill>
                <a:latin typeface="Calibri"/>
                <a:cs typeface="Calibri"/>
              </a:rPr>
              <a:t> </a:t>
            </a:r>
            <a:r>
              <a:rPr sz="705" dirty="0">
                <a:solidFill>
                  <a:srgbClr val="0D0D0D"/>
                </a:solidFill>
                <a:latin typeface="Calibri"/>
                <a:cs typeface="Calibri"/>
              </a:rPr>
              <a:t>passe</a:t>
            </a:r>
            <a:r>
              <a:rPr sz="705" spc="-3" dirty="0">
                <a:solidFill>
                  <a:srgbClr val="0D0D0D"/>
                </a:solidFill>
                <a:latin typeface="Calibri"/>
                <a:cs typeface="Calibri"/>
              </a:rPr>
              <a:t> administrateur</a:t>
            </a:r>
            <a:r>
              <a:rPr sz="705" spc="-7" dirty="0">
                <a:solidFill>
                  <a:srgbClr val="0D0D0D"/>
                </a:solidFill>
                <a:latin typeface="Calibri"/>
                <a:cs typeface="Calibri"/>
              </a:rPr>
              <a:t> </a:t>
            </a:r>
            <a:r>
              <a:rPr sz="705" spc="-3" dirty="0">
                <a:solidFill>
                  <a:srgbClr val="0D0D0D"/>
                </a:solidFill>
                <a:latin typeface="Calibri"/>
                <a:cs typeface="Calibri"/>
              </a:rPr>
              <a:t>dans</a:t>
            </a:r>
            <a:r>
              <a:rPr sz="705" dirty="0">
                <a:solidFill>
                  <a:srgbClr val="0D0D0D"/>
                </a:solidFill>
                <a:latin typeface="Calibri"/>
                <a:cs typeface="Calibri"/>
              </a:rPr>
              <a:t> </a:t>
            </a:r>
            <a:r>
              <a:rPr lang="fr-FR" sz="705" spc="-3" dirty="0">
                <a:solidFill>
                  <a:srgbClr val="0D0D0D"/>
                </a:solidFill>
                <a:latin typeface="Calibri"/>
                <a:cs typeface="Calibri"/>
              </a:rPr>
              <a:t>Proxy SQL</a:t>
            </a:r>
            <a:r>
              <a:rPr sz="705" spc="-3" dirty="0">
                <a:solidFill>
                  <a:srgbClr val="0D0D0D"/>
                </a:solidFill>
                <a:latin typeface="Calibri"/>
                <a:cs typeface="Calibri"/>
              </a:rPr>
              <a:t>,</a:t>
            </a:r>
            <a:r>
              <a:rPr sz="705" spc="-13" dirty="0">
                <a:solidFill>
                  <a:srgbClr val="0D0D0D"/>
                </a:solidFill>
                <a:latin typeface="Calibri"/>
                <a:cs typeface="Calibri"/>
              </a:rPr>
              <a:t> </a:t>
            </a:r>
            <a:r>
              <a:rPr sz="705" spc="-3" dirty="0">
                <a:solidFill>
                  <a:srgbClr val="0D0D0D"/>
                </a:solidFill>
                <a:latin typeface="Calibri"/>
                <a:cs typeface="Calibri"/>
              </a:rPr>
              <a:t>nous</a:t>
            </a:r>
            <a:r>
              <a:rPr sz="705" spc="13" dirty="0">
                <a:solidFill>
                  <a:srgbClr val="0D0D0D"/>
                </a:solidFill>
                <a:latin typeface="Calibri"/>
                <a:cs typeface="Calibri"/>
              </a:rPr>
              <a:t> </a:t>
            </a:r>
            <a:r>
              <a:rPr sz="705" dirty="0">
                <a:solidFill>
                  <a:srgbClr val="0D0D0D"/>
                </a:solidFill>
                <a:latin typeface="Calibri"/>
                <a:cs typeface="Calibri"/>
              </a:rPr>
              <a:t>allons</a:t>
            </a:r>
            <a:r>
              <a:rPr sz="705" spc="-3" dirty="0">
                <a:solidFill>
                  <a:srgbClr val="0D0D0D"/>
                </a:solidFill>
                <a:latin typeface="Calibri"/>
                <a:cs typeface="Calibri"/>
              </a:rPr>
              <a:t> nous</a:t>
            </a:r>
            <a:r>
              <a:rPr sz="705" dirty="0">
                <a:solidFill>
                  <a:srgbClr val="0D0D0D"/>
                </a:solidFill>
                <a:latin typeface="Calibri"/>
                <a:cs typeface="Calibri"/>
              </a:rPr>
              <a:t> </a:t>
            </a:r>
            <a:r>
              <a:rPr sz="705" spc="-3" dirty="0">
                <a:solidFill>
                  <a:srgbClr val="0D0D0D"/>
                </a:solidFill>
                <a:latin typeface="Calibri"/>
                <a:cs typeface="Calibri"/>
              </a:rPr>
              <a:t>connecter </a:t>
            </a:r>
            <a:r>
              <a:rPr sz="705" dirty="0">
                <a:solidFill>
                  <a:srgbClr val="0D0D0D"/>
                </a:solidFill>
                <a:latin typeface="Calibri"/>
                <a:cs typeface="Calibri"/>
              </a:rPr>
              <a:t>à</a:t>
            </a:r>
            <a:r>
              <a:rPr sz="705" spc="13" dirty="0">
                <a:solidFill>
                  <a:srgbClr val="0D0D0D"/>
                </a:solidFill>
                <a:latin typeface="Calibri"/>
                <a:cs typeface="Calibri"/>
              </a:rPr>
              <a:t> </a:t>
            </a:r>
            <a:r>
              <a:rPr sz="705" spc="-7" dirty="0">
                <a:solidFill>
                  <a:srgbClr val="0D0D0D"/>
                </a:solidFill>
                <a:latin typeface="Calibri"/>
                <a:cs typeface="Calibri"/>
              </a:rPr>
              <a:t>cette</a:t>
            </a:r>
            <a:r>
              <a:rPr sz="705" spc="-3" dirty="0">
                <a:solidFill>
                  <a:srgbClr val="0D0D0D"/>
                </a:solidFill>
                <a:latin typeface="Calibri"/>
                <a:cs typeface="Calibri"/>
              </a:rPr>
              <a:t> </a:t>
            </a:r>
            <a:r>
              <a:rPr sz="705" dirty="0">
                <a:solidFill>
                  <a:srgbClr val="0D0D0D"/>
                </a:solidFill>
                <a:latin typeface="Calibri"/>
                <a:cs typeface="Calibri"/>
              </a:rPr>
              <a:t>base </a:t>
            </a:r>
            <a:r>
              <a:rPr sz="705" spc="-151" dirty="0">
                <a:solidFill>
                  <a:srgbClr val="0D0D0D"/>
                </a:solidFill>
                <a:latin typeface="Calibri"/>
                <a:cs typeface="Calibri"/>
              </a:rPr>
              <a:t> </a:t>
            </a:r>
            <a:r>
              <a:rPr sz="705" spc="-3" dirty="0">
                <a:solidFill>
                  <a:srgbClr val="0D0D0D"/>
                </a:solidFill>
                <a:latin typeface="Calibri"/>
                <a:cs typeface="Calibri"/>
              </a:rPr>
              <a:t>de</a:t>
            </a:r>
            <a:r>
              <a:rPr sz="705" spc="-7" dirty="0">
                <a:solidFill>
                  <a:srgbClr val="0D0D0D"/>
                </a:solidFill>
                <a:latin typeface="Calibri"/>
                <a:cs typeface="Calibri"/>
              </a:rPr>
              <a:t> </a:t>
            </a:r>
            <a:r>
              <a:rPr sz="705" spc="-3" dirty="0">
                <a:solidFill>
                  <a:srgbClr val="0D0D0D"/>
                </a:solidFill>
                <a:latin typeface="Calibri"/>
                <a:cs typeface="Calibri"/>
              </a:rPr>
              <a:t>données</a:t>
            </a:r>
            <a:r>
              <a:rPr sz="705" spc="-7" dirty="0">
                <a:solidFill>
                  <a:srgbClr val="0D0D0D"/>
                </a:solidFill>
                <a:latin typeface="Calibri"/>
                <a:cs typeface="Calibri"/>
              </a:rPr>
              <a:t> </a:t>
            </a:r>
            <a:r>
              <a:rPr sz="705" spc="-3" dirty="0">
                <a:solidFill>
                  <a:srgbClr val="0D0D0D"/>
                </a:solidFill>
                <a:latin typeface="Calibri"/>
                <a:cs typeface="Calibri"/>
              </a:rPr>
              <a:t>de configuration</a:t>
            </a:r>
            <a:r>
              <a:rPr sz="705" spc="-11" dirty="0">
                <a:solidFill>
                  <a:srgbClr val="0D0D0D"/>
                </a:solidFill>
                <a:latin typeface="Calibri"/>
                <a:cs typeface="Calibri"/>
              </a:rPr>
              <a:t> </a:t>
            </a:r>
            <a:r>
              <a:rPr sz="705" dirty="0">
                <a:solidFill>
                  <a:srgbClr val="0D0D0D"/>
                </a:solidFill>
                <a:latin typeface="Calibri"/>
                <a:cs typeface="Calibri"/>
              </a:rPr>
              <a:t>et</a:t>
            </a:r>
            <a:r>
              <a:rPr sz="705" spc="-13" dirty="0">
                <a:solidFill>
                  <a:srgbClr val="0D0D0D"/>
                </a:solidFill>
                <a:latin typeface="Calibri"/>
                <a:cs typeface="Calibri"/>
              </a:rPr>
              <a:t> </a:t>
            </a:r>
            <a:r>
              <a:rPr sz="705" dirty="0">
                <a:solidFill>
                  <a:srgbClr val="0D0D0D"/>
                </a:solidFill>
                <a:latin typeface="Calibri"/>
                <a:cs typeface="Calibri"/>
              </a:rPr>
              <a:t>mettre</a:t>
            </a:r>
            <a:r>
              <a:rPr sz="705" spc="-7" dirty="0">
                <a:solidFill>
                  <a:srgbClr val="0D0D0D"/>
                </a:solidFill>
                <a:latin typeface="Calibri"/>
                <a:cs typeface="Calibri"/>
              </a:rPr>
              <a:t> </a:t>
            </a:r>
            <a:r>
              <a:rPr sz="705" dirty="0">
                <a:solidFill>
                  <a:srgbClr val="0D0D0D"/>
                </a:solidFill>
                <a:latin typeface="Calibri"/>
                <a:cs typeface="Calibri"/>
              </a:rPr>
              <a:t>à</a:t>
            </a:r>
            <a:r>
              <a:rPr sz="705" spc="-3" dirty="0">
                <a:solidFill>
                  <a:srgbClr val="0D0D0D"/>
                </a:solidFill>
                <a:latin typeface="Calibri"/>
                <a:cs typeface="Calibri"/>
              </a:rPr>
              <a:t> jour</a:t>
            </a:r>
            <a:r>
              <a:rPr sz="705" spc="7" dirty="0">
                <a:solidFill>
                  <a:srgbClr val="0D0D0D"/>
                </a:solidFill>
                <a:latin typeface="Calibri"/>
                <a:cs typeface="Calibri"/>
              </a:rPr>
              <a:t> </a:t>
            </a:r>
            <a:r>
              <a:rPr sz="705" dirty="0">
                <a:solidFill>
                  <a:srgbClr val="0D0D0D"/>
                </a:solidFill>
                <a:latin typeface="Calibri"/>
                <a:cs typeface="Calibri"/>
              </a:rPr>
              <a:t>les </a:t>
            </a:r>
            <a:r>
              <a:rPr sz="705" spc="-3" dirty="0">
                <a:solidFill>
                  <a:srgbClr val="0D0D0D"/>
                </a:solidFill>
                <a:latin typeface="Calibri"/>
                <a:cs typeface="Calibri"/>
              </a:rPr>
              <a:t>variables appropriées.</a:t>
            </a:r>
            <a:endParaRPr sz="705" dirty="0">
              <a:latin typeface="Calibri"/>
              <a:cs typeface="Calibri"/>
            </a:endParaRPr>
          </a:p>
          <a:p>
            <a:pPr>
              <a:spcBef>
                <a:spcPts val="3"/>
              </a:spcBef>
            </a:pPr>
            <a:endParaRPr sz="641" dirty="0">
              <a:latin typeface="Calibri"/>
              <a:cs typeface="Calibri"/>
            </a:endParaRPr>
          </a:p>
          <a:p>
            <a:pPr marL="8145"/>
            <a:r>
              <a:rPr sz="705" spc="-3" dirty="0">
                <a:solidFill>
                  <a:srgbClr val="0D0D0D"/>
                </a:solidFill>
                <a:latin typeface="Calibri"/>
                <a:cs typeface="Calibri"/>
              </a:rPr>
              <a:t>Pour</a:t>
            </a:r>
            <a:r>
              <a:rPr sz="705" dirty="0">
                <a:solidFill>
                  <a:srgbClr val="0D0D0D"/>
                </a:solidFill>
                <a:latin typeface="Calibri"/>
                <a:cs typeface="Calibri"/>
              </a:rPr>
              <a:t> </a:t>
            </a:r>
            <a:r>
              <a:rPr sz="705" spc="-3" dirty="0">
                <a:solidFill>
                  <a:srgbClr val="0D0D0D"/>
                </a:solidFill>
                <a:latin typeface="Calibri"/>
                <a:cs typeface="Calibri"/>
              </a:rPr>
              <a:t>accéder</a:t>
            </a:r>
            <a:r>
              <a:rPr sz="705" dirty="0">
                <a:solidFill>
                  <a:srgbClr val="0D0D0D"/>
                </a:solidFill>
                <a:latin typeface="Calibri"/>
                <a:cs typeface="Calibri"/>
              </a:rPr>
              <a:t> à </a:t>
            </a:r>
            <a:r>
              <a:rPr sz="705" spc="-3" dirty="0">
                <a:solidFill>
                  <a:srgbClr val="0D0D0D"/>
                </a:solidFill>
                <a:latin typeface="Calibri"/>
                <a:cs typeface="Calibri"/>
              </a:rPr>
              <a:t>l'interface</a:t>
            </a:r>
            <a:r>
              <a:rPr sz="705" dirty="0">
                <a:solidFill>
                  <a:srgbClr val="0D0D0D"/>
                </a:solidFill>
                <a:latin typeface="Calibri"/>
                <a:cs typeface="Calibri"/>
              </a:rPr>
              <a:t> </a:t>
            </a:r>
            <a:r>
              <a:rPr sz="705" spc="-3" dirty="0">
                <a:solidFill>
                  <a:srgbClr val="0D0D0D"/>
                </a:solidFill>
                <a:latin typeface="Calibri"/>
                <a:cs typeface="Calibri"/>
              </a:rPr>
              <a:t>d'administration</a:t>
            </a:r>
            <a:r>
              <a:rPr sz="705" spc="3" dirty="0">
                <a:solidFill>
                  <a:srgbClr val="0D0D0D"/>
                </a:solidFill>
                <a:latin typeface="Calibri"/>
                <a:cs typeface="Calibri"/>
              </a:rPr>
              <a:t> </a:t>
            </a:r>
            <a:r>
              <a:rPr sz="705" spc="-3" dirty="0">
                <a:solidFill>
                  <a:srgbClr val="0D0D0D"/>
                </a:solidFill>
                <a:latin typeface="Calibri"/>
                <a:cs typeface="Calibri"/>
              </a:rPr>
              <a:t>on</a:t>
            </a:r>
            <a:r>
              <a:rPr sz="705" spc="16" dirty="0">
                <a:solidFill>
                  <a:srgbClr val="0D0D0D"/>
                </a:solidFill>
                <a:latin typeface="Calibri"/>
                <a:cs typeface="Calibri"/>
              </a:rPr>
              <a:t> </a:t>
            </a:r>
            <a:r>
              <a:rPr sz="705" spc="-3" dirty="0">
                <a:solidFill>
                  <a:srgbClr val="0D0D0D"/>
                </a:solidFill>
                <a:latin typeface="Calibri"/>
                <a:cs typeface="Calibri"/>
              </a:rPr>
              <a:t>tape</a:t>
            </a:r>
            <a:r>
              <a:rPr sz="705" dirty="0">
                <a:solidFill>
                  <a:srgbClr val="0D0D0D"/>
                </a:solidFill>
                <a:latin typeface="Calibri"/>
                <a:cs typeface="Calibri"/>
              </a:rPr>
              <a:t> la commande </a:t>
            </a:r>
            <a:r>
              <a:rPr sz="705" spc="-3" dirty="0">
                <a:solidFill>
                  <a:srgbClr val="0D0D0D"/>
                </a:solidFill>
                <a:latin typeface="Calibri"/>
                <a:cs typeface="Calibri"/>
              </a:rPr>
              <a:t>ci-dessous</a:t>
            </a:r>
            <a:endParaRPr sz="705" dirty="0">
              <a:latin typeface="Calibri"/>
              <a:cs typeface="Calibri"/>
            </a:endParaRPr>
          </a:p>
        </p:txBody>
      </p:sp>
      <p:sp>
        <p:nvSpPr>
          <p:cNvPr id="7" name="object 7"/>
          <p:cNvSpPr txBox="1"/>
          <p:nvPr/>
        </p:nvSpPr>
        <p:spPr>
          <a:xfrm>
            <a:off x="4241607" y="2958066"/>
            <a:ext cx="1389519" cy="117127"/>
          </a:xfrm>
          <a:prstGeom prst="rect">
            <a:avLst/>
          </a:prstGeom>
        </p:spPr>
        <p:txBody>
          <a:bodyPr vert="horz" wrap="square" lIns="0" tIns="8552" rIns="0" bIns="0" rtlCol="0">
            <a:spAutoFit/>
          </a:bodyPr>
          <a:lstStyle/>
          <a:p>
            <a:pPr marL="8145">
              <a:spcBef>
                <a:spcPts val="67"/>
              </a:spcBef>
            </a:pPr>
            <a:r>
              <a:rPr sz="705" spc="-3" dirty="0">
                <a:latin typeface="Calibri"/>
                <a:cs typeface="Calibri"/>
              </a:rPr>
              <a:t>Le</a:t>
            </a:r>
            <a:r>
              <a:rPr sz="705" spc="-13" dirty="0">
                <a:latin typeface="Calibri"/>
                <a:cs typeface="Calibri"/>
              </a:rPr>
              <a:t> </a:t>
            </a:r>
            <a:r>
              <a:rPr sz="705" spc="-3" dirty="0">
                <a:latin typeface="Calibri"/>
                <a:cs typeface="Calibri"/>
              </a:rPr>
              <a:t>mot</a:t>
            </a:r>
            <a:r>
              <a:rPr sz="705" spc="-16" dirty="0">
                <a:latin typeface="Calibri"/>
                <a:cs typeface="Calibri"/>
              </a:rPr>
              <a:t> </a:t>
            </a:r>
            <a:r>
              <a:rPr sz="705" spc="-3" dirty="0">
                <a:latin typeface="Calibri"/>
                <a:cs typeface="Calibri"/>
              </a:rPr>
              <a:t>de</a:t>
            </a:r>
            <a:r>
              <a:rPr sz="705" spc="-13" dirty="0">
                <a:latin typeface="Calibri"/>
                <a:cs typeface="Calibri"/>
              </a:rPr>
              <a:t> </a:t>
            </a:r>
            <a:r>
              <a:rPr sz="705" dirty="0">
                <a:latin typeface="Calibri"/>
                <a:cs typeface="Calibri"/>
              </a:rPr>
              <a:t>passe</a:t>
            </a:r>
            <a:r>
              <a:rPr sz="705" spc="-11" dirty="0">
                <a:latin typeface="Calibri"/>
                <a:cs typeface="Calibri"/>
              </a:rPr>
              <a:t> </a:t>
            </a:r>
            <a:r>
              <a:rPr sz="705" dirty="0">
                <a:latin typeface="Calibri"/>
                <a:cs typeface="Calibri"/>
              </a:rPr>
              <a:t>par défaut</a:t>
            </a:r>
            <a:r>
              <a:rPr sz="705" spc="-16" dirty="0">
                <a:latin typeface="Calibri"/>
                <a:cs typeface="Calibri"/>
              </a:rPr>
              <a:t> </a:t>
            </a:r>
            <a:r>
              <a:rPr sz="705" dirty="0">
                <a:latin typeface="Calibri"/>
                <a:cs typeface="Calibri"/>
              </a:rPr>
              <a:t>est</a:t>
            </a:r>
            <a:r>
              <a:rPr sz="705" spc="-3" dirty="0">
                <a:latin typeface="Calibri"/>
                <a:cs typeface="Calibri"/>
              </a:rPr>
              <a:t> </a:t>
            </a:r>
            <a:r>
              <a:rPr sz="705" b="1" i="1" u="sng" spc="-3" dirty="0">
                <a:solidFill>
                  <a:srgbClr val="FF0000"/>
                </a:solidFill>
                <a:uFill>
                  <a:solidFill>
                    <a:srgbClr val="FF0000"/>
                  </a:solidFill>
                </a:uFill>
                <a:latin typeface="Calibri"/>
                <a:cs typeface="Calibri"/>
              </a:rPr>
              <a:t>admin</a:t>
            </a:r>
            <a:endParaRPr sz="705" dirty="0">
              <a:latin typeface="Calibri"/>
              <a:cs typeface="Calibri"/>
            </a:endParaRPr>
          </a:p>
        </p:txBody>
      </p:sp>
      <p:sp>
        <p:nvSpPr>
          <p:cNvPr id="8" name="object 8"/>
          <p:cNvSpPr txBox="1"/>
          <p:nvPr/>
        </p:nvSpPr>
        <p:spPr>
          <a:xfrm>
            <a:off x="4241605" y="4684702"/>
            <a:ext cx="2768043" cy="117127"/>
          </a:xfrm>
          <a:prstGeom prst="rect">
            <a:avLst/>
          </a:prstGeom>
        </p:spPr>
        <p:txBody>
          <a:bodyPr vert="horz" wrap="square" lIns="0" tIns="8552" rIns="0" bIns="0" rtlCol="0">
            <a:spAutoFit/>
          </a:bodyPr>
          <a:lstStyle/>
          <a:p>
            <a:pPr marL="8145">
              <a:spcBef>
                <a:spcPts val="67"/>
              </a:spcBef>
            </a:pPr>
            <a:r>
              <a:rPr sz="705" spc="-3" dirty="0">
                <a:latin typeface="Calibri"/>
                <a:cs typeface="Calibri"/>
              </a:rPr>
              <a:t>Ici</a:t>
            </a:r>
            <a:r>
              <a:rPr sz="705" dirty="0">
                <a:latin typeface="Calibri"/>
                <a:cs typeface="Calibri"/>
              </a:rPr>
              <a:t> </a:t>
            </a:r>
            <a:r>
              <a:rPr sz="705" spc="-3" dirty="0">
                <a:latin typeface="Calibri"/>
                <a:cs typeface="Calibri"/>
              </a:rPr>
              <a:t>on</a:t>
            </a:r>
            <a:r>
              <a:rPr sz="705" spc="-7" dirty="0">
                <a:latin typeface="Calibri"/>
                <a:cs typeface="Calibri"/>
              </a:rPr>
              <a:t> </a:t>
            </a:r>
            <a:r>
              <a:rPr sz="705" dirty="0">
                <a:latin typeface="Calibri"/>
                <a:cs typeface="Calibri"/>
              </a:rPr>
              <a:t>a</a:t>
            </a:r>
            <a:r>
              <a:rPr sz="705" spc="-3" dirty="0">
                <a:latin typeface="Calibri"/>
                <a:cs typeface="Calibri"/>
              </a:rPr>
              <a:t> </a:t>
            </a:r>
            <a:r>
              <a:rPr sz="705" dirty="0">
                <a:latin typeface="Calibri"/>
                <a:cs typeface="Calibri"/>
              </a:rPr>
              <a:t>modifié le</a:t>
            </a:r>
            <a:r>
              <a:rPr sz="705" spc="-3" dirty="0">
                <a:latin typeface="Calibri"/>
                <a:cs typeface="Calibri"/>
              </a:rPr>
              <a:t> mot</a:t>
            </a:r>
            <a:r>
              <a:rPr sz="705" spc="-11" dirty="0">
                <a:latin typeface="Calibri"/>
                <a:cs typeface="Calibri"/>
              </a:rPr>
              <a:t> </a:t>
            </a:r>
            <a:r>
              <a:rPr sz="705" spc="-3" dirty="0">
                <a:latin typeface="Calibri"/>
                <a:cs typeface="Calibri"/>
              </a:rPr>
              <a:t>de</a:t>
            </a:r>
            <a:r>
              <a:rPr sz="705" spc="-7" dirty="0">
                <a:latin typeface="Calibri"/>
                <a:cs typeface="Calibri"/>
              </a:rPr>
              <a:t> </a:t>
            </a:r>
            <a:r>
              <a:rPr sz="705" dirty="0">
                <a:latin typeface="Calibri"/>
                <a:cs typeface="Calibri"/>
              </a:rPr>
              <a:t>passe</a:t>
            </a:r>
            <a:r>
              <a:rPr sz="705" spc="-3" dirty="0">
                <a:latin typeface="Calibri"/>
                <a:cs typeface="Calibri"/>
              </a:rPr>
              <a:t> du</a:t>
            </a:r>
            <a:r>
              <a:rPr sz="705" spc="-7" dirty="0">
                <a:latin typeface="Calibri"/>
                <a:cs typeface="Calibri"/>
              </a:rPr>
              <a:t> </a:t>
            </a:r>
            <a:r>
              <a:rPr sz="705" spc="-3" dirty="0">
                <a:latin typeface="Calibri"/>
                <a:cs typeface="Calibri"/>
              </a:rPr>
              <a:t>compte</a:t>
            </a:r>
            <a:r>
              <a:rPr sz="705" spc="-7" dirty="0">
                <a:latin typeface="Calibri"/>
                <a:cs typeface="Calibri"/>
              </a:rPr>
              <a:t> </a:t>
            </a:r>
            <a:r>
              <a:rPr sz="705" spc="-3" dirty="0">
                <a:latin typeface="Calibri"/>
                <a:cs typeface="Calibri"/>
              </a:rPr>
              <a:t>administratif </a:t>
            </a:r>
            <a:r>
              <a:rPr sz="705" dirty="0">
                <a:latin typeface="Calibri"/>
                <a:cs typeface="Calibri"/>
              </a:rPr>
              <a:t>en</a:t>
            </a:r>
            <a:r>
              <a:rPr sz="705" spc="-3" dirty="0">
                <a:latin typeface="Calibri"/>
                <a:cs typeface="Calibri"/>
              </a:rPr>
              <a:t> mettant</a:t>
            </a:r>
            <a:r>
              <a:rPr sz="705" spc="-13" dirty="0">
                <a:latin typeface="Calibri"/>
                <a:cs typeface="Calibri"/>
              </a:rPr>
              <a:t> </a:t>
            </a:r>
            <a:r>
              <a:rPr sz="705" dirty="0">
                <a:latin typeface="Calibri"/>
                <a:cs typeface="Calibri"/>
              </a:rPr>
              <a:t>à</a:t>
            </a:r>
            <a:r>
              <a:rPr sz="705" spc="11" dirty="0">
                <a:latin typeface="Calibri"/>
                <a:cs typeface="Calibri"/>
              </a:rPr>
              <a:t> </a:t>
            </a:r>
            <a:r>
              <a:rPr sz="705" spc="-3" dirty="0">
                <a:latin typeface="Calibri"/>
                <a:cs typeface="Calibri"/>
              </a:rPr>
              <a:t>jour </a:t>
            </a:r>
            <a:r>
              <a:rPr sz="705" dirty="0">
                <a:latin typeface="Calibri"/>
                <a:cs typeface="Calibri"/>
              </a:rPr>
              <a:t>(</a:t>
            </a:r>
          </a:p>
        </p:txBody>
      </p:sp>
      <p:sp>
        <p:nvSpPr>
          <p:cNvPr id="9" name="object 9"/>
          <p:cNvSpPr txBox="1"/>
          <p:nvPr/>
        </p:nvSpPr>
        <p:spPr>
          <a:xfrm>
            <a:off x="7022811" y="4696752"/>
            <a:ext cx="307471" cy="102592"/>
          </a:xfrm>
          <a:prstGeom prst="rect">
            <a:avLst/>
          </a:prstGeom>
          <a:solidFill>
            <a:srgbClr val="E2E8F4"/>
          </a:solidFill>
        </p:spPr>
        <p:txBody>
          <a:bodyPr vert="horz" wrap="square" lIns="0" tIns="0" rIns="0" bIns="0" rtlCol="0">
            <a:spAutoFit/>
          </a:bodyPr>
          <a:lstStyle/>
          <a:p>
            <a:pPr>
              <a:lnSpc>
                <a:spcPts val="819"/>
              </a:lnSpc>
            </a:pPr>
            <a:r>
              <a:rPr sz="705" spc="7" dirty="0">
                <a:latin typeface="Calibri"/>
                <a:cs typeface="Calibri"/>
              </a:rPr>
              <a:t>U</a:t>
            </a:r>
            <a:r>
              <a:rPr sz="705" dirty="0">
                <a:latin typeface="Calibri"/>
                <a:cs typeface="Calibri"/>
              </a:rPr>
              <a:t>P</a:t>
            </a:r>
            <a:r>
              <a:rPr sz="705" spc="-7" dirty="0">
                <a:latin typeface="Calibri"/>
                <a:cs typeface="Calibri"/>
              </a:rPr>
              <a:t>D</a:t>
            </a:r>
            <a:r>
              <a:rPr sz="705" spc="3" dirty="0">
                <a:latin typeface="Calibri"/>
                <a:cs typeface="Calibri"/>
              </a:rPr>
              <a:t>A</a:t>
            </a:r>
            <a:r>
              <a:rPr sz="705" spc="-11" dirty="0">
                <a:latin typeface="Calibri"/>
                <a:cs typeface="Calibri"/>
              </a:rPr>
              <a:t>T</a:t>
            </a:r>
            <a:r>
              <a:rPr sz="705" dirty="0">
                <a:latin typeface="Calibri"/>
                <a:cs typeface="Calibri"/>
              </a:rPr>
              <a:t>E</a:t>
            </a:r>
          </a:p>
        </p:txBody>
      </p:sp>
      <p:sp>
        <p:nvSpPr>
          <p:cNvPr id="10" name="object 10"/>
          <p:cNvSpPr txBox="1"/>
          <p:nvPr/>
        </p:nvSpPr>
        <p:spPr>
          <a:xfrm>
            <a:off x="7313748" y="4684701"/>
            <a:ext cx="43575" cy="117127"/>
          </a:xfrm>
          <a:prstGeom prst="rect">
            <a:avLst/>
          </a:prstGeom>
        </p:spPr>
        <p:txBody>
          <a:bodyPr vert="horz" wrap="square" lIns="0" tIns="8552" rIns="0" bIns="0" rtlCol="0">
            <a:spAutoFit/>
          </a:bodyPr>
          <a:lstStyle/>
          <a:p>
            <a:pPr marL="8145">
              <a:spcBef>
                <a:spcPts val="67"/>
              </a:spcBef>
            </a:pPr>
            <a:r>
              <a:rPr sz="705" dirty="0">
                <a:latin typeface="Calibri"/>
                <a:cs typeface="Calibri"/>
              </a:rPr>
              <a:t>)</a:t>
            </a:r>
          </a:p>
        </p:txBody>
      </p:sp>
      <p:sp>
        <p:nvSpPr>
          <p:cNvPr id="11" name="object 11"/>
          <p:cNvSpPr txBox="1"/>
          <p:nvPr/>
        </p:nvSpPr>
        <p:spPr>
          <a:xfrm>
            <a:off x="4241603" y="4801987"/>
            <a:ext cx="81856" cy="116716"/>
          </a:xfrm>
          <a:prstGeom prst="rect">
            <a:avLst/>
          </a:prstGeom>
        </p:spPr>
        <p:txBody>
          <a:bodyPr vert="horz" wrap="square" lIns="0" tIns="8145" rIns="0" bIns="0" rtlCol="0">
            <a:spAutoFit/>
          </a:bodyPr>
          <a:lstStyle/>
          <a:p>
            <a:pPr marL="8145">
              <a:spcBef>
                <a:spcPts val="64"/>
              </a:spcBef>
            </a:pPr>
            <a:r>
              <a:rPr sz="705" spc="7" dirty="0">
                <a:latin typeface="Calibri"/>
                <a:cs typeface="Calibri"/>
              </a:rPr>
              <a:t>la</a:t>
            </a:r>
            <a:endParaRPr sz="705" dirty="0">
              <a:latin typeface="Calibri"/>
              <a:cs typeface="Calibri"/>
            </a:endParaRPr>
          </a:p>
        </p:txBody>
      </p:sp>
      <p:sp>
        <p:nvSpPr>
          <p:cNvPr id="12" name="object 12"/>
          <p:cNvSpPr txBox="1"/>
          <p:nvPr/>
        </p:nvSpPr>
        <p:spPr>
          <a:xfrm>
            <a:off x="4333803" y="4814040"/>
            <a:ext cx="966392" cy="102592"/>
          </a:xfrm>
          <a:prstGeom prst="rect">
            <a:avLst/>
          </a:prstGeom>
          <a:solidFill>
            <a:srgbClr val="E2E8F4"/>
          </a:solidFill>
        </p:spPr>
        <p:txBody>
          <a:bodyPr vert="horz" wrap="square" lIns="0" tIns="0" rIns="0" bIns="0" rtlCol="0">
            <a:spAutoFit/>
          </a:bodyPr>
          <a:lstStyle/>
          <a:p>
            <a:pPr>
              <a:lnSpc>
                <a:spcPts val="819"/>
              </a:lnSpc>
            </a:pPr>
            <a:r>
              <a:rPr sz="705" spc="-3" dirty="0">
                <a:latin typeface="Calibri"/>
                <a:cs typeface="Calibri"/>
              </a:rPr>
              <a:t>admin_admin_credentials</a:t>
            </a:r>
            <a:endParaRPr sz="705" dirty="0">
              <a:latin typeface="Calibri"/>
              <a:cs typeface="Calibri"/>
            </a:endParaRPr>
          </a:p>
        </p:txBody>
      </p:sp>
      <p:sp>
        <p:nvSpPr>
          <p:cNvPr id="13" name="object 13"/>
          <p:cNvSpPr txBox="1"/>
          <p:nvPr/>
        </p:nvSpPr>
        <p:spPr>
          <a:xfrm>
            <a:off x="5295606" y="4801987"/>
            <a:ext cx="1202593" cy="116716"/>
          </a:xfrm>
          <a:prstGeom prst="rect">
            <a:avLst/>
          </a:prstGeom>
        </p:spPr>
        <p:txBody>
          <a:bodyPr vert="horz" wrap="square" lIns="0" tIns="8145" rIns="0" bIns="0" rtlCol="0">
            <a:spAutoFit/>
          </a:bodyPr>
          <a:lstStyle/>
          <a:p>
            <a:pPr marL="8145">
              <a:spcBef>
                <a:spcPts val="64"/>
              </a:spcBef>
            </a:pPr>
            <a:r>
              <a:rPr sz="705" spc="-3" dirty="0">
                <a:latin typeface="Calibri"/>
                <a:cs typeface="Calibri"/>
              </a:rPr>
              <a:t>variable</a:t>
            </a:r>
            <a:r>
              <a:rPr sz="705" spc="-7" dirty="0">
                <a:latin typeface="Calibri"/>
                <a:cs typeface="Calibri"/>
              </a:rPr>
              <a:t> </a:t>
            </a:r>
            <a:r>
              <a:rPr sz="705" spc="-3" dirty="0">
                <a:latin typeface="Calibri"/>
                <a:cs typeface="Calibri"/>
              </a:rPr>
              <a:t>de</a:t>
            </a:r>
            <a:r>
              <a:rPr sz="705" spc="-7" dirty="0">
                <a:latin typeface="Calibri"/>
                <a:cs typeface="Calibri"/>
              </a:rPr>
              <a:t> </a:t>
            </a:r>
            <a:r>
              <a:rPr sz="705" spc="-3" dirty="0">
                <a:latin typeface="Calibri"/>
                <a:cs typeface="Calibri"/>
              </a:rPr>
              <a:t>configuration</a:t>
            </a:r>
            <a:r>
              <a:rPr sz="705" spc="-11" dirty="0">
                <a:latin typeface="Calibri"/>
                <a:cs typeface="Calibri"/>
              </a:rPr>
              <a:t> </a:t>
            </a:r>
            <a:r>
              <a:rPr sz="705" spc="-3" dirty="0">
                <a:latin typeface="Calibri"/>
                <a:cs typeface="Calibri"/>
              </a:rPr>
              <a:t>dans</a:t>
            </a:r>
            <a:r>
              <a:rPr sz="705" spc="-7" dirty="0">
                <a:latin typeface="Calibri"/>
                <a:cs typeface="Calibri"/>
              </a:rPr>
              <a:t> </a:t>
            </a:r>
            <a:r>
              <a:rPr sz="705" dirty="0">
                <a:latin typeface="Calibri"/>
                <a:cs typeface="Calibri"/>
              </a:rPr>
              <a:t>la</a:t>
            </a:r>
          </a:p>
        </p:txBody>
      </p:sp>
      <p:sp>
        <p:nvSpPr>
          <p:cNvPr id="14" name="object 14"/>
          <p:cNvSpPr txBox="1"/>
          <p:nvPr/>
        </p:nvSpPr>
        <p:spPr>
          <a:xfrm>
            <a:off x="6510415" y="4814040"/>
            <a:ext cx="612089" cy="102592"/>
          </a:xfrm>
          <a:prstGeom prst="rect">
            <a:avLst/>
          </a:prstGeom>
          <a:solidFill>
            <a:srgbClr val="E2E8F4"/>
          </a:solidFill>
        </p:spPr>
        <p:txBody>
          <a:bodyPr vert="horz" wrap="square" lIns="0" tIns="0" rIns="0" bIns="0" rtlCol="0">
            <a:spAutoFit/>
          </a:bodyPr>
          <a:lstStyle/>
          <a:p>
            <a:pPr>
              <a:lnSpc>
                <a:spcPts val="819"/>
              </a:lnSpc>
            </a:pPr>
            <a:r>
              <a:rPr sz="705" spc="-3" dirty="0">
                <a:latin typeface="Calibri"/>
                <a:cs typeface="Calibri"/>
              </a:rPr>
              <a:t>global_variables</a:t>
            </a:r>
            <a:endParaRPr sz="705" dirty="0">
              <a:latin typeface="Calibri"/>
              <a:cs typeface="Calibri"/>
            </a:endParaRPr>
          </a:p>
        </p:txBody>
      </p:sp>
      <p:sp>
        <p:nvSpPr>
          <p:cNvPr id="15" name="object 15"/>
          <p:cNvSpPr txBox="1"/>
          <p:nvPr/>
        </p:nvSpPr>
        <p:spPr>
          <a:xfrm>
            <a:off x="7114355" y="4801987"/>
            <a:ext cx="718380" cy="116716"/>
          </a:xfrm>
          <a:prstGeom prst="rect">
            <a:avLst/>
          </a:prstGeom>
        </p:spPr>
        <p:txBody>
          <a:bodyPr vert="horz" wrap="square" lIns="0" tIns="8145" rIns="0" bIns="0" rtlCol="0">
            <a:spAutoFit/>
          </a:bodyPr>
          <a:lstStyle/>
          <a:p>
            <a:pPr marL="8145">
              <a:spcBef>
                <a:spcPts val="64"/>
              </a:spcBef>
            </a:pPr>
            <a:r>
              <a:rPr sz="705" dirty="0">
                <a:latin typeface="Calibri"/>
                <a:cs typeface="Calibri"/>
              </a:rPr>
              <a:t>base</a:t>
            </a:r>
            <a:r>
              <a:rPr sz="705" spc="-19" dirty="0">
                <a:latin typeface="Calibri"/>
                <a:cs typeface="Calibri"/>
              </a:rPr>
              <a:t> </a:t>
            </a:r>
            <a:r>
              <a:rPr sz="705" spc="-3" dirty="0">
                <a:latin typeface="Calibri"/>
                <a:cs typeface="Calibri"/>
              </a:rPr>
              <a:t>de</a:t>
            </a:r>
            <a:r>
              <a:rPr sz="705" spc="-16" dirty="0">
                <a:latin typeface="Calibri"/>
                <a:cs typeface="Calibri"/>
              </a:rPr>
              <a:t> </a:t>
            </a:r>
            <a:r>
              <a:rPr sz="705" spc="-3" dirty="0">
                <a:latin typeface="Calibri"/>
                <a:cs typeface="Calibri"/>
              </a:rPr>
              <a:t>données.</a:t>
            </a:r>
            <a:r>
              <a:rPr sz="705" spc="-13" dirty="0">
                <a:latin typeface="Calibri"/>
                <a:cs typeface="Calibri"/>
              </a:rPr>
              <a:t> </a:t>
            </a:r>
            <a:r>
              <a:rPr sz="705" spc="3" dirty="0">
                <a:latin typeface="Calibri"/>
                <a:cs typeface="Calibri"/>
              </a:rPr>
              <a:t>Il</a:t>
            </a:r>
            <a:endParaRPr sz="705" dirty="0">
              <a:latin typeface="Calibri"/>
              <a:cs typeface="Calibri"/>
            </a:endParaRPr>
          </a:p>
        </p:txBody>
      </p:sp>
      <p:sp>
        <p:nvSpPr>
          <p:cNvPr id="16" name="object 16"/>
          <p:cNvSpPr txBox="1"/>
          <p:nvPr/>
        </p:nvSpPr>
        <p:spPr>
          <a:xfrm>
            <a:off x="4930223" y="4933281"/>
            <a:ext cx="369779" cy="102592"/>
          </a:xfrm>
          <a:prstGeom prst="rect">
            <a:avLst/>
          </a:prstGeom>
          <a:solidFill>
            <a:srgbClr val="E2E8F4"/>
          </a:solidFill>
        </p:spPr>
        <p:txBody>
          <a:bodyPr vert="horz" wrap="square" lIns="0" tIns="0" rIns="0" bIns="0" rtlCol="0">
            <a:spAutoFit/>
          </a:bodyPr>
          <a:lstStyle/>
          <a:p>
            <a:pPr>
              <a:lnSpc>
                <a:spcPts val="819"/>
              </a:lnSpc>
            </a:pPr>
            <a:r>
              <a:rPr sz="705" dirty="0">
                <a:latin typeface="Calibri"/>
                <a:cs typeface="Calibri"/>
              </a:rPr>
              <a:t>password</a:t>
            </a:r>
          </a:p>
        </p:txBody>
      </p:sp>
      <p:sp>
        <p:nvSpPr>
          <p:cNvPr id="17" name="object 17"/>
          <p:cNvSpPr txBox="1"/>
          <p:nvPr/>
        </p:nvSpPr>
        <p:spPr>
          <a:xfrm>
            <a:off x="4241607" y="4921229"/>
            <a:ext cx="3510449" cy="116716"/>
          </a:xfrm>
          <a:prstGeom prst="rect">
            <a:avLst/>
          </a:prstGeom>
        </p:spPr>
        <p:txBody>
          <a:bodyPr vert="horz" wrap="square" lIns="0" tIns="8145" rIns="0" bIns="0" rtlCol="0">
            <a:spAutoFit/>
          </a:bodyPr>
          <a:lstStyle/>
          <a:p>
            <a:pPr marL="8145">
              <a:spcBef>
                <a:spcPts val="64"/>
              </a:spcBef>
              <a:tabLst>
                <a:tab pos="1057959" algn="l"/>
              </a:tabLst>
            </a:pPr>
            <a:r>
              <a:rPr sz="705" spc="-3" dirty="0">
                <a:latin typeface="Calibri"/>
                <a:cs typeface="Calibri"/>
              </a:rPr>
              <a:t>faut</a:t>
            </a:r>
            <a:r>
              <a:rPr sz="705" spc="-7" dirty="0">
                <a:latin typeface="Calibri"/>
                <a:cs typeface="Calibri"/>
              </a:rPr>
              <a:t> </a:t>
            </a:r>
            <a:r>
              <a:rPr sz="705" spc="-3" dirty="0">
                <a:latin typeface="Calibri"/>
                <a:cs typeface="Calibri"/>
              </a:rPr>
              <a:t>aussi</a:t>
            </a:r>
            <a:r>
              <a:rPr sz="705" spc="11" dirty="0">
                <a:latin typeface="Calibri"/>
                <a:cs typeface="Calibri"/>
              </a:rPr>
              <a:t> </a:t>
            </a:r>
            <a:r>
              <a:rPr sz="705" spc="-3" dirty="0">
                <a:latin typeface="Calibri"/>
                <a:cs typeface="Calibri"/>
              </a:rPr>
              <a:t>changer	dans </a:t>
            </a:r>
            <a:r>
              <a:rPr sz="705" dirty="0">
                <a:latin typeface="Calibri"/>
                <a:cs typeface="Calibri"/>
              </a:rPr>
              <a:t>la</a:t>
            </a:r>
            <a:r>
              <a:rPr sz="705" spc="-3" dirty="0">
                <a:latin typeface="Calibri"/>
                <a:cs typeface="Calibri"/>
              </a:rPr>
              <a:t> </a:t>
            </a:r>
            <a:r>
              <a:rPr sz="705" dirty="0">
                <a:latin typeface="Calibri"/>
                <a:cs typeface="Calibri"/>
              </a:rPr>
              <a:t>commande</a:t>
            </a:r>
            <a:r>
              <a:rPr sz="705" spc="-3" dirty="0">
                <a:latin typeface="Calibri"/>
                <a:cs typeface="Calibri"/>
              </a:rPr>
              <a:t> ci-dessous,</a:t>
            </a:r>
            <a:r>
              <a:rPr sz="705" spc="-11" dirty="0">
                <a:latin typeface="Calibri"/>
                <a:cs typeface="Calibri"/>
              </a:rPr>
              <a:t> </a:t>
            </a:r>
            <a:r>
              <a:rPr sz="705" spc="-3" dirty="0">
                <a:latin typeface="Calibri"/>
                <a:cs typeface="Calibri"/>
              </a:rPr>
              <a:t>un</a:t>
            </a:r>
            <a:r>
              <a:rPr sz="705" spc="-7" dirty="0">
                <a:latin typeface="Calibri"/>
                <a:cs typeface="Calibri"/>
              </a:rPr>
              <a:t> </a:t>
            </a:r>
            <a:r>
              <a:rPr sz="705" spc="3" dirty="0">
                <a:latin typeface="Calibri"/>
                <a:cs typeface="Calibri"/>
              </a:rPr>
              <a:t>mot</a:t>
            </a:r>
            <a:r>
              <a:rPr sz="705" spc="-11" dirty="0">
                <a:latin typeface="Calibri"/>
                <a:cs typeface="Calibri"/>
              </a:rPr>
              <a:t> </a:t>
            </a:r>
            <a:r>
              <a:rPr sz="705" spc="-3" dirty="0">
                <a:latin typeface="Calibri"/>
                <a:cs typeface="Calibri"/>
              </a:rPr>
              <a:t>de </a:t>
            </a:r>
            <a:r>
              <a:rPr sz="705" dirty="0">
                <a:latin typeface="Calibri"/>
                <a:cs typeface="Calibri"/>
              </a:rPr>
              <a:t>passe</a:t>
            </a:r>
            <a:r>
              <a:rPr sz="705" spc="-3" dirty="0">
                <a:latin typeface="Calibri"/>
                <a:cs typeface="Calibri"/>
              </a:rPr>
              <a:t> </a:t>
            </a:r>
            <a:r>
              <a:rPr sz="705" dirty="0">
                <a:latin typeface="Calibri"/>
                <a:cs typeface="Calibri"/>
              </a:rPr>
              <a:t>fort</a:t>
            </a:r>
            <a:r>
              <a:rPr sz="705" spc="-11" dirty="0">
                <a:latin typeface="Calibri"/>
                <a:cs typeface="Calibri"/>
              </a:rPr>
              <a:t> </a:t>
            </a:r>
            <a:r>
              <a:rPr sz="705" spc="-3" dirty="0">
                <a:latin typeface="Calibri"/>
                <a:cs typeface="Calibri"/>
              </a:rPr>
              <a:t>de votre</a:t>
            </a:r>
            <a:r>
              <a:rPr sz="705" spc="16" dirty="0">
                <a:latin typeface="Calibri"/>
                <a:cs typeface="Calibri"/>
              </a:rPr>
              <a:t> </a:t>
            </a:r>
            <a:r>
              <a:rPr sz="705" spc="-3" dirty="0">
                <a:latin typeface="Calibri"/>
                <a:cs typeface="Calibri"/>
              </a:rPr>
              <a:t>choix.</a:t>
            </a:r>
            <a:endParaRPr sz="705" dirty="0">
              <a:latin typeface="Calibri"/>
              <a:cs typeface="Calibri"/>
            </a:endParaRPr>
          </a:p>
        </p:txBody>
      </p:sp>
      <p:sp>
        <p:nvSpPr>
          <p:cNvPr id="18" name="object 18"/>
          <p:cNvSpPr txBox="1"/>
          <p:nvPr/>
        </p:nvSpPr>
        <p:spPr>
          <a:xfrm>
            <a:off x="4241607" y="5136416"/>
            <a:ext cx="3661537" cy="1068323"/>
          </a:xfrm>
          <a:prstGeom prst="rect">
            <a:avLst/>
          </a:prstGeom>
        </p:spPr>
        <p:txBody>
          <a:bodyPr vert="horz" wrap="square" lIns="0" tIns="8145" rIns="0" bIns="0" rtlCol="0">
            <a:spAutoFit/>
          </a:bodyPr>
          <a:lstStyle/>
          <a:p>
            <a:pPr marL="154744">
              <a:spcBef>
                <a:spcPts val="64"/>
              </a:spcBef>
            </a:pPr>
            <a:r>
              <a:rPr sz="771" b="1" spc="-3" dirty="0">
                <a:latin typeface="Calibri"/>
                <a:cs typeface="Calibri"/>
              </a:rPr>
              <a:t>3.</a:t>
            </a:r>
            <a:r>
              <a:rPr sz="771" b="1" spc="383" dirty="0">
                <a:latin typeface="Calibri"/>
                <a:cs typeface="Calibri"/>
              </a:rPr>
              <a:t> </a:t>
            </a:r>
            <a:r>
              <a:rPr sz="771" b="1" spc="-3" dirty="0">
                <a:latin typeface="Calibri"/>
                <a:cs typeface="Calibri"/>
              </a:rPr>
              <a:t>Configuration</a:t>
            </a:r>
            <a:r>
              <a:rPr sz="771" b="1" spc="-7" dirty="0">
                <a:latin typeface="Calibri"/>
                <a:cs typeface="Calibri"/>
              </a:rPr>
              <a:t> </a:t>
            </a:r>
            <a:r>
              <a:rPr sz="771" b="1" dirty="0">
                <a:latin typeface="Calibri"/>
                <a:cs typeface="Calibri"/>
              </a:rPr>
              <a:t>de</a:t>
            </a:r>
            <a:r>
              <a:rPr sz="771" b="1" spc="-11" dirty="0">
                <a:latin typeface="Calibri"/>
                <a:cs typeface="Calibri"/>
              </a:rPr>
              <a:t> </a:t>
            </a:r>
            <a:r>
              <a:rPr sz="771" b="1" spc="-3" dirty="0">
                <a:latin typeface="Calibri"/>
                <a:cs typeface="Calibri"/>
              </a:rPr>
              <a:t>la</a:t>
            </a:r>
            <a:r>
              <a:rPr sz="771" b="1" spc="-7" dirty="0">
                <a:latin typeface="Calibri"/>
                <a:cs typeface="Calibri"/>
              </a:rPr>
              <a:t> </a:t>
            </a:r>
            <a:r>
              <a:rPr sz="771" b="1" spc="-3" dirty="0">
                <a:latin typeface="Calibri"/>
                <a:cs typeface="Calibri"/>
              </a:rPr>
              <a:t>surveillance</a:t>
            </a:r>
            <a:r>
              <a:rPr sz="771" b="1" spc="-7" dirty="0">
                <a:latin typeface="Calibri"/>
                <a:cs typeface="Calibri"/>
              </a:rPr>
              <a:t> </a:t>
            </a:r>
            <a:r>
              <a:rPr sz="771" b="1" dirty="0">
                <a:latin typeface="Calibri"/>
                <a:cs typeface="Calibri"/>
              </a:rPr>
              <a:t>dans</a:t>
            </a:r>
            <a:r>
              <a:rPr sz="771" b="1" spc="-11" dirty="0">
                <a:latin typeface="Calibri"/>
                <a:cs typeface="Calibri"/>
              </a:rPr>
              <a:t> </a:t>
            </a:r>
            <a:r>
              <a:rPr sz="771" b="1" dirty="0">
                <a:latin typeface="Calibri"/>
                <a:cs typeface="Calibri"/>
              </a:rPr>
              <a:t>MySQL</a:t>
            </a:r>
            <a:endParaRPr sz="771" dirty="0">
              <a:latin typeface="Calibri"/>
              <a:cs typeface="Calibri"/>
            </a:endParaRPr>
          </a:p>
          <a:p>
            <a:pPr>
              <a:spcBef>
                <a:spcPts val="27"/>
              </a:spcBef>
            </a:pPr>
            <a:endParaRPr sz="609" dirty="0">
              <a:latin typeface="Calibri"/>
              <a:cs typeface="Calibri"/>
            </a:endParaRPr>
          </a:p>
          <a:p>
            <a:pPr marL="8145" marR="3259">
              <a:lnSpc>
                <a:spcPct val="101800"/>
              </a:lnSpc>
              <a:spcBef>
                <a:spcPts val="3"/>
              </a:spcBef>
            </a:pPr>
            <a:r>
              <a:rPr lang="fr-FR" sz="705" spc="-3" dirty="0">
                <a:latin typeface="Calibri"/>
                <a:cs typeface="Calibri"/>
              </a:rPr>
              <a:t>Proxy SQL</a:t>
            </a:r>
            <a:r>
              <a:rPr sz="705" spc="-11" dirty="0">
                <a:latin typeface="Calibri"/>
                <a:cs typeface="Calibri"/>
              </a:rPr>
              <a:t> </a:t>
            </a:r>
            <a:r>
              <a:rPr sz="705" spc="-3" dirty="0">
                <a:latin typeface="Calibri"/>
                <a:cs typeface="Calibri"/>
              </a:rPr>
              <a:t>doit</a:t>
            </a:r>
            <a:r>
              <a:rPr sz="705" spc="-7" dirty="0">
                <a:latin typeface="Calibri"/>
                <a:cs typeface="Calibri"/>
              </a:rPr>
              <a:t> </a:t>
            </a:r>
            <a:r>
              <a:rPr sz="705" spc="-3" dirty="0">
                <a:latin typeface="Calibri"/>
                <a:cs typeface="Calibri"/>
              </a:rPr>
              <a:t>communiquer</a:t>
            </a:r>
            <a:r>
              <a:rPr sz="705" dirty="0">
                <a:latin typeface="Calibri"/>
                <a:cs typeface="Calibri"/>
              </a:rPr>
              <a:t> avec</a:t>
            </a:r>
            <a:r>
              <a:rPr sz="705" spc="-11" dirty="0">
                <a:latin typeface="Calibri"/>
                <a:cs typeface="Calibri"/>
              </a:rPr>
              <a:t> </a:t>
            </a:r>
            <a:r>
              <a:rPr sz="705" dirty="0">
                <a:latin typeface="Calibri"/>
                <a:cs typeface="Calibri"/>
              </a:rPr>
              <a:t>les</a:t>
            </a:r>
            <a:r>
              <a:rPr sz="705" spc="3" dirty="0">
                <a:latin typeface="Calibri"/>
                <a:cs typeface="Calibri"/>
              </a:rPr>
              <a:t> </a:t>
            </a:r>
            <a:r>
              <a:rPr sz="705" spc="-3" dirty="0">
                <a:latin typeface="Calibri"/>
                <a:cs typeface="Calibri"/>
              </a:rPr>
              <a:t>nœuds</a:t>
            </a:r>
            <a:r>
              <a:rPr sz="705" dirty="0">
                <a:latin typeface="Calibri"/>
                <a:cs typeface="Calibri"/>
              </a:rPr>
              <a:t> </a:t>
            </a:r>
            <a:r>
              <a:rPr sz="705" spc="-3" dirty="0">
                <a:latin typeface="Calibri"/>
                <a:cs typeface="Calibri"/>
              </a:rPr>
              <a:t>MySQL</a:t>
            </a:r>
            <a:r>
              <a:rPr sz="705" spc="-7" dirty="0">
                <a:latin typeface="Calibri"/>
                <a:cs typeface="Calibri"/>
              </a:rPr>
              <a:t> </a:t>
            </a:r>
            <a:r>
              <a:rPr sz="705" dirty="0">
                <a:latin typeface="Calibri"/>
                <a:cs typeface="Calibri"/>
              </a:rPr>
              <a:t>pour</a:t>
            </a:r>
            <a:r>
              <a:rPr sz="705" spc="-3" dirty="0">
                <a:latin typeface="Calibri"/>
                <a:cs typeface="Calibri"/>
              </a:rPr>
              <a:t> pouvoir</a:t>
            </a:r>
            <a:r>
              <a:rPr sz="705" dirty="0">
                <a:latin typeface="Calibri"/>
                <a:cs typeface="Calibri"/>
              </a:rPr>
              <a:t> évaluer leur</a:t>
            </a:r>
            <a:r>
              <a:rPr sz="705" spc="-3" dirty="0">
                <a:latin typeface="Calibri"/>
                <a:cs typeface="Calibri"/>
              </a:rPr>
              <a:t> état.</a:t>
            </a:r>
            <a:r>
              <a:rPr sz="705" spc="19" dirty="0">
                <a:latin typeface="Calibri"/>
                <a:cs typeface="Calibri"/>
              </a:rPr>
              <a:t> </a:t>
            </a:r>
            <a:r>
              <a:rPr sz="705" spc="-3" dirty="0">
                <a:latin typeface="Calibri"/>
                <a:cs typeface="Calibri"/>
              </a:rPr>
              <a:t>Pour </a:t>
            </a:r>
            <a:r>
              <a:rPr sz="705" dirty="0">
                <a:latin typeface="Calibri"/>
                <a:cs typeface="Calibri"/>
              </a:rPr>
              <a:t>cela,</a:t>
            </a:r>
            <a:r>
              <a:rPr sz="705" spc="-11" dirty="0">
                <a:latin typeface="Calibri"/>
                <a:cs typeface="Calibri"/>
              </a:rPr>
              <a:t> </a:t>
            </a:r>
            <a:r>
              <a:rPr sz="705" dirty="0">
                <a:latin typeface="Calibri"/>
                <a:cs typeface="Calibri"/>
              </a:rPr>
              <a:t>il</a:t>
            </a:r>
            <a:r>
              <a:rPr sz="705" spc="7" dirty="0">
                <a:latin typeface="Calibri"/>
                <a:cs typeface="Calibri"/>
              </a:rPr>
              <a:t> </a:t>
            </a:r>
            <a:r>
              <a:rPr sz="705" spc="-3" dirty="0">
                <a:latin typeface="Calibri"/>
                <a:cs typeface="Calibri"/>
              </a:rPr>
              <a:t>doit </a:t>
            </a:r>
            <a:r>
              <a:rPr sz="705" spc="-151" dirty="0">
                <a:latin typeface="Calibri"/>
                <a:cs typeface="Calibri"/>
              </a:rPr>
              <a:t> </a:t>
            </a:r>
            <a:r>
              <a:rPr sz="705" spc="-3" dirty="0">
                <a:latin typeface="Calibri"/>
                <a:cs typeface="Calibri"/>
              </a:rPr>
              <a:t>pouvoir</a:t>
            </a:r>
            <a:r>
              <a:rPr sz="705" spc="-7" dirty="0">
                <a:latin typeface="Calibri"/>
                <a:cs typeface="Calibri"/>
              </a:rPr>
              <a:t> </a:t>
            </a:r>
            <a:r>
              <a:rPr sz="705" spc="-3" dirty="0">
                <a:latin typeface="Calibri"/>
                <a:cs typeface="Calibri"/>
              </a:rPr>
              <a:t>se</a:t>
            </a:r>
            <a:r>
              <a:rPr sz="705" spc="-7" dirty="0">
                <a:latin typeface="Calibri"/>
                <a:cs typeface="Calibri"/>
              </a:rPr>
              <a:t> </a:t>
            </a:r>
            <a:r>
              <a:rPr sz="705" spc="-3" dirty="0">
                <a:latin typeface="Calibri"/>
                <a:cs typeface="Calibri"/>
              </a:rPr>
              <a:t>connecter</a:t>
            </a:r>
            <a:r>
              <a:rPr sz="705" spc="-7" dirty="0">
                <a:latin typeface="Calibri"/>
                <a:cs typeface="Calibri"/>
              </a:rPr>
              <a:t> </a:t>
            </a:r>
            <a:r>
              <a:rPr sz="705" dirty="0">
                <a:latin typeface="Calibri"/>
                <a:cs typeface="Calibri"/>
              </a:rPr>
              <a:t>à</a:t>
            </a:r>
            <a:r>
              <a:rPr sz="705" spc="7" dirty="0">
                <a:latin typeface="Calibri"/>
                <a:cs typeface="Calibri"/>
              </a:rPr>
              <a:t> </a:t>
            </a:r>
            <a:r>
              <a:rPr sz="705" spc="-3" dirty="0">
                <a:latin typeface="Calibri"/>
                <a:cs typeface="Calibri"/>
              </a:rPr>
              <a:t>chaque</a:t>
            </a:r>
            <a:r>
              <a:rPr sz="705" spc="11" dirty="0">
                <a:latin typeface="Calibri"/>
                <a:cs typeface="Calibri"/>
              </a:rPr>
              <a:t> </a:t>
            </a:r>
            <a:r>
              <a:rPr sz="705" dirty="0">
                <a:latin typeface="Calibri"/>
                <a:cs typeface="Calibri"/>
              </a:rPr>
              <a:t>serveur</a:t>
            </a:r>
            <a:r>
              <a:rPr sz="705" spc="-11" dirty="0">
                <a:latin typeface="Calibri"/>
                <a:cs typeface="Calibri"/>
              </a:rPr>
              <a:t> </a:t>
            </a:r>
            <a:r>
              <a:rPr sz="705" dirty="0">
                <a:latin typeface="Calibri"/>
                <a:cs typeface="Calibri"/>
              </a:rPr>
              <a:t>avec</a:t>
            </a:r>
            <a:r>
              <a:rPr sz="705" spc="-13" dirty="0">
                <a:latin typeface="Calibri"/>
                <a:cs typeface="Calibri"/>
              </a:rPr>
              <a:t> </a:t>
            </a:r>
            <a:r>
              <a:rPr sz="705" spc="-3" dirty="0">
                <a:latin typeface="Calibri"/>
                <a:cs typeface="Calibri"/>
              </a:rPr>
              <a:t>un</a:t>
            </a:r>
            <a:r>
              <a:rPr sz="705" spc="-11" dirty="0">
                <a:latin typeface="Calibri"/>
                <a:cs typeface="Calibri"/>
              </a:rPr>
              <a:t> </a:t>
            </a:r>
            <a:r>
              <a:rPr sz="705" spc="-3" dirty="0">
                <a:latin typeface="Calibri"/>
                <a:cs typeface="Calibri"/>
              </a:rPr>
              <a:t>utilisateur</a:t>
            </a:r>
            <a:r>
              <a:rPr sz="705" spc="-11" dirty="0">
                <a:latin typeface="Calibri"/>
                <a:cs typeface="Calibri"/>
              </a:rPr>
              <a:t> </a:t>
            </a:r>
            <a:r>
              <a:rPr sz="705" dirty="0">
                <a:latin typeface="Calibri"/>
                <a:cs typeface="Calibri"/>
              </a:rPr>
              <a:t>dédié.</a:t>
            </a:r>
          </a:p>
          <a:p>
            <a:pPr>
              <a:spcBef>
                <a:spcPts val="23"/>
              </a:spcBef>
            </a:pPr>
            <a:endParaRPr sz="609" dirty="0">
              <a:latin typeface="Calibri"/>
              <a:cs typeface="Calibri"/>
            </a:endParaRPr>
          </a:p>
          <a:p>
            <a:pPr marL="8145" marR="10181">
              <a:lnSpc>
                <a:spcPct val="102000"/>
              </a:lnSpc>
            </a:pPr>
            <a:r>
              <a:rPr sz="705" spc="-3" dirty="0">
                <a:latin typeface="Calibri"/>
                <a:cs typeface="Calibri"/>
              </a:rPr>
              <a:t>Ici,</a:t>
            </a:r>
            <a:r>
              <a:rPr sz="705" spc="-13" dirty="0">
                <a:latin typeface="Calibri"/>
                <a:cs typeface="Calibri"/>
              </a:rPr>
              <a:t> </a:t>
            </a:r>
            <a:r>
              <a:rPr sz="705" spc="-3" dirty="0">
                <a:latin typeface="Calibri"/>
                <a:cs typeface="Calibri"/>
              </a:rPr>
              <a:t>nous</a:t>
            </a:r>
            <a:r>
              <a:rPr sz="705" dirty="0">
                <a:latin typeface="Calibri"/>
                <a:cs typeface="Calibri"/>
              </a:rPr>
              <a:t> allons </a:t>
            </a:r>
            <a:r>
              <a:rPr sz="705" spc="-3" dirty="0">
                <a:latin typeface="Calibri"/>
                <a:cs typeface="Calibri"/>
              </a:rPr>
              <a:t>configurer</a:t>
            </a:r>
            <a:r>
              <a:rPr sz="705" dirty="0">
                <a:latin typeface="Calibri"/>
                <a:cs typeface="Calibri"/>
              </a:rPr>
              <a:t> </a:t>
            </a:r>
            <a:r>
              <a:rPr sz="705" spc="-3" dirty="0">
                <a:latin typeface="Calibri"/>
                <a:cs typeface="Calibri"/>
              </a:rPr>
              <a:t>l'utilisateur nécessaire</a:t>
            </a:r>
            <a:r>
              <a:rPr sz="705" dirty="0">
                <a:latin typeface="Calibri"/>
                <a:cs typeface="Calibri"/>
              </a:rPr>
              <a:t> </a:t>
            </a:r>
            <a:r>
              <a:rPr sz="705" spc="-3" dirty="0">
                <a:latin typeface="Calibri"/>
                <a:cs typeface="Calibri"/>
              </a:rPr>
              <a:t>sur </a:t>
            </a:r>
            <a:r>
              <a:rPr sz="705" spc="-7" dirty="0">
                <a:latin typeface="Calibri"/>
                <a:cs typeface="Calibri"/>
              </a:rPr>
              <a:t>les</a:t>
            </a:r>
            <a:r>
              <a:rPr sz="705" dirty="0">
                <a:latin typeface="Calibri"/>
                <a:cs typeface="Calibri"/>
              </a:rPr>
              <a:t> </a:t>
            </a:r>
            <a:r>
              <a:rPr sz="705" spc="-3" dirty="0">
                <a:latin typeface="Calibri"/>
                <a:cs typeface="Calibri"/>
              </a:rPr>
              <a:t>nœuds</a:t>
            </a:r>
            <a:r>
              <a:rPr sz="705" dirty="0">
                <a:latin typeface="Calibri"/>
                <a:cs typeface="Calibri"/>
              </a:rPr>
              <a:t> </a:t>
            </a:r>
            <a:r>
              <a:rPr sz="705" spc="-3" dirty="0">
                <a:latin typeface="Calibri"/>
                <a:cs typeface="Calibri"/>
              </a:rPr>
              <a:t>MySQL</a:t>
            </a:r>
            <a:r>
              <a:rPr sz="705" spc="-7" dirty="0">
                <a:latin typeface="Calibri"/>
                <a:cs typeface="Calibri"/>
              </a:rPr>
              <a:t> </a:t>
            </a:r>
            <a:r>
              <a:rPr sz="705" dirty="0">
                <a:latin typeface="Calibri"/>
                <a:cs typeface="Calibri"/>
              </a:rPr>
              <a:t>et</a:t>
            </a:r>
            <a:r>
              <a:rPr sz="705" spc="11" dirty="0">
                <a:latin typeface="Calibri"/>
                <a:cs typeface="Calibri"/>
              </a:rPr>
              <a:t> </a:t>
            </a:r>
            <a:r>
              <a:rPr sz="705" dirty="0">
                <a:latin typeface="Calibri"/>
                <a:cs typeface="Calibri"/>
              </a:rPr>
              <a:t>installer des</a:t>
            </a:r>
            <a:r>
              <a:rPr sz="705" spc="3" dirty="0">
                <a:latin typeface="Calibri"/>
                <a:cs typeface="Calibri"/>
              </a:rPr>
              <a:t> </a:t>
            </a:r>
            <a:r>
              <a:rPr sz="705" spc="-3" dirty="0">
                <a:latin typeface="Calibri"/>
                <a:cs typeface="Calibri"/>
              </a:rPr>
              <a:t>fonctions</a:t>
            </a:r>
            <a:r>
              <a:rPr sz="705" spc="3" dirty="0">
                <a:latin typeface="Calibri"/>
                <a:cs typeface="Calibri"/>
              </a:rPr>
              <a:t> </a:t>
            </a:r>
            <a:r>
              <a:rPr sz="705" spc="-3" dirty="0">
                <a:latin typeface="Calibri"/>
                <a:cs typeface="Calibri"/>
              </a:rPr>
              <a:t>SQL </a:t>
            </a:r>
            <a:r>
              <a:rPr sz="705" dirty="0">
                <a:latin typeface="Calibri"/>
                <a:cs typeface="Calibri"/>
              </a:rPr>
              <a:t> </a:t>
            </a:r>
            <a:r>
              <a:rPr sz="705" spc="-3" dirty="0">
                <a:latin typeface="Calibri"/>
                <a:cs typeface="Calibri"/>
              </a:rPr>
              <a:t>supplémentaires qui</a:t>
            </a:r>
            <a:r>
              <a:rPr sz="705" spc="3" dirty="0">
                <a:latin typeface="Calibri"/>
                <a:cs typeface="Calibri"/>
              </a:rPr>
              <a:t> </a:t>
            </a:r>
            <a:r>
              <a:rPr sz="705" spc="-3" dirty="0">
                <a:latin typeface="Calibri"/>
                <a:cs typeface="Calibri"/>
              </a:rPr>
              <a:t>permettent</a:t>
            </a:r>
            <a:r>
              <a:rPr sz="705" spc="-7" dirty="0">
                <a:latin typeface="Calibri"/>
                <a:cs typeface="Calibri"/>
              </a:rPr>
              <a:t> </a:t>
            </a:r>
            <a:r>
              <a:rPr sz="705" dirty="0">
                <a:latin typeface="Calibri"/>
                <a:cs typeface="Calibri"/>
              </a:rPr>
              <a:t>à</a:t>
            </a:r>
            <a:r>
              <a:rPr sz="705" spc="-3" dirty="0">
                <a:latin typeface="Calibri"/>
                <a:cs typeface="Calibri"/>
              </a:rPr>
              <a:t> </a:t>
            </a:r>
            <a:r>
              <a:rPr lang="fr-FR" sz="705" spc="-3" dirty="0">
                <a:latin typeface="Calibri"/>
                <a:cs typeface="Calibri"/>
              </a:rPr>
              <a:t>Proxy SQL</a:t>
            </a:r>
            <a:r>
              <a:rPr sz="705" spc="-11" dirty="0">
                <a:latin typeface="Calibri"/>
                <a:cs typeface="Calibri"/>
              </a:rPr>
              <a:t> </a:t>
            </a:r>
            <a:r>
              <a:rPr sz="705" spc="-3" dirty="0">
                <a:latin typeface="Calibri"/>
                <a:cs typeface="Calibri"/>
              </a:rPr>
              <a:t>d'interroger</a:t>
            </a:r>
            <a:r>
              <a:rPr sz="705" dirty="0">
                <a:latin typeface="Calibri"/>
                <a:cs typeface="Calibri"/>
              </a:rPr>
              <a:t> </a:t>
            </a:r>
            <a:r>
              <a:rPr sz="705" spc="-3" dirty="0">
                <a:latin typeface="Calibri"/>
                <a:cs typeface="Calibri"/>
              </a:rPr>
              <a:t>l'état</a:t>
            </a:r>
            <a:r>
              <a:rPr sz="705" spc="-13" dirty="0">
                <a:latin typeface="Calibri"/>
                <a:cs typeface="Calibri"/>
              </a:rPr>
              <a:t> </a:t>
            </a:r>
            <a:r>
              <a:rPr sz="705" spc="-3" dirty="0">
                <a:latin typeface="Calibri"/>
                <a:cs typeface="Calibri"/>
              </a:rPr>
              <a:t>de réplication du</a:t>
            </a:r>
            <a:r>
              <a:rPr sz="705" spc="-7" dirty="0">
                <a:latin typeface="Calibri"/>
                <a:cs typeface="Calibri"/>
              </a:rPr>
              <a:t> </a:t>
            </a:r>
            <a:r>
              <a:rPr sz="705" spc="-3" dirty="0">
                <a:latin typeface="Calibri"/>
                <a:cs typeface="Calibri"/>
              </a:rPr>
              <a:t>groupe.</a:t>
            </a:r>
            <a:endParaRPr sz="705" dirty="0">
              <a:latin typeface="Calibri"/>
              <a:cs typeface="Calibri"/>
            </a:endParaRPr>
          </a:p>
          <a:p>
            <a:pPr>
              <a:spcBef>
                <a:spcPts val="11"/>
              </a:spcBef>
            </a:pPr>
            <a:endParaRPr sz="609" dirty="0">
              <a:latin typeface="Calibri"/>
              <a:cs typeface="Calibri"/>
            </a:endParaRPr>
          </a:p>
          <a:p>
            <a:pPr marL="8145" marR="28506">
              <a:lnSpc>
                <a:spcPct val="101800"/>
              </a:lnSpc>
            </a:pPr>
            <a:r>
              <a:rPr sz="705" spc="-3" dirty="0">
                <a:latin typeface="Calibri"/>
                <a:cs typeface="Calibri"/>
              </a:rPr>
              <a:t>Étant</a:t>
            </a:r>
            <a:r>
              <a:rPr sz="705" spc="7" dirty="0">
                <a:latin typeface="Calibri"/>
                <a:cs typeface="Calibri"/>
              </a:rPr>
              <a:t> </a:t>
            </a:r>
            <a:r>
              <a:rPr sz="705" spc="-3" dirty="0">
                <a:latin typeface="Calibri"/>
                <a:cs typeface="Calibri"/>
              </a:rPr>
              <a:t>donné</a:t>
            </a:r>
            <a:r>
              <a:rPr sz="705" dirty="0">
                <a:latin typeface="Calibri"/>
                <a:cs typeface="Calibri"/>
              </a:rPr>
              <a:t> </a:t>
            </a:r>
            <a:r>
              <a:rPr sz="705" spc="-3" dirty="0">
                <a:latin typeface="Calibri"/>
                <a:cs typeface="Calibri"/>
              </a:rPr>
              <a:t>que</a:t>
            </a:r>
            <a:r>
              <a:rPr sz="705" dirty="0">
                <a:latin typeface="Calibri"/>
                <a:cs typeface="Calibri"/>
              </a:rPr>
              <a:t> la</a:t>
            </a:r>
            <a:r>
              <a:rPr sz="705" spc="3" dirty="0">
                <a:latin typeface="Calibri"/>
                <a:cs typeface="Calibri"/>
              </a:rPr>
              <a:t> </a:t>
            </a:r>
            <a:r>
              <a:rPr sz="705" spc="-3" dirty="0">
                <a:latin typeface="Calibri"/>
                <a:cs typeface="Calibri"/>
              </a:rPr>
              <a:t>réplication de</a:t>
            </a:r>
            <a:r>
              <a:rPr sz="705" dirty="0">
                <a:latin typeface="Calibri"/>
                <a:cs typeface="Calibri"/>
              </a:rPr>
              <a:t> </a:t>
            </a:r>
            <a:r>
              <a:rPr sz="705" spc="-3" dirty="0">
                <a:latin typeface="Calibri"/>
                <a:cs typeface="Calibri"/>
              </a:rPr>
              <a:t>groupe</a:t>
            </a:r>
            <a:r>
              <a:rPr sz="705" dirty="0">
                <a:latin typeface="Calibri"/>
                <a:cs typeface="Calibri"/>
              </a:rPr>
              <a:t> </a:t>
            </a:r>
            <a:r>
              <a:rPr sz="705" spc="-3" dirty="0">
                <a:latin typeface="Calibri"/>
                <a:cs typeface="Calibri"/>
              </a:rPr>
              <a:t>MySQL</a:t>
            </a:r>
            <a:r>
              <a:rPr sz="705" spc="11" dirty="0">
                <a:latin typeface="Calibri"/>
                <a:cs typeface="Calibri"/>
              </a:rPr>
              <a:t> </a:t>
            </a:r>
            <a:r>
              <a:rPr sz="705" dirty="0">
                <a:latin typeface="Calibri"/>
                <a:cs typeface="Calibri"/>
              </a:rPr>
              <a:t>est</a:t>
            </a:r>
            <a:r>
              <a:rPr sz="705" spc="-7" dirty="0">
                <a:latin typeface="Calibri"/>
                <a:cs typeface="Calibri"/>
              </a:rPr>
              <a:t> </a:t>
            </a:r>
            <a:r>
              <a:rPr sz="705" spc="3" dirty="0">
                <a:latin typeface="Calibri"/>
                <a:cs typeface="Calibri"/>
              </a:rPr>
              <a:t>déjà</a:t>
            </a:r>
            <a:r>
              <a:rPr sz="705" dirty="0">
                <a:latin typeface="Calibri"/>
                <a:cs typeface="Calibri"/>
              </a:rPr>
              <a:t> en </a:t>
            </a:r>
            <a:r>
              <a:rPr sz="705" spc="-3" dirty="0">
                <a:latin typeface="Calibri"/>
                <a:cs typeface="Calibri"/>
              </a:rPr>
              <a:t>cours</a:t>
            </a:r>
            <a:r>
              <a:rPr sz="705" dirty="0">
                <a:latin typeface="Calibri"/>
                <a:cs typeface="Calibri"/>
              </a:rPr>
              <a:t> </a:t>
            </a:r>
            <a:r>
              <a:rPr sz="705" spc="-3" dirty="0">
                <a:latin typeface="Calibri"/>
                <a:cs typeface="Calibri"/>
              </a:rPr>
              <a:t>d'exécution,</a:t>
            </a:r>
            <a:r>
              <a:rPr sz="705" spc="7" dirty="0">
                <a:latin typeface="Calibri"/>
                <a:cs typeface="Calibri"/>
              </a:rPr>
              <a:t> </a:t>
            </a:r>
            <a:r>
              <a:rPr sz="705" dirty="0">
                <a:latin typeface="Calibri"/>
                <a:cs typeface="Calibri"/>
              </a:rPr>
              <a:t>les</a:t>
            </a:r>
            <a:r>
              <a:rPr sz="705" spc="3" dirty="0">
                <a:latin typeface="Calibri"/>
                <a:cs typeface="Calibri"/>
              </a:rPr>
              <a:t> </a:t>
            </a:r>
            <a:r>
              <a:rPr sz="705" spc="-3" dirty="0">
                <a:latin typeface="Calibri"/>
                <a:cs typeface="Calibri"/>
              </a:rPr>
              <a:t>étapes</a:t>
            </a:r>
            <a:r>
              <a:rPr sz="705" spc="3" dirty="0">
                <a:latin typeface="Calibri"/>
                <a:cs typeface="Calibri"/>
              </a:rPr>
              <a:t> </a:t>
            </a:r>
            <a:r>
              <a:rPr sz="705" spc="-3" dirty="0">
                <a:latin typeface="Calibri"/>
                <a:cs typeface="Calibri"/>
              </a:rPr>
              <a:t>suivantes </a:t>
            </a:r>
            <a:r>
              <a:rPr sz="705" spc="-147" dirty="0">
                <a:latin typeface="Calibri"/>
                <a:cs typeface="Calibri"/>
              </a:rPr>
              <a:t> </a:t>
            </a:r>
            <a:r>
              <a:rPr sz="705" spc="-3" dirty="0">
                <a:latin typeface="Calibri"/>
                <a:cs typeface="Calibri"/>
              </a:rPr>
              <a:t>ne</a:t>
            </a:r>
            <a:r>
              <a:rPr sz="705" spc="-7" dirty="0">
                <a:latin typeface="Calibri"/>
                <a:cs typeface="Calibri"/>
              </a:rPr>
              <a:t> </a:t>
            </a:r>
            <a:r>
              <a:rPr sz="705" dirty="0">
                <a:latin typeface="Calibri"/>
                <a:cs typeface="Calibri"/>
              </a:rPr>
              <a:t>doivent</a:t>
            </a:r>
            <a:r>
              <a:rPr sz="705" spc="-13" dirty="0">
                <a:latin typeface="Calibri"/>
                <a:cs typeface="Calibri"/>
              </a:rPr>
              <a:t> </a:t>
            </a:r>
            <a:r>
              <a:rPr sz="705" spc="-3" dirty="0">
                <a:latin typeface="Calibri"/>
                <a:cs typeface="Calibri"/>
              </a:rPr>
              <a:t>être</a:t>
            </a:r>
            <a:r>
              <a:rPr sz="705" spc="-7" dirty="0">
                <a:latin typeface="Calibri"/>
                <a:cs typeface="Calibri"/>
              </a:rPr>
              <a:t> </a:t>
            </a:r>
            <a:r>
              <a:rPr sz="705" spc="-3" dirty="0">
                <a:latin typeface="Calibri"/>
                <a:cs typeface="Calibri"/>
              </a:rPr>
              <a:t>effectuées</a:t>
            </a:r>
            <a:r>
              <a:rPr sz="705" spc="-7" dirty="0">
                <a:latin typeface="Calibri"/>
                <a:cs typeface="Calibri"/>
              </a:rPr>
              <a:t> </a:t>
            </a:r>
            <a:r>
              <a:rPr sz="705" spc="-3" dirty="0">
                <a:latin typeface="Calibri"/>
                <a:cs typeface="Calibri"/>
              </a:rPr>
              <a:t>que</a:t>
            </a:r>
            <a:r>
              <a:rPr sz="705" spc="-7" dirty="0">
                <a:latin typeface="Calibri"/>
                <a:cs typeface="Calibri"/>
              </a:rPr>
              <a:t> </a:t>
            </a:r>
            <a:r>
              <a:rPr sz="705" spc="-3" dirty="0">
                <a:latin typeface="Calibri"/>
                <a:cs typeface="Calibri"/>
              </a:rPr>
              <a:t>sur</a:t>
            </a:r>
            <a:r>
              <a:rPr sz="705" spc="-7" dirty="0">
                <a:latin typeface="Calibri"/>
                <a:cs typeface="Calibri"/>
              </a:rPr>
              <a:t> </a:t>
            </a:r>
            <a:r>
              <a:rPr sz="705" b="1" dirty="0">
                <a:latin typeface="Calibri"/>
                <a:cs typeface="Calibri"/>
              </a:rPr>
              <a:t>un</a:t>
            </a:r>
            <a:r>
              <a:rPr sz="705" b="1" spc="-3" dirty="0">
                <a:latin typeface="Calibri"/>
                <a:cs typeface="Calibri"/>
              </a:rPr>
              <a:t> seul</a:t>
            </a:r>
            <a:r>
              <a:rPr sz="705" b="1" spc="3" dirty="0">
                <a:latin typeface="Calibri"/>
                <a:cs typeface="Calibri"/>
              </a:rPr>
              <a:t> </a:t>
            </a:r>
            <a:r>
              <a:rPr sz="705" b="1" spc="-3" dirty="0">
                <a:latin typeface="Calibri"/>
                <a:cs typeface="Calibri"/>
              </a:rPr>
              <a:t>membre</a:t>
            </a:r>
            <a:r>
              <a:rPr sz="705" b="1" spc="7" dirty="0">
                <a:latin typeface="Calibri"/>
                <a:cs typeface="Calibri"/>
              </a:rPr>
              <a:t> </a:t>
            </a:r>
            <a:r>
              <a:rPr sz="705" b="1" dirty="0">
                <a:latin typeface="Calibri"/>
                <a:cs typeface="Calibri"/>
              </a:rPr>
              <a:t>du groupe</a:t>
            </a:r>
            <a:endParaRPr sz="705" dirty="0">
              <a:latin typeface="Calibri"/>
              <a:cs typeface="Calibri"/>
            </a:endParaRPr>
          </a:p>
        </p:txBody>
      </p:sp>
      <p:pic>
        <p:nvPicPr>
          <p:cNvPr id="19" name="object 19"/>
          <p:cNvPicPr/>
          <p:nvPr/>
        </p:nvPicPr>
        <p:blipFill>
          <a:blip r:embed="rId2" cstate="print"/>
          <a:stretch>
            <a:fillRect/>
          </a:stretch>
        </p:blipFill>
        <p:spPr>
          <a:xfrm>
            <a:off x="4263206" y="904347"/>
            <a:ext cx="3681281" cy="357625"/>
          </a:xfrm>
          <a:prstGeom prst="rect">
            <a:avLst/>
          </a:prstGeom>
        </p:spPr>
      </p:pic>
      <p:pic>
        <p:nvPicPr>
          <p:cNvPr id="20" name="object 20"/>
          <p:cNvPicPr/>
          <p:nvPr/>
        </p:nvPicPr>
        <p:blipFill>
          <a:blip r:embed="rId3" cstate="print"/>
          <a:stretch>
            <a:fillRect/>
          </a:stretch>
        </p:blipFill>
        <p:spPr>
          <a:xfrm>
            <a:off x="4249963" y="2648723"/>
            <a:ext cx="3484385" cy="244265"/>
          </a:xfrm>
          <a:prstGeom prst="rect">
            <a:avLst/>
          </a:prstGeom>
        </p:spPr>
      </p:pic>
      <p:pic>
        <p:nvPicPr>
          <p:cNvPr id="21" name="object 21"/>
          <p:cNvPicPr/>
          <p:nvPr/>
        </p:nvPicPr>
        <p:blipFill>
          <a:blip r:embed="rId4" cstate="print"/>
          <a:stretch>
            <a:fillRect/>
          </a:stretch>
        </p:blipFill>
        <p:spPr>
          <a:xfrm>
            <a:off x="4249959" y="3150037"/>
            <a:ext cx="3694524" cy="14705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88215" y="570633"/>
            <a:ext cx="3072255" cy="116716"/>
          </a:xfrm>
          <a:prstGeom prst="rect">
            <a:avLst/>
          </a:prstGeom>
        </p:spPr>
        <p:txBody>
          <a:bodyPr vert="horz" wrap="square" lIns="0" tIns="8145" rIns="0" bIns="0" rtlCol="0">
            <a:spAutoFit/>
          </a:bodyPr>
          <a:lstStyle/>
          <a:p>
            <a:pPr marL="154744" indent="-147007">
              <a:spcBef>
                <a:spcPts val="64"/>
              </a:spcBef>
              <a:buFont typeface="Symbol"/>
              <a:buChar char=""/>
              <a:tabLst>
                <a:tab pos="154744" algn="l"/>
                <a:tab pos="155151" algn="l"/>
              </a:tabLst>
            </a:pPr>
            <a:r>
              <a:rPr sz="705" spc="-7" dirty="0">
                <a:latin typeface="Calibri"/>
                <a:cs typeface="Calibri"/>
              </a:rPr>
              <a:t>On</a:t>
            </a:r>
            <a:r>
              <a:rPr sz="705" spc="-11" dirty="0">
                <a:latin typeface="Calibri"/>
                <a:cs typeface="Calibri"/>
              </a:rPr>
              <a:t> </a:t>
            </a:r>
            <a:r>
              <a:rPr sz="705" spc="-3" dirty="0">
                <a:latin typeface="Calibri"/>
                <a:cs typeface="Calibri"/>
              </a:rPr>
              <a:t>se connecte</a:t>
            </a:r>
            <a:r>
              <a:rPr sz="705" spc="-7" dirty="0">
                <a:latin typeface="Calibri"/>
                <a:cs typeface="Calibri"/>
              </a:rPr>
              <a:t> </a:t>
            </a:r>
            <a:r>
              <a:rPr sz="705" dirty="0">
                <a:latin typeface="Calibri"/>
                <a:cs typeface="Calibri"/>
              </a:rPr>
              <a:t>à</a:t>
            </a:r>
            <a:r>
              <a:rPr sz="705" spc="11" dirty="0">
                <a:latin typeface="Calibri"/>
                <a:cs typeface="Calibri"/>
              </a:rPr>
              <a:t> </a:t>
            </a:r>
            <a:r>
              <a:rPr sz="705" spc="-3" dirty="0">
                <a:latin typeface="Calibri"/>
                <a:cs typeface="Calibri"/>
              </a:rPr>
              <a:t>MySQL,</a:t>
            </a:r>
            <a:r>
              <a:rPr sz="705" dirty="0">
                <a:latin typeface="Calibri"/>
                <a:cs typeface="Calibri"/>
              </a:rPr>
              <a:t> </a:t>
            </a:r>
            <a:r>
              <a:rPr sz="705" spc="-3" dirty="0">
                <a:latin typeface="Calibri"/>
                <a:cs typeface="Calibri"/>
              </a:rPr>
              <a:t>qui</a:t>
            </a:r>
            <a:r>
              <a:rPr sz="705" spc="3" dirty="0">
                <a:latin typeface="Calibri"/>
                <a:cs typeface="Calibri"/>
              </a:rPr>
              <a:t> </a:t>
            </a:r>
            <a:r>
              <a:rPr sz="705" spc="-3" dirty="0">
                <a:latin typeface="Calibri"/>
                <a:cs typeface="Calibri"/>
              </a:rPr>
              <a:t>nous </a:t>
            </a:r>
            <a:r>
              <a:rPr sz="705" dirty="0">
                <a:latin typeface="Calibri"/>
                <a:cs typeface="Calibri"/>
              </a:rPr>
              <a:t>demandera</a:t>
            </a:r>
            <a:r>
              <a:rPr sz="705" spc="-7" dirty="0">
                <a:latin typeface="Calibri"/>
                <a:cs typeface="Calibri"/>
              </a:rPr>
              <a:t> </a:t>
            </a:r>
            <a:r>
              <a:rPr sz="705" dirty="0">
                <a:latin typeface="Calibri"/>
                <a:cs typeface="Calibri"/>
              </a:rPr>
              <a:t>à</a:t>
            </a:r>
            <a:r>
              <a:rPr sz="705" spc="-3" dirty="0">
                <a:latin typeface="Calibri"/>
                <a:cs typeface="Calibri"/>
              </a:rPr>
              <a:t> </a:t>
            </a:r>
            <a:r>
              <a:rPr sz="705" dirty="0">
                <a:latin typeface="Calibri"/>
                <a:cs typeface="Calibri"/>
              </a:rPr>
              <a:t>nouveau</a:t>
            </a:r>
            <a:r>
              <a:rPr sz="705" spc="-11" dirty="0">
                <a:latin typeface="Calibri"/>
                <a:cs typeface="Calibri"/>
              </a:rPr>
              <a:t> </a:t>
            </a:r>
            <a:r>
              <a:rPr sz="705" dirty="0">
                <a:latin typeface="Calibri"/>
                <a:cs typeface="Calibri"/>
              </a:rPr>
              <a:t>le</a:t>
            </a:r>
            <a:r>
              <a:rPr sz="705" spc="-3" dirty="0">
                <a:latin typeface="Calibri"/>
                <a:cs typeface="Calibri"/>
              </a:rPr>
              <a:t> mot</a:t>
            </a:r>
            <a:r>
              <a:rPr sz="705" spc="-13" dirty="0">
                <a:latin typeface="Calibri"/>
                <a:cs typeface="Calibri"/>
              </a:rPr>
              <a:t> </a:t>
            </a:r>
            <a:r>
              <a:rPr sz="705" spc="-3" dirty="0">
                <a:latin typeface="Calibri"/>
                <a:cs typeface="Calibri"/>
              </a:rPr>
              <a:t>de </a:t>
            </a:r>
            <a:r>
              <a:rPr sz="705" dirty="0">
                <a:latin typeface="Calibri"/>
                <a:cs typeface="Calibri"/>
              </a:rPr>
              <a:t>passe</a:t>
            </a:r>
            <a:r>
              <a:rPr sz="705" spc="11" dirty="0">
                <a:latin typeface="Calibri"/>
                <a:cs typeface="Calibri"/>
              </a:rPr>
              <a:t> </a:t>
            </a:r>
            <a:r>
              <a:rPr sz="705" b="1" spc="-3" dirty="0">
                <a:latin typeface="Calibri"/>
                <a:cs typeface="Calibri"/>
              </a:rPr>
              <a:t>root </a:t>
            </a:r>
            <a:r>
              <a:rPr sz="705" dirty="0">
                <a:latin typeface="Calibri"/>
                <a:cs typeface="Calibri"/>
              </a:rPr>
              <a:t>.</a:t>
            </a:r>
          </a:p>
        </p:txBody>
      </p:sp>
      <p:sp>
        <p:nvSpPr>
          <p:cNvPr id="3" name="object 3"/>
          <p:cNvSpPr txBox="1"/>
          <p:nvPr/>
        </p:nvSpPr>
        <p:spPr>
          <a:xfrm>
            <a:off x="4241607" y="2960574"/>
            <a:ext cx="3466059" cy="471236"/>
          </a:xfrm>
          <a:prstGeom prst="rect">
            <a:avLst/>
          </a:prstGeom>
        </p:spPr>
        <p:txBody>
          <a:bodyPr vert="horz" wrap="square" lIns="0" tIns="8145" rIns="0" bIns="0" rtlCol="0">
            <a:spAutoFit/>
          </a:bodyPr>
          <a:lstStyle/>
          <a:p>
            <a:pPr marL="8145" marR="3259">
              <a:lnSpc>
                <a:spcPct val="110900"/>
              </a:lnSpc>
              <a:spcBef>
                <a:spcPts val="64"/>
              </a:spcBef>
            </a:pPr>
            <a:r>
              <a:rPr sz="705" spc="-7" dirty="0">
                <a:latin typeface="Calibri"/>
                <a:cs typeface="Calibri"/>
              </a:rPr>
              <a:t>On </a:t>
            </a:r>
            <a:r>
              <a:rPr sz="705" dirty="0">
                <a:latin typeface="Calibri"/>
                <a:cs typeface="Calibri"/>
              </a:rPr>
              <a:t>a </a:t>
            </a:r>
            <a:r>
              <a:rPr sz="705" spc="-3" dirty="0">
                <a:latin typeface="Calibri"/>
                <a:cs typeface="Calibri"/>
              </a:rPr>
              <a:t>crée ici </a:t>
            </a:r>
            <a:r>
              <a:rPr sz="705" dirty="0">
                <a:latin typeface="Calibri"/>
                <a:cs typeface="Calibri"/>
              </a:rPr>
              <a:t>l’utilisateur </a:t>
            </a:r>
            <a:r>
              <a:rPr sz="705" spc="-3" dirty="0">
                <a:latin typeface="Calibri"/>
                <a:cs typeface="Calibri"/>
              </a:rPr>
              <a:t>monitor </a:t>
            </a:r>
            <a:r>
              <a:rPr sz="705" dirty="0">
                <a:latin typeface="Calibri"/>
                <a:cs typeface="Calibri"/>
              </a:rPr>
              <a:t>et </a:t>
            </a:r>
            <a:r>
              <a:rPr sz="705" spc="-3" dirty="0">
                <a:latin typeface="Calibri"/>
                <a:cs typeface="Calibri"/>
              </a:rPr>
              <a:t>on </a:t>
            </a:r>
            <a:r>
              <a:rPr sz="705" dirty="0">
                <a:latin typeface="Calibri"/>
                <a:cs typeface="Calibri"/>
              </a:rPr>
              <a:t>lui a </a:t>
            </a:r>
            <a:r>
              <a:rPr sz="705" spc="-3" dirty="0">
                <a:latin typeface="Calibri"/>
                <a:cs typeface="Calibri"/>
              </a:rPr>
              <a:t>donnée </a:t>
            </a:r>
            <a:r>
              <a:rPr sz="705" spc="3" dirty="0">
                <a:latin typeface="Calibri"/>
                <a:cs typeface="Calibri"/>
              </a:rPr>
              <a:t>tous </a:t>
            </a:r>
            <a:r>
              <a:rPr sz="705" dirty="0">
                <a:latin typeface="Calibri"/>
                <a:cs typeface="Calibri"/>
              </a:rPr>
              <a:t>les </a:t>
            </a:r>
            <a:r>
              <a:rPr sz="705" spc="-3" dirty="0">
                <a:latin typeface="Calibri"/>
                <a:cs typeface="Calibri"/>
              </a:rPr>
              <a:t>privilèges pour </a:t>
            </a:r>
            <a:r>
              <a:rPr sz="705" dirty="0">
                <a:latin typeface="Calibri"/>
                <a:cs typeface="Calibri"/>
              </a:rPr>
              <a:t>interroger </a:t>
            </a:r>
            <a:r>
              <a:rPr sz="705" spc="-3" dirty="0">
                <a:latin typeface="Calibri"/>
                <a:cs typeface="Calibri"/>
              </a:rPr>
              <a:t>l’état du </a:t>
            </a:r>
            <a:r>
              <a:rPr sz="705" spc="-151" dirty="0">
                <a:latin typeface="Calibri"/>
                <a:cs typeface="Calibri"/>
              </a:rPr>
              <a:t> </a:t>
            </a:r>
            <a:r>
              <a:rPr sz="705" dirty="0">
                <a:latin typeface="Calibri"/>
                <a:cs typeface="Calibri"/>
              </a:rPr>
              <a:t>serveur</a:t>
            </a:r>
            <a:r>
              <a:rPr sz="705" spc="-13" dirty="0">
                <a:latin typeface="Calibri"/>
                <a:cs typeface="Calibri"/>
              </a:rPr>
              <a:t> </a:t>
            </a:r>
            <a:r>
              <a:rPr sz="705" spc="-7" dirty="0">
                <a:latin typeface="Calibri"/>
                <a:cs typeface="Calibri"/>
              </a:rPr>
              <a:t>MYSQL</a:t>
            </a:r>
            <a:endParaRPr sz="705" dirty="0">
              <a:latin typeface="Calibri"/>
              <a:cs typeface="Calibri"/>
            </a:endParaRPr>
          </a:p>
          <a:p>
            <a:pPr>
              <a:spcBef>
                <a:spcPts val="19"/>
              </a:spcBef>
            </a:pPr>
            <a:endParaRPr sz="673" dirty="0">
              <a:latin typeface="Calibri"/>
              <a:cs typeface="Calibri"/>
            </a:endParaRPr>
          </a:p>
          <a:p>
            <a:pPr marL="154744"/>
            <a:r>
              <a:rPr sz="771" b="1" spc="-3" dirty="0">
                <a:latin typeface="Calibri"/>
                <a:cs typeface="Calibri"/>
              </a:rPr>
              <a:t>4.</a:t>
            </a:r>
            <a:r>
              <a:rPr sz="771" b="1" spc="385" dirty="0">
                <a:latin typeface="Calibri"/>
                <a:cs typeface="Calibri"/>
              </a:rPr>
              <a:t> </a:t>
            </a:r>
            <a:r>
              <a:rPr sz="771" b="1" spc="-3" dirty="0">
                <a:latin typeface="Calibri"/>
                <a:cs typeface="Calibri"/>
              </a:rPr>
              <a:t>Configuration </a:t>
            </a:r>
            <a:r>
              <a:rPr sz="771" b="1" dirty="0">
                <a:latin typeface="Calibri"/>
                <a:cs typeface="Calibri"/>
              </a:rPr>
              <a:t>du</a:t>
            </a:r>
            <a:r>
              <a:rPr sz="771" b="1" spc="-3" dirty="0">
                <a:latin typeface="Calibri"/>
                <a:cs typeface="Calibri"/>
              </a:rPr>
              <a:t> monitor </a:t>
            </a:r>
            <a:r>
              <a:rPr sz="771" b="1" dirty="0">
                <a:latin typeface="Calibri"/>
                <a:cs typeface="Calibri"/>
              </a:rPr>
              <a:t>dans</a:t>
            </a:r>
            <a:r>
              <a:rPr sz="771" b="1" spc="11" dirty="0">
                <a:latin typeface="Calibri"/>
                <a:cs typeface="Calibri"/>
              </a:rPr>
              <a:t> </a:t>
            </a:r>
            <a:r>
              <a:rPr lang="fr-FR" sz="771" b="1" spc="-3" dirty="0">
                <a:latin typeface="Calibri"/>
                <a:cs typeface="Calibri"/>
              </a:rPr>
              <a:t>Proxy SQL</a:t>
            </a:r>
            <a:endParaRPr sz="771" dirty="0">
              <a:latin typeface="Calibri"/>
              <a:cs typeface="Calibri"/>
            </a:endParaRPr>
          </a:p>
        </p:txBody>
      </p:sp>
      <p:sp>
        <p:nvSpPr>
          <p:cNvPr id="4" name="object 4"/>
          <p:cNvSpPr/>
          <p:nvPr/>
        </p:nvSpPr>
        <p:spPr>
          <a:xfrm>
            <a:off x="6121251" y="5162154"/>
            <a:ext cx="45204" cy="109549"/>
          </a:xfrm>
          <a:custGeom>
            <a:avLst/>
            <a:gdLst/>
            <a:ahLst/>
            <a:cxnLst/>
            <a:rect l="l" t="t" r="r" b="b"/>
            <a:pathLst>
              <a:path w="70485" h="170815">
                <a:moveTo>
                  <a:pt x="70103" y="0"/>
                </a:moveTo>
                <a:lnTo>
                  <a:pt x="0" y="0"/>
                </a:lnTo>
                <a:lnTo>
                  <a:pt x="0" y="170687"/>
                </a:lnTo>
                <a:lnTo>
                  <a:pt x="70103" y="170687"/>
                </a:lnTo>
                <a:lnTo>
                  <a:pt x="70103" y="0"/>
                </a:lnTo>
                <a:close/>
              </a:path>
            </a:pathLst>
          </a:custGeom>
          <a:solidFill>
            <a:srgbClr val="E2E8F4"/>
          </a:solidFill>
        </p:spPr>
        <p:txBody>
          <a:bodyPr wrap="square" lIns="0" tIns="0" rIns="0" bIns="0" rtlCol="0"/>
          <a:lstStyle/>
          <a:p>
            <a:endParaRPr sz="1153" dirty="0"/>
          </a:p>
        </p:txBody>
      </p:sp>
      <p:sp>
        <p:nvSpPr>
          <p:cNvPr id="5" name="object 5"/>
          <p:cNvSpPr/>
          <p:nvPr/>
        </p:nvSpPr>
        <p:spPr>
          <a:xfrm>
            <a:off x="6281541" y="5162154"/>
            <a:ext cx="45204" cy="109549"/>
          </a:xfrm>
          <a:custGeom>
            <a:avLst/>
            <a:gdLst/>
            <a:ahLst/>
            <a:cxnLst/>
            <a:rect l="l" t="t" r="r" b="b"/>
            <a:pathLst>
              <a:path w="70485" h="170815">
                <a:moveTo>
                  <a:pt x="70103" y="0"/>
                </a:moveTo>
                <a:lnTo>
                  <a:pt x="0" y="0"/>
                </a:lnTo>
                <a:lnTo>
                  <a:pt x="0" y="170687"/>
                </a:lnTo>
                <a:lnTo>
                  <a:pt x="70103" y="170687"/>
                </a:lnTo>
                <a:lnTo>
                  <a:pt x="70103" y="0"/>
                </a:lnTo>
                <a:close/>
              </a:path>
            </a:pathLst>
          </a:custGeom>
          <a:solidFill>
            <a:srgbClr val="E2E8F4"/>
          </a:solidFill>
        </p:spPr>
        <p:txBody>
          <a:bodyPr wrap="square" lIns="0" tIns="0" rIns="0" bIns="0" rtlCol="0"/>
          <a:lstStyle/>
          <a:p>
            <a:endParaRPr sz="1153" dirty="0"/>
          </a:p>
        </p:txBody>
      </p:sp>
      <p:sp>
        <p:nvSpPr>
          <p:cNvPr id="6" name="object 6"/>
          <p:cNvSpPr txBox="1"/>
          <p:nvPr/>
        </p:nvSpPr>
        <p:spPr>
          <a:xfrm>
            <a:off x="4241606" y="4370373"/>
            <a:ext cx="3694931" cy="1645532"/>
          </a:xfrm>
          <a:prstGeom prst="rect">
            <a:avLst/>
          </a:prstGeom>
        </p:spPr>
        <p:txBody>
          <a:bodyPr vert="horz" wrap="square" lIns="0" tIns="8145" rIns="0" bIns="0" rtlCol="0">
            <a:spAutoFit/>
          </a:bodyPr>
          <a:lstStyle/>
          <a:p>
            <a:pPr marL="8145" marR="160037">
              <a:lnSpc>
                <a:spcPct val="110900"/>
              </a:lnSpc>
              <a:spcBef>
                <a:spcPts val="64"/>
              </a:spcBef>
            </a:pPr>
            <a:r>
              <a:rPr sz="705" spc="-3" dirty="0">
                <a:latin typeface="Calibri"/>
                <a:cs typeface="Calibri"/>
              </a:rPr>
              <a:t>Pour</a:t>
            </a:r>
            <a:r>
              <a:rPr sz="705" dirty="0">
                <a:latin typeface="Calibri"/>
                <a:cs typeface="Calibri"/>
              </a:rPr>
              <a:t> </a:t>
            </a:r>
            <a:r>
              <a:rPr sz="705" spc="-3" dirty="0" err="1">
                <a:latin typeface="Calibri"/>
                <a:cs typeface="Calibri"/>
              </a:rPr>
              <a:t>configurer</a:t>
            </a:r>
            <a:r>
              <a:rPr sz="705" dirty="0">
                <a:latin typeface="Calibri"/>
                <a:cs typeface="Calibri"/>
              </a:rPr>
              <a:t> </a:t>
            </a:r>
            <a:r>
              <a:rPr lang="fr-FR" sz="705" spc="-3" dirty="0">
                <a:latin typeface="Calibri"/>
                <a:cs typeface="Calibri"/>
              </a:rPr>
              <a:t>Proxy SQL</a:t>
            </a:r>
            <a:r>
              <a:rPr sz="705" spc="-11" dirty="0">
                <a:latin typeface="Calibri"/>
                <a:cs typeface="Calibri"/>
              </a:rPr>
              <a:t> </a:t>
            </a:r>
            <a:r>
              <a:rPr sz="705" spc="-3" dirty="0">
                <a:latin typeface="Calibri"/>
                <a:cs typeface="Calibri"/>
              </a:rPr>
              <a:t>pour</a:t>
            </a:r>
            <a:r>
              <a:rPr sz="705" dirty="0">
                <a:latin typeface="Calibri"/>
                <a:cs typeface="Calibri"/>
              </a:rPr>
              <a:t> utiliser le</a:t>
            </a:r>
            <a:r>
              <a:rPr sz="705" spc="3" dirty="0">
                <a:latin typeface="Calibri"/>
                <a:cs typeface="Calibri"/>
              </a:rPr>
              <a:t> </a:t>
            </a:r>
            <a:r>
              <a:rPr sz="705" spc="-3" dirty="0">
                <a:latin typeface="Calibri"/>
                <a:cs typeface="Calibri"/>
              </a:rPr>
              <a:t>nouveau</a:t>
            </a:r>
            <a:r>
              <a:rPr sz="705" spc="-7" dirty="0">
                <a:latin typeface="Calibri"/>
                <a:cs typeface="Calibri"/>
              </a:rPr>
              <a:t> </a:t>
            </a:r>
            <a:r>
              <a:rPr sz="705" spc="-3" dirty="0">
                <a:latin typeface="Calibri"/>
                <a:cs typeface="Calibri"/>
              </a:rPr>
              <a:t>compte</a:t>
            </a:r>
            <a:r>
              <a:rPr sz="705" dirty="0">
                <a:latin typeface="Calibri"/>
                <a:cs typeface="Calibri"/>
              </a:rPr>
              <a:t> </a:t>
            </a:r>
            <a:r>
              <a:rPr sz="705" spc="-3" dirty="0">
                <a:latin typeface="Calibri"/>
                <a:cs typeface="Calibri"/>
              </a:rPr>
              <a:t>d'utilisateur </a:t>
            </a:r>
            <a:r>
              <a:rPr sz="705" dirty="0">
                <a:latin typeface="Calibri"/>
                <a:cs typeface="Calibri"/>
              </a:rPr>
              <a:t>lors </a:t>
            </a:r>
            <a:r>
              <a:rPr sz="705" spc="-3" dirty="0">
                <a:latin typeface="Calibri"/>
                <a:cs typeface="Calibri"/>
              </a:rPr>
              <a:t>de</a:t>
            </a:r>
            <a:r>
              <a:rPr sz="705" spc="3" dirty="0">
                <a:latin typeface="Calibri"/>
                <a:cs typeface="Calibri"/>
              </a:rPr>
              <a:t> </a:t>
            </a:r>
            <a:r>
              <a:rPr sz="705" dirty="0">
                <a:latin typeface="Calibri"/>
                <a:cs typeface="Calibri"/>
              </a:rPr>
              <a:t>la </a:t>
            </a:r>
            <a:r>
              <a:rPr sz="705" spc="-3" dirty="0">
                <a:latin typeface="Calibri"/>
                <a:cs typeface="Calibri"/>
              </a:rPr>
              <a:t>surveillance</a:t>
            </a:r>
            <a:r>
              <a:rPr sz="705" dirty="0">
                <a:latin typeface="Calibri"/>
                <a:cs typeface="Calibri"/>
              </a:rPr>
              <a:t> des </a:t>
            </a:r>
            <a:r>
              <a:rPr sz="705" spc="3" dirty="0">
                <a:latin typeface="Calibri"/>
                <a:cs typeface="Calibri"/>
              </a:rPr>
              <a:t> </a:t>
            </a:r>
            <a:r>
              <a:rPr sz="705" spc="-3" dirty="0">
                <a:latin typeface="Calibri"/>
                <a:cs typeface="Calibri"/>
              </a:rPr>
              <a:t>nœuds,</a:t>
            </a:r>
            <a:r>
              <a:rPr sz="705" spc="-16" dirty="0">
                <a:latin typeface="Calibri"/>
                <a:cs typeface="Calibri"/>
              </a:rPr>
              <a:t> </a:t>
            </a:r>
            <a:r>
              <a:rPr sz="705" spc="-3" dirty="0">
                <a:latin typeface="Calibri"/>
                <a:cs typeface="Calibri"/>
              </a:rPr>
              <a:t>nous</a:t>
            </a:r>
            <a:r>
              <a:rPr sz="705" spc="-7" dirty="0">
                <a:latin typeface="Calibri"/>
                <a:cs typeface="Calibri"/>
              </a:rPr>
              <a:t> </a:t>
            </a:r>
            <a:r>
              <a:rPr sz="705" dirty="0">
                <a:latin typeface="Calibri"/>
                <a:cs typeface="Calibri"/>
              </a:rPr>
              <a:t>mettrons</a:t>
            </a:r>
            <a:r>
              <a:rPr sz="705" spc="-7" dirty="0">
                <a:latin typeface="Calibri"/>
                <a:cs typeface="Calibri"/>
              </a:rPr>
              <a:t> </a:t>
            </a:r>
            <a:r>
              <a:rPr sz="705" dirty="0">
                <a:latin typeface="Calibri"/>
                <a:cs typeface="Calibri"/>
              </a:rPr>
              <a:t>à</a:t>
            </a:r>
            <a:r>
              <a:rPr sz="705" spc="-7" dirty="0">
                <a:latin typeface="Calibri"/>
                <a:cs typeface="Calibri"/>
              </a:rPr>
              <a:t> </a:t>
            </a:r>
            <a:r>
              <a:rPr sz="705" dirty="0">
                <a:latin typeface="Calibri"/>
                <a:cs typeface="Calibri"/>
              </a:rPr>
              <a:t>jour</a:t>
            </a:r>
            <a:r>
              <a:rPr sz="705" spc="-7" dirty="0">
                <a:latin typeface="Calibri"/>
                <a:cs typeface="Calibri"/>
              </a:rPr>
              <a:t> </a:t>
            </a:r>
            <a:r>
              <a:rPr sz="705" dirty="0">
                <a:latin typeface="Calibri"/>
                <a:cs typeface="Calibri"/>
              </a:rPr>
              <a:t>la</a:t>
            </a:r>
            <a:r>
              <a:rPr sz="705" spc="-7" dirty="0">
                <a:latin typeface="Calibri"/>
                <a:cs typeface="Calibri"/>
              </a:rPr>
              <a:t> </a:t>
            </a:r>
            <a:r>
              <a:rPr sz="705" dirty="0">
                <a:latin typeface="Calibri"/>
                <a:cs typeface="Calibri"/>
              </a:rPr>
              <a:t>variable</a:t>
            </a:r>
            <a:r>
              <a:rPr sz="705" spc="-3" dirty="0">
                <a:latin typeface="Calibri"/>
                <a:cs typeface="Calibri"/>
              </a:rPr>
              <a:t> de</a:t>
            </a:r>
            <a:r>
              <a:rPr sz="705" spc="-7" dirty="0">
                <a:latin typeface="Calibri"/>
                <a:cs typeface="Calibri"/>
              </a:rPr>
              <a:t> </a:t>
            </a:r>
            <a:r>
              <a:rPr sz="705" spc="-3" dirty="0">
                <a:latin typeface="Calibri"/>
                <a:cs typeface="Calibri"/>
              </a:rPr>
              <a:t>configuration</a:t>
            </a:r>
            <a:r>
              <a:rPr sz="705" spc="-11" dirty="0">
                <a:latin typeface="Calibri"/>
                <a:cs typeface="Calibri"/>
              </a:rPr>
              <a:t> </a:t>
            </a:r>
            <a:r>
              <a:rPr sz="705" spc="-3" dirty="0">
                <a:latin typeface="Calibri"/>
                <a:cs typeface="Calibri"/>
              </a:rPr>
              <a:t>appropriée.</a:t>
            </a:r>
            <a:endParaRPr sz="705" dirty="0">
              <a:latin typeface="Calibri"/>
              <a:cs typeface="Calibri"/>
            </a:endParaRPr>
          </a:p>
          <a:p>
            <a:pPr>
              <a:spcBef>
                <a:spcPts val="19"/>
              </a:spcBef>
            </a:pPr>
            <a:endParaRPr sz="673" dirty="0">
              <a:latin typeface="Calibri"/>
              <a:cs typeface="Calibri"/>
            </a:endParaRPr>
          </a:p>
          <a:p>
            <a:pPr marL="154744"/>
            <a:r>
              <a:rPr sz="771" b="1" spc="-3" dirty="0">
                <a:latin typeface="Calibri"/>
                <a:cs typeface="Calibri"/>
              </a:rPr>
              <a:t>5.</a:t>
            </a:r>
            <a:r>
              <a:rPr sz="771" b="1" spc="385" dirty="0">
                <a:latin typeface="Calibri"/>
                <a:cs typeface="Calibri"/>
              </a:rPr>
              <a:t> </a:t>
            </a:r>
            <a:r>
              <a:rPr sz="771" b="1" spc="-3" dirty="0">
                <a:latin typeface="Calibri"/>
                <a:cs typeface="Calibri"/>
              </a:rPr>
              <a:t>Ajout</a:t>
            </a:r>
            <a:r>
              <a:rPr sz="771" b="1" spc="-16" dirty="0">
                <a:latin typeface="Calibri"/>
                <a:cs typeface="Calibri"/>
              </a:rPr>
              <a:t> </a:t>
            </a:r>
            <a:r>
              <a:rPr sz="771" b="1" dirty="0">
                <a:latin typeface="Calibri"/>
                <a:cs typeface="Calibri"/>
              </a:rPr>
              <a:t>de</a:t>
            </a:r>
            <a:r>
              <a:rPr sz="771" b="1" spc="-11" dirty="0">
                <a:latin typeface="Calibri"/>
                <a:cs typeface="Calibri"/>
              </a:rPr>
              <a:t> </a:t>
            </a:r>
            <a:r>
              <a:rPr sz="771" b="1" spc="-3" dirty="0">
                <a:latin typeface="Calibri"/>
                <a:cs typeface="Calibri"/>
              </a:rPr>
              <a:t>nœuds</a:t>
            </a:r>
            <a:r>
              <a:rPr sz="771" b="1" spc="-11" dirty="0">
                <a:latin typeface="Calibri"/>
                <a:cs typeface="Calibri"/>
              </a:rPr>
              <a:t> </a:t>
            </a:r>
            <a:r>
              <a:rPr sz="771" b="1" dirty="0">
                <a:latin typeface="Calibri"/>
                <a:cs typeface="Calibri"/>
              </a:rPr>
              <a:t>MySQL</a:t>
            </a:r>
            <a:r>
              <a:rPr sz="771" b="1" spc="-11" dirty="0">
                <a:latin typeface="Calibri"/>
                <a:cs typeface="Calibri"/>
              </a:rPr>
              <a:t> </a:t>
            </a:r>
            <a:r>
              <a:rPr sz="771" b="1" dirty="0">
                <a:latin typeface="Calibri"/>
                <a:cs typeface="Calibri"/>
              </a:rPr>
              <a:t>au</a:t>
            </a:r>
            <a:r>
              <a:rPr sz="771" b="1" spc="-7" dirty="0">
                <a:latin typeface="Calibri"/>
                <a:cs typeface="Calibri"/>
              </a:rPr>
              <a:t> </a:t>
            </a:r>
            <a:r>
              <a:rPr sz="771" b="1" dirty="0">
                <a:latin typeface="Calibri"/>
                <a:cs typeface="Calibri"/>
              </a:rPr>
              <a:t>pool</a:t>
            </a:r>
            <a:r>
              <a:rPr sz="771" b="1" spc="3" dirty="0">
                <a:latin typeface="Calibri"/>
                <a:cs typeface="Calibri"/>
              </a:rPr>
              <a:t> </a:t>
            </a:r>
            <a:r>
              <a:rPr sz="771" b="1" dirty="0">
                <a:latin typeface="Calibri"/>
                <a:cs typeface="Calibri"/>
              </a:rPr>
              <a:t>de</a:t>
            </a:r>
            <a:r>
              <a:rPr sz="771" b="1" spc="-13" dirty="0">
                <a:latin typeface="Calibri"/>
                <a:cs typeface="Calibri"/>
              </a:rPr>
              <a:t> </a:t>
            </a:r>
            <a:r>
              <a:rPr sz="771" b="1" dirty="0" err="1">
                <a:latin typeface="Calibri"/>
                <a:cs typeface="Calibri"/>
              </a:rPr>
              <a:t>serveurs</a:t>
            </a:r>
            <a:r>
              <a:rPr sz="771" b="1" spc="-7" dirty="0">
                <a:latin typeface="Calibri"/>
                <a:cs typeface="Calibri"/>
              </a:rPr>
              <a:t> </a:t>
            </a:r>
            <a:r>
              <a:rPr lang="fr-FR" sz="771" b="1" spc="-3" dirty="0">
                <a:latin typeface="Calibri"/>
                <a:cs typeface="Calibri"/>
              </a:rPr>
              <a:t>Proxy SQL</a:t>
            </a:r>
            <a:endParaRPr sz="771" dirty="0">
              <a:latin typeface="Calibri"/>
              <a:cs typeface="Calibri"/>
            </a:endParaRPr>
          </a:p>
          <a:p>
            <a:pPr>
              <a:spcBef>
                <a:spcPts val="32"/>
              </a:spcBef>
            </a:pPr>
            <a:endParaRPr sz="609" dirty="0">
              <a:latin typeface="Calibri"/>
              <a:cs typeface="Calibri"/>
            </a:endParaRPr>
          </a:p>
          <a:p>
            <a:pPr marL="8145" marR="3259">
              <a:lnSpc>
                <a:spcPct val="101400"/>
              </a:lnSpc>
            </a:pPr>
            <a:r>
              <a:rPr sz="705" spc="-3" dirty="0">
                <a:latin typeface="Calibri"/>
                <a:cs typeface="Calibri"/>
              </a:rPr>
              <a:t>Pour</a:t>
            </a:r>
            <a:r>
              <a:rPr sz="705" spc="13" dirty="0">
                <a:latin typeface="Calibri"/>
                <a:cs typeface="Calibri"/>
              </a:rPr>
              <a:t> </a:t>
            </a:r>
            <a:r>
              <a:rPr sz="705" spc="-3" dirty="0">
                <a:latin typeface="Calibri"/>
                <a:cs typeface="Calibri"/>
              </a:rPr>
              <a:t>que</a:t>
            </a:r>
            <a:r>
              <a:rPr sz="705" spc="16" dirty="0">
                <a:latin typeface="Calibri"/>
                <a:cs typeface="Calibri"/>
              </a:rPr>
              <a:t> </a:t>
            </a:r>
            <a:r>
              <a:rPr lang="fr-FR" sz="705" spc="-3" dirty="0">
                <a:latin typeface="Calibri"/>
                <a:cs typeface="Calibri"/>
              </a:rPr>
              <a:t>Proxy SQL</a:t>
            </a:r>
            <a:r>
              <a:rPr sz="705" spc="11" dirty="0">
                <a:latin typeface="Calibri"/>
                <a:cs typeface="Calibri"/>
              </a:rPr>
              <a:t> </a:t>
            </a:r>
            <a:r>
              <a:rPr sz="705" spc="-3" dirty="0">
                <a:latin typeface="Calibri"/>
                <a:cs typeface="Calibri"/>
              </a:rPr>
              <a:t>connaisse</a:t>
            </a:r>
            <a:r>
              <a:rPr sz="705" spc="16" dirty="0">
                <a:latin typeface="Calibri"/>
                <a:cs typeface="Calibri"/>
              </a:rPr>
              <a:t> </a:t>
            </a:r>
            <a:r>
              <a:rPr sz="705" spc="-3" dirty="0">
                <a:latin typeface="Calibri"/>
                <a:cs typeface="Calibri"/>
              </a:rPr>
              <a:t>nos</a:t>
            </a:r>
            <a:r>
              <a:rPr sz="705" spc="29" dirty="0">
                <a:latin typeface="Calibri"/>
                <a:cs typeface="Calibri"/>
              </a:rPr>
              <a:t> </a:t>
            </a:r>
            <a:r>
              <a:rPr sz="705" spc="-3" dirty="0">
                <a:latin typeface="Calibri"/>
                <a:cs typeface="Calibri"/>
              </a:rPr>
              <a:t>trois</a:t>
            </a:r>
            <a:r>
              <a:rPr sz="705" spc="13" dirty="0">
                <a:latin typeface="Calibri"/>
                <a:cs typeface="Calibri"/>
              </a:rPr>
              <a:t> </a:t>
            </a:r>
            <a:r>
              <a:rPr sz="705" spc="-3" dirty="0">
                <a:latin typeface="Calibri"/>
                <a:cs typeface="Calibri"/>
              </a:rPr>
              <a:t>nœuds</a:t>
            </a:r>
            <a:r>
              <a:rPr sz="705" spc="16" dirty="0">
                <a:latin typeface="Calibri"/>
                <a:cs typeface="Calibri"/>
              </a:rPr>
              <a:t> </a:t>
            </a:r>
            <a:r>
              <a:rPr sz="705" spc="-3" dirty="0">
                <a:latin typeface="Calibri"/>
                <a:cs typeface="Calibri"/>
              </a:rPr>
              <a:t>MySQL,</a:t>
            </a:r>
            <a:r>
              <a:rPr sz="705" spc="37" dirty="0">
                <a:latin typeface="Calibri"/>
                <a:cs typeface="Calibri"/>
              </a:rPr>
              <a:t> </a:t>
            </a:r>
            <a:r>
              <a:rPr sz="705" spc="-3" dirty="0">
                <a:latin typeface="Calibri"/>
                <a:cs typeface="Calibri"/>
              </a:rPr>
              <a:t>nous</a:t>
            </a:r>
            <a:r>
              <a:rPr sz="705" spc="16" dirty="0">
                <a:latin typeface="Calibri"/>
                <a:cs typeface="Calibri"/>
              </a:rPr>
              <a:t> </a:t>
            </a:r>
            <a:r>
              <a:rPr sz="705" spc="-3" dirty="0">
                <a:latin typeface="Calibri"/>
                <a:cs typeface="Calibri"/>
              </a:rPr>
              <a:t>devons</a:t>
            </a:r>
            <a:r>
              <a:rPr sz="705" spc="16" dirty="0">
                <a:latin typeface="Calibri"/>
                <a:cs typeface="Calibri"/>
              </a:rPr>
              <a:t> </a:t>
            </a:r>
            <a:r>
              <a:rPr sz="705" dirty="0">
                <a:latin typeface="Calibri"/>
                <a:cs typeface="Calibri"/>
              </a:rPr>
              <a:t>indiquer</a:t>
            </a:r>
            <a:r>
              <a:rPr sz="705" spc="16" dirty="0">
                <a:latin typeface="Calibri"/>
                <a:cs typeface="Calibri"/>
              </a:rPr>
              <a:t> </a:t>
            </a:r>
            <a:r>
              <a:rPr sz="705" dirty="0">
                <a:latin typeface="Calibri"/>
                <a:cs typeface="Calibri"/>
              </a:rPr>
              <a:t>à</a:t>
            </a:r>
            <a:r>
              <a:rPr sz="705" spc="13" dirty="0">
                <a:latin typeface="Calibri"/>
                <a:cs typeface="Calibri"/>
              </a:rPr>
              <a:t> </a:t>
            </a:r>
            <a:r>
              <a:rPr lang="fr-FR" sz="705" spc="-3" dirty="0">
                <a:latin typeface="Calibri"/>
                <a:cs typeface="Calibri"/>
              </a:rPr>
              <a:t>Proxy SQL</a:t>
            </a:r>
            <a:r>
              <a:rPr sz="705" spc="11" dirty="0">
                <a:latin typeface="Calibri"/>
                <a:cs typeface="Calibri"/>
              </a:rPr>
              <a:t> </a:t>
            </a:r>
            <a:r>
              <a:rPr sz="705" spc="-3" dirty="0">
                <a:latin typeface="Calibri"/>
                <a:cs typeface="Calibri"/>
              </a:rPr>
              <a:t>comment </a:t>
            </a:r>
            <a:r>
              <a:rPr sz="705" dirty="0">
                <a:latin typeface="Calibri"/>
                <a:cs typeface="Calibri"/>
              </a:rPr>
              <a:t> les </a:t>
            </a:r>
            <a:r>
              <a:rPr sz="705" spc="-3" dirty="0">
                <a:latin typeface="Calibri"/>
                <a:cs typeface="Calibri"/>
              </a:rPr>
              <a:t>répartir sur ses </a:t>
            </a:r>
            <a:r>
              <a:rPr sz="705" i="1" dirty="0">
                <a:latin typeface="Calibri"/>
                <a:cs typeface="Calibri"/>
              </a:rPr>
              <a:t>groupes d'hôtes </a:t>
            </a:r>
            <a:r>
              <a:rPr sz="705" dirty="0">
                <a:latin typeface="Calibri"/>
                <a:cs typeface="Calibri"/>
              </a:rPr>
              <a:t>, </a:t>
            </a:r>
            <a:r>
              <a:rPr sz="705" spc="-3" dirty="0">
                <a:latin typeface="Calibri"/>
                <a:cs typeface="Calibri"/>
              </a:rPr>
              <a:t>qui sont </a:t>
            </a:r>
            <a:r>
              <a:rPr sz="705" dirty="0">
                <a:latin typeface="Calibri"/>
                <a:cs typeface="Calibri"/>
              </a:rPr>
              <a:t>des ensembles </a:t>
            </a:r>
            <a:r>
              <a:rPr sz="705" spc="-3" dirty="0">
                <a:latin typeface="Calibri"/>
                <a:cs typeface="Calibri"/>
              </a:rPr>
              <a:t>de nœuds désignés. </a:t>
            </a:r>
            <a:r>
              <a:rPr sz="705" dirty="0">
                <a:latin typeface="Calibri"/>
                <a:cs typeface="Calibri"/>
              </a:rPr>
              <a:t>Chaque </a:t>
            </a:r>
            <a:r>
              <a:rPr sz="705" spc="-3" dirty="0">
                <a:latin typeface="Calibri"/>
                <a:cs typeface="Calibri"/>
              </a:rPr>
              <a:t>groupe </a:t>
            </a:r>
            <a:r>
              <a:rPr sz="705" dirty="0">
                <a:latin typeface="Calibri"/>
                <a:cs typeface="Calibri"/>
              </a:rPr>
              <a:t> </a:t>
            </a:r>
            <a:r>
              <a:rPr sz="705" spc="-3" dirty="0">
                <a:latin typeface="Calibri"/>
                <a:cs typeface="Calibri"/>
              </a:rPr>
              <a:t>d'hôtes </a:t>
            </a:r>
            <a:r>
              <a:rPr sz="705" dirty="0">
                <a:latin typeface="Calibri"/>
                <a:cs typeface="Calibri"/>
              </a:rPr>
              <a:t>est identifié par </a:t>
            </a:r>
            <a:r>
              <a:rPr sz="705" spc="-3" dirty="0">
                <a:latin typeface="Calibri"/>
                <a:cs typeface="Calibri"/>
              </a:rPr>
              <a:t>un nombre positif, </a:t>
            </a:r>
            <a:r>
              <a:rPr sz="705" dirty="0">
                <a:latin typeface="Calibri"/>
                <a:cs typeface="Calibri"/>
              </a:rPr>
              <a:t>comme 1ou </a:t>
            </a:r>
            <a:r>
              <a:rPr sz="705" spc="-3" dirty="0">
                <a:latin typeface="Calibri"/>
                <a:cs typeface="Calibri"/>
              </a:rPr>
              <a:t>2. Les groupes </a:t>
            </a:r>
            <a:r>
              <a:rPr sz="705" dirty="0">
                <a:latin typeface="Calibri"/>
                <a:cs typeface="Calibri"/>
              </a:rPr>
              <a:t>d'hôtes peuvent acheminer </a:t>
            </a:r>
            <a:r>
              <a:rPr sz="705" spc="3" dirty="0">
                <a:latin typeface="Calibri"/>
                <a:cs typeface="Calibri"/>
              </a:rPr>
              <a:t> </a:t>
            </a:r>
            <a:r>
              <a:rPr sz="705" spc="-3" dirty="0">
                <a:latin typeface="Calibri"/>
                <a:cs typeface="Calibri"/>
              </a:rPr>
              <a:t>différentes</a:t>
            </a:r>
            <a:r>
              <a:rPr sz="705" spc="3" dirty="0">
                <a:latin typeface="Calibri"/>
                <a:cs typeface="Calibri"/>
              </a:rPr>
              <a:t> </a:t>
            </a:r>
            <a:r>
              <a:rPr sz="705" spc="-3" dirty="0">
                <a:latin typeface="Calibri"/>
                <a:cs typeface="Calibri"/>
              </a:rPr>
              <a:t>requêtes</a:t>
            </a:r>
            <a:r>
              <a:rPr sz="705" spc="7" dirty="0">
                <a:latin typeface="Calibri"/>
                <a:cs typeface="Calibri"/>
              </a:rPr>
              <a:t> </a:t>
            </a:r>
            <a:r>
              <a:rPr sz="705" spc="-3" dirty="0">
                <a:latin typeface="Calibri"/>
                <a:cs typeface="Calibri"/>
              </a:rPr>
              <a:t>SQL </a:t>
            </a:r>
            <a:r>
              <a:rPr sz="705" dirty="0">
                <a:latin typeface="Calibri"/>
                <a:cs typeface="Calibri"/>
              </a:rPr>
              <a:t>vers</a:t>
            </a:r>
            <a:r>
              <a:rPr sz="705" spc="3" dirty="0">
                <a:latin typeface="Calibri"/>
                <a:cs typeface="Calibri"/>
              </a:rPr>
              <a:t> </a:t>
            </a:r>
            <a:r>
              <a:rPr sz="705" spc="-3" dirty="0">
                <a:latin typeface="Calibri"/>
                <a:cs typeface="Calibri"/>
              </a:rPr>
              <a:t>différents</a:t>
            </a:r>
            <a:r>
              <a:rPr sz="705" dirty="0">
                <a:latin typeface="Calibri"/>
                <a:cs typeface="Calibri"/>
              </a:rPr>
              <a:t> </a:t>
            </a:r>
            <a:r>
              <a:rPr sz="705" spc="-3" dirty="0">
                <a:latin typeface="Calibri"/>
                <a:cs typeface="Calibri"/>
              </a:rPr>
              <a:t>ensembles</a:t>
            </a:r>
            <a:r>
              <a:rPr sz="705" spc="3" dirty="0">
                <a:latin typeface="Calibri"/>
                <a:cs typeface="Calibri"/>
              </a:rPr>
              <a:t> </a:t>
            </a:r>
            <a:r>
              <a:rPr sz="705" spc="-3" dirty="0">
                <a:latin typeface="Calibri"/>
                <a:cs typeface="Calibri"/>
              </a:rPr>
              <a:t>d'hôtes</a:t>
            </a:r>
            <a:r>
              <a:rPr sz="705" spc="7" dirty="0">
                <a:latin typeface="Calibri"/>
                <a:cs typeface="Calibri"/>
              </a:rPr>
              <a:t> </a:t>
            </a:r>
            <a:r>
              <a:rPr sz="705" dirty="0">
                <a:latin typeface="Calibri"/>
                <a:cs typeface="Calibri"/>
              </a:rPr>
              <a:t>lors</a:t>
            </a:r>
            <a:r>
              <a:rPr sz="705" spc="3" dirty="0">
                <a:latin typeface="Calibri"/>
                <a:cs typeface="Calibri"/>
              </a:rPr>
              <a:t> </a:t>
            </a:r>
            <a:r>
              <a:rPr sz="705" spc="-3" dirty="0">
                <a:latin typeface="Calibri"/>
                <a:cs typeface="Calibri"/>
              </a:rPr>
              <a:t>de</a:t>
            </a:r>
            <a:r>
              <a:rPr sz="705" dirty="0">
                <a:latin typeface="Calibri"/>
                <a:cs typeface="Calibri"/>
              </a:rPr>
              <a:t> </a:t>
            </a:r>
            <a:r>
              <a:rPr sz="705" spc="-3" dirty="0">
                <a:latin typeface="Calibri"/>
                <a:cs typeface="Calibri"/>
              </a:rPr>
              <a:t>l'utilisation</a:t>
            </a:r>
            <a:r>
              <a:rPr sz="705" dirty="0">
                <a:latin typeface="Calibri"/>
                <a:cs typeface="Calibri"/>
              </a:rPr>
              <a:t> </a:t>
            </a:r>
            <a:r>
              <a:rPr sz="705" spc="-3" dirty="0">
                <a:latin typeface="Calibri"/>
                <a:cs typeface="Calibri"/>
              </a:rPr>
              <a:t>du</a:t>
            </a:r>
            <a:r>
              <a:rPr sz="705" dirty="0">
                <a:latin typeface="Calibri"/>
                <a:cs typeface="Calibri"/>
              </a:rPr>
              <a:t> </a:t>
            </a:r>
            <a:r>
              <a:rPr sz="705" spc="-3" dirty="0">
                <a:latin typeface="Calibri"/>
                <a:cs typeface="Calibri"/>
              </a:rPr>
              <a:t>routage</a:t>
            </a:r>
            <a:r>
              <a:rPr sz="705" spc="3" dirty="0">
                <a:latin typeface="Calibri"/>
                <a:cs typeface="Calibri"/>
              </a:rPr>
              <a:t> </a:t>
            </a:r>
            <a:r>
              <a:rPr sz="705" spc="-3" dirty="0">
                <a:latin typeface="Calibri"/>
                <a:cs typeface="Calibri"/>
              </a:rPr>
              <a:t>de</a:t>
            </a:r>
            <a:r>
              <a:rPr sz="705" dirty="0">
                <a:latin typeface="Calibri"/>
                <a:cs typeface="Calibri"/>
              </a:rPr>
              <a:t> </a:t>
            </a:r>
            <a:r>
              <a:rPr sz="705" spc="-3" dirty="0" err="1">
                <a:latin typeface="Calibri"/>
                <a:cs typeface="Calibri"/>
              </a:rPr>
              <a:t>requête</a:t>
            </a:r>
            <a:r>
              <a:rPr sz="705" spc="-3" dirty="0">
                <a:latin typeface="Calibri"/>
                <a:cs typeface="Calibri"/>
              </a:rPr>
              <a:t> </a:t>
            </a:r>
            <a:r>
              <a:rPr sz="705" dirty="0">
                <a:latin typeface="Calibri"/>
                <a:cs typeface="Calibri"/>
              </a:rPr>
              <a:t> </a:t>
            </a:r>
            <a:r>
              <a:rPr lang="fr-FR" sz="705" spc="-3" dirty="0">
                <a:latin typeface="Calibri"/>
                <a:cs typeface="Calibri"/>
              </a:rPr>
              <a:t>Proxy SQL</a:t>
            </a:r>
            <a:r>
              <a:rPr sz="705" spc="-3" dirty="0">
                <a:latin typeface="Calibri"/>
                <a:cs typeface="Calibri"/>
              </a:rPr>
              <a:t>.</a:t>
            </a:r>
            <a:endParaRPr sz="705" dirty="0">
              <a:latin typeface="Calibri"/>
              <a:cs typeface="Calibri"/>
            </a:endParaRPr>
          </a:p>
          <a:p>
            <a:pPr>
              <a:spcBef>
                <a:spcPts val="27"/>
              </a:spcBef>
            </a:pPr>
            <a:endParaRPr sz="609" dirty="0">
              <a:latin typeface="Calibri"/>
              <a:cs typeface="Calibri"/>
            </a:endParaRPr>
          </a:p>
          <a:p>
            <a:pPr marL="8145" marR="320891">
              <a:lnSpc>
                <a:spcPct val="101899"/>
              </a:lnSpc>
            </a:pPr>
            <a:r>
              <a:rPr sz="705" spc="-3" dirty="0">
                <a:latin typeface="Calibri"/>
                <a:cs typeface="Calibri"/>
              </a:rPr>
              <a:t>Dans </a:t>
            </a:r>
            <a:r>
              <a:rPr sz="705" dirty="0">
                <a:latin typeface="Calibri"/>
                <a:cs typeface="Calibri"/>
              </a:rPr>
              <a:t>les </a:t>
            </a:r>
            <a:r>
              <a:rPr sz="705" spc="-3" dirty="0">
                <a:latin typeface="Calibri"/>
                <a:cs typeface="Calibri"/>
              </a:rPr>
              <a:t>configurations de</a:t>
            </a:r>
            <a:r>
              <a:rPr sz="705" dirty="0">
                <a:latin typeface="Calibri"/>
                <a:cs typeface="Calibri"/>
              </a:rPr>
              <a:t> </a:t>
            </a:r>
            <a:r>
              <a:rPr sz="705" spc="-3" dirty="0">
                <a:latin typeface="Calibri"/>
                <a:cs typeface="Calibri"/>
              </a:rPr>
              <a:t>réplication</a:t>
            </a:r>
            <a:r>
              <a:rPr sz="705" spc="-7" dirty="0">
                <a:latin typeface="Calibri"/>
                <a:cs typeface="Calibri"/>
              </a:rPr>
              <a:t> </a:t>
            </a:r>
            <a:r>
              <a:rPr sz="705" spc="-3" dirty="0">
                <a:latin typeface="Calibri"/>
                <a:cs typeface="Calibri"/>
              </a:rPr>
              <a:t>statique,</a:t>
            </a:r>
            <a:r>
              <a:rPr sz="705" spc="-11" dirty="0">
                <a:latin typeface="Calibri"/>
                <a:cs typeface="Calibri"/>
              </a:rPr>
              <a:t> </a:t>
            </a:r>
            <a:r>
              <a:rPr sz="705" dirty="0">
                <a:latin typeface="Calibri"/>
                <a:cs typeface="Calibri"/>
              </a:rPr>
              <a:t>les </a:t>
            </a:r>
            <a:r>
              <a:rPr sz="705" spc="-3" dirty="0">
                <a:latin typeface="Calibri"/>
                <a:cs typeface="Calibri"/>
              </a:rPr>
              <a:t>groupes</a:t>
            </a:r>
            <a:r>
              <a:rPr sz="705" spc="3" dirty="0">
                <a:latin typeface="Calibri"/>
                <a:cs typeface="Calibri"/>
              </a:rPr>
              <a:t> </a:t>
            </a:r>
            <a:r>
              <a:rPr sz="705" spc="-3" dirty="0">
                <a:latin typeface="Calibri"/>
                <a:cs typeface="Calibri"/>
              </a:rPr>
              <a:t>d'hôtes</a:t>
            </a:r>
            <a:r>
              <a:rPr sz="705" dirty="0">
                <a:latin typeface="Calibri"/>
                <a:cs typeface="Calibri"/>
              </a:rPr>
              <a:t> peuvent</a:t>
            </a:r>
            <a:r>
              <a:rPr sz="705" spc="-11" dirty="0">
                <a:latin typeface="Calibri"/>
                <a:cs typeface="Calibri"/>
              </a:rPr>
              <a:t> </a:t>
            </a:r>
            <a:r>
              <a:rPr sz="705" spc="-3" dirty="0">
                <a:latin typeface="Calibri"/>
                <a:cs typeface="Calibri"/>
              </a:rPr>
              <a:t>être</a:t>
            </a:r>
            <a:r>
              <a:rPr sz="705" spc="16" dirty="0">
                <a:latin typeface="Calibri"/>
                <a:cs typeface="Calibri"/>
              </a:rPr>
              <a:t> </a:t>
            </a:r>
            <a:r>
              <a:rPr sz="705" dirty="0">
                <a:latin typeface="Calibri"/>
                <a:cs typeface="Calibri"/>
              </a:rPr>
              <a:t>définis </a:t>
            </a:r>
            <a:r>
              <a:rPr sz="705" spc="3" dirty="0">
                <a:latin typeface="Calibri"/>
                <a:cs typeface="Calibri"/>
              </a:rPr>
              <a:t> </a:t>
            </a:r>
            <a:r>
              <a:rPr sz="705" spc="-3" dirty="0">
                <a:latin typeface="Calibri"/>
                <a:cs typeface="Calibri"/>
              </a:rPr>
              <a:t>arbitrairement.</a:t>
            </a:r>
            <a:r>
              <a:rPr sz="705" spc="7" dirty="0">
                <a:latin typeface="Calibri"/>
                <a:cs typeface="Calibri"/>
              </a:rPr>
              <a:t> </a:t>
            </a:r>
            <a:r>
              <a:rPr sz="705" spc="-3" dirty="0">
                <a:latin typeface="Calibri"/>
                <a:cs typeface="Calibri"/>
              </a:rPr>
              <a:t>Cependant,</a:t>
            </a:r>
            <a:r>
              <a:rPr sz="705" spc="-7" dirty="0">
                <a:latin typeface="Calibri"/>
                <a:cs typeface="Calibri"/>
              </a:rPr>
              <a:t> </a:t>
            </a:r>
            <a:r>
              <a:rPr sz="705" dirty="0">
                <a:latin typeface="Calibri"/>
                <a:cs typeface="Calibri"/>
              </a:rPr>
              <a:t>la</a:t>
            </a:r>
            <a:r>
              <a:rPr sz="705" spc="3" dirty="0">
                <a:latin typeface="Calibri"/>
                <a:cs typeface="Calibri"/>
              </a:rPr>
              <a:t> </a:t>
            </a:r>
            <a:r>
              <a:rPr sz="705" dirty="0">
                <a:latin typeface="Calibri"/>
                <a:cs typeface="Calibri"/>
              </a:rPr>
              <a:t>prise en</a:t>
            </a:r>
            <a:r>
              <a:rPr sz="705" spc="3" dirty="0">
                <a:latin typeface="Calibri"/>
                <a:cs typeface="Calibri"/>
              </a:rPr>
              <a:t> </a:t>
            </a:r>
            <a:r>
              <a:rPr sz="705" spc="-3" dirty="0">
                <a:latin typeface="Calibri"/>
                <a:cs typeface="Calibri"/>
              </a:rPr>
              <a:t>charge</a:t>
            </a:r>
            <a:r>
              <a:rPr sz="705" spc="3" dirty="0">
                <a:latin typeface="Calibri"/>
                <a:cs typeface="Calibri"/>
              </a:rPr>
              <a:t> </a:t>
            </a:r>
            <a:r>
              <a:rPr sz="705" spc="-3" dirty="0">
                <a:latin typeface="Calibri"/>
                <a:cs typeface="Calibri"/>
              </a:rPr>
              <a:t>de</a:t>
            </a:r>
            <a:r>
              <a:rPr sz="705" spc="3" dirty="0">
                <a:latin typeface="Calibri"/>
                <a:cs typeface="Calibri"/>
              </a:rPr>
              <a:t> </a:t>
            </a:r>
            <a:r>
              <a:rPr sz="705" dirty="0">
                <a:latin typeface="Calibri"/>
                <a:cs typeface="Calibri"/>
              </a:rPr>
              <a:t>la </a:t>
            </a:r>
            <a:r>
              <a:rPr sz="705" spc="-3" dirty="0">
                <a:latin typeface="Calibri"/>
                <a:cs typeface="Calibri"/>
              </a:rPr>
              <a:t>réplication</a:t>
            </a:r>
            <a:r>
              <a:rPr sz="705" dirty="0">
                <a:latin typeface="Calibri"/>
                <a:cs typeface="Calibri"/>
              </a:rPr>
              <a:t> </a:t>
            </a:r>
            <a:r>
              <a:rPr sz="705" spc="-3" dirty="0">
                <a:latin typeface="Calibri"/>
                <a:cs typeface="Calibri"/>
              </a:rPr>
              <a:t>de</a:t>
            </a:r>
            <a:r>
              <a:rPr sz="705" spc="3" dirty="0">
                <a:latin typeface="Calibri"/>
                <a:cs typeface="Calibri"/>
              </a:rPr>
              <a:t> </a:t>
            </a:r>
            <a:r>
              <a:rPr sz="705" spc="-3" dirty="0">
                <a:latin typeface="Calibri"/>
                <a:cs typeface="Calibri"/>
              </a:rPr>
              <a:t>groupe</a:t>
            </a:r>
            <a:r>
              <a:rPr sz="705" spc="3" dirty="0">
                <a:latin typeface="Calibri"/>
                <a:cs typeface="Calibri"/>
              </a:rPr>
              <a:t> </a:t>
            </a:r>
            <a:r>
              <a:rPr sz="705" spc="-3" dirty="0">
                <a:latin typeface="Calibri"/>
                <a:cs typeface="Calibri"/>
              </a:rPr>
              <a:t>de</a:t>
            </a:r>
            <a:r>
              <a:rPr sz="705" dirty="0">
                <a:latin typeface="Calibri"/>
                <a:cs typeface="Calibri"/>
              </a:rPr>
              <a:t> </a:t>
            </a:r>
            <a:r>
              <a:rPr lang="fr-FR" sz="705" spc="-3" dirty="0">
                <a:latin typeface="Calibri"/>
                <a:cs typeface="Calibri"/>
              </a:rPr>
              <a:t>Proxy SQL</a:t>
            </a:r>
            <a:r>
              <a:rPr sz="705" spc="-3" dirty="0">
                <a:latin typeface="Calibri"/>
                <a:cs typeface="Calibri"/>
              </a:rPr>
              <a:t> </a:t>
            </a:r>
            <a:r>
              <a:rPr sz="705" dirty="0">
                <a:latin typeface="Calibri"/>
                <a:cs typeface="Calibri"/>
              </a:rPr>
              <a:t>divise </a:t>
            </a:r>
            <a:r>
              <a:rPr sz="705" spc="-151" dirty="0">
                <a:latin typeface="Calibri"/>
                <a:cs typeface="Calibri"/>
              </a:rPr>
              <a:t> </a:t>
            </a:r>
            <a:r>
              <a:rPr sz="705" spc="-3" dirty="0">
                <a:latin typeface="Calibri"/>
                <a:cs typeface="Calibri"/>
              </a:rPr>
              <a:t>automatiquement</a:t>
            </a:r>
            <a:r>
              <a:rPr sz="705" spc="-11" dirty="0">
                <a:latin typeface="Calibri"/>
                <a:cs typeface="Calibri"/>
              </a:rPr>
              <a:t> </a:t>
            </a:r>
            <a:r>
              <a:rPr sz="705" spc="-3" dirty="0">
                <a:latin typeface="Calibri"/>
                <a:cs typeface="Calibri"/>
              </a:rPr>
              <a:t>tous </a:t>
            </a:r>
            <a:r>
              <a:rPr sz="705" dirty="0">
                <a:latin typeface="Calibri"/>
                <a:cs typeface="Calibri"/>
              </a:rPr>
              <a:t>les </a:t>
            </a:r>
            <a:r>
              <a:rPr sz="705" spc="-3" dirty="0">
                <a:latin typeface="Calibri"/>
                <a:cs typeface="Calibri"/>
              </a:rPr>
              <a:t>nœuds d'un</a:t>
            </a:r>
            <a:r>
              <a:rPr sz="705" spc="7" dirty="0">
                <a:latin typeface="Calibri"/>
                <a:cs typeface="Calibri"/>
              </a:rPr>
              <a:t> </a:t>
            </a:r>
            <a:r>
              <a:rPr sz="705" spc="-3" dirty="0">
                <a:latin typeface="Calibri"/>
                <a:cs typeface="Calibri"/>
              </a:rPr>
              <a:t>groupe de réplication</a:t>
            </a:r>
            <a:r>
              <a:rPr sz="705" spc="-7" dirty="0">
                <a:latin typeface="Calibri"/>
                <a:cs typeface="Calibri"/>
              </a:rPr>
              <a:t> </a:t>
            </a:r>
            <a:r>
              <a:rPr sz="705" dirty="0">
                <a:latin typeface="Calibri"/>
                <a:cs typeface="Calibri"/>
              </a:rPr>
              <a:t>en</a:t>
            </a:r>
            <a:r>
              <a:rPr sz="705" spc="-3" dirty="0">
                <a:latin typeface="Calibri"/>
                <a:cs typeface="Calibri"/>
              </a:rPr>
              <a:t> quatre</a:t>
            </a:r>
            <a:r>
              <a:rPr sz="705" spc="16" dirty="0">
                <a:latin typeface="Calibri"/>
                <a:cs typeface="Calibri"/>
              </a:rPr>
              <a:t> </a:t>
            </a:r>
            <a:r>
              <a:rPr sz="705" spc="-3" dirty="0">
                <a:latin typeface="Calibri"/>
                <a:cs typeface="Calibri"/>
              </a:rPr>
              <a:t>états </a:t>
            </a:r>
            <a:r>
              <a:rPr sz="705" dirty="0">
                <a:latin typeface="Calibri"/>
                <a:cs typeface="Calibri"/>
              </a:rPr>
              <a:t>logiques</a:t>
            </a:r>
            <a:r>
              <a:rPr sz="705" spc="11" dirty="0">
                <a:latin typeface="Calibri"/>
                <a:cs typeface="Calibri"/>
              </a:rPr>
              <a:t> </a:t>
            </a:r>
            <a:r>
              <a:rPr sz="705" dirty="0">
                <a:latin typeface="Calibri"/>
                <a:cs typeface="Calibri"/>
              </a:rPr>
              <a:t>:</a:t>
            </a:r>
          </a:p>
        </p:txBody>
      </p:sp>
      <p:pic>
        <p:nvPicPr>
          <p:cNvPr id="7" name="object 7"/>
          <p:cNvPicPr/>
          <p:nvPr/>
        </p:nvPicPr>
        <p:blipFill>
          <a:blip r:embed="rId2" cstate="print"/>
          <a:stretch>
            <a:fillRect/>
          </a:stretch>
        </p:blipFill>
        <p:spPr>
          <a:xfrm>
            <a:off x="4249959" y="765049"/>
            <a:ext cx="3694524" cy="2143736"/>
          </a:xfrm>
          <a:prstGeom prst="rect">
            <a:avLst/>
          </a:prstGeom>
        </p:spPr>
      </p:pic>
      <p:pic>
        <p:nvPicPr>
          <p:cNvPr id="8" name="object 8"/>
          <p:cNvPicPr/>
          <p:nvPr/>
        </p:nvPicPr>
        <p:blipFill>
          <a:blip r:embed="rId3" cstate="print"/>
          <a:stretch>
            <a:fillRect/>
          </a:stretch>
        </p:blipFill>
        <p:spPr>
          <a:xfrm>
            <a:off x="4396569" y="3534234"/>
            <a:ext cx="3694524" cy="7839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70209" y="2430602"/>
            <a:ext cx="45204" cy="109549"/>
          </a:xfrm>
          <a:custGeom>
            <a:avLst/>
            <a:gdLst/>
            <a:ahLst/>
            <a:cxnLst/>
            <a:rect l="l" t="t" r="r" b="b"/>
            <a:pathLst>
              <a:path w="70485" h="170814">
                <a:moveTo>
                  <a:pt x="70104" y="0"/>
                </a:moveTo>
                <a:lnTo>
                  <a:pt x="0" y="0"/>
                </a:lnTo>
                <a:lnTo>
                  <a:pt x="0" y="170688"/>
                </a:lnTo>
                <a:lnTo>
                  <a:pt x="70104" y="170688"/>
                </a:lnTo>
                <a:lnTo>
                  <a:pt x="70104" y="0"/>
                </a:lnTo>
                <a:close/>
              </a:path>
            </a:pathLst>
          </a:custGeom>
          <a:solidFill>
            <a:srgbClr val="E2E8F4"/>
          </a:solidFill>
        </p:spPr>
        <p:txBody>
          <a:bodyPr wrap="square" lIns="0" tIns="0" rIns="0" bIns="0" rtlCol="0"/>
          <a:lstStyle/>
          <a:p>
            <a:endParaRPr sz="1153" dirty="0"/>
          </a:p>
        </p:txBody>
      </p:sp>
      <p:sp>
        <p:nvSpPr>
          <p:cNvPr id="3" name="object 3"/>
          <p:cNvSpPr/>
          <p:nvPr/>
        </p:nvSpPr>
        <p:spPr>
          <a:xfrm>
            <a:off x="6627699" y="2430602"/>
            <a:ext cx="45204" cy="109549"/>
          </a:xfrm>
          <a:custGeom>
            <a:avLst/>
            <a:gdLst/>
            <a:ahLst/>
            <a:cxnLst/>
            <a:rect l="l" t="t" r="r" b="b"/>
            <a:pathLst>
              <a:path w="70485" h="170814">
                <a:moveTo>
                  <a:pt x="70103" y="0"/>
                </a:moveTo>
                <a:lnTo>
                  <a:pt x="0" y="0"/>
                </a:lnTo>
                <a:lnTo>
                  <a:pt x="0" y="170688"/>
                </a:lnTo>
                <a:lnTo>
                  <a:pt x="70103" y="170688"/>
                </a:lnTo>
                <a:lnTo>
                  <a:pt x="70103" y="0"/>
                </a:lnTo>
                <a:close/>
              </a:path>
            </a:pathLst>
          </a:custGeom>
          <a:solidFill>
            <a:srgbClr val="E2E8F4"/>
          </a:solidFill>
        </p:spPr>
        <p:txBody>
          <a:bodyPr wrap="square" lIns="0" tIns="0" rIns="0" bIns="0" rtlCol="0"/>
          <a:lstStyle/>
          <a:p>
            <a:endParaRPr sz="1153" dirty="0"/>
          </a:p>
        </p:txBody>
      </p:sp>
      <p:sp>
        <p:nvSpPr>
          <p:cNvPr id="4" name="object 4"/>
          <p:cNvSpPr/>
          <p:nvPr/>
        </p:nvSpPr>
        <p:spPr>
          <a:xfrm>
            <a:off x="4627231" y="2540070"/>
            <a:ext cx="47240" cy="109549"/>
          </a:xfrm>
          <a:custGeom>
            <a:avLst/>
            <a:gdLst/>
            <a:ahLst/>
            <a:cxnLst/>
            <a:rect l="l" t="t" r="r" b="b"/>
            <a:pathLst>
              <a:path w="73659" h="170814">
                <a:moveTo>
                  <a:pt x="73152" y="0"/>
                </a:moveTo>
                <a:lnTo>
                  <a:pt x="0" y="0"/>
                </a:lnTo>
                <a:lnTo>
                  <a:pt x="0" y="170688"/>
                </a:lnTo>
                <a:lnTo>
                  <a:pt x="73152" y="170688"/>
                </a:lnTo>
                <a:lnTo>
                  <a:pt x="73152" y="0"/>
                </a:lnTo>
                <a:close/>
              </a:path>
            </a:pathLst>
          </a:custGeom>
          <a:solidFill>
            <a:srgbClr val="E2E8F4"/>
          </a:solidFill>
        </p:spPr>
        <p:txBody>
          <a:bodyPr wrap="square" lIns="0" tIns="0" rIns="0" bIns="0" rtlCol="0"/>
          <a:lstStyle/>
          <a:p>
            <a:endParaRPr sz="1153" dirty="0"/>
          </a:p>
        </p:txBody>
      </p:sp>
      <p:sp>
        <p:nvSpPr>
          <p:cNvPr id="5" name="object 5"/>
          <p:cNvSpPr/>
          <p:nvPr/>
        </p:nvSpPr>
        <p:spPr>
          <a:xfrm>
            <a:off x="6074335" y="2540070"/>
            <a:ext cx="45204" cy="109549"/>
          </a:xfrm>
          <a:custGeom>
            <a:avLst/>
            <a:gdLst/>
            <a:ahLst/>
            <a:cxnLst/>
            <a:rect l="l" t="t" r="r" b="b"/>
            <a:pathLst>
              <a:path w="70485" h="170814">
                <a:moveTo>
                  <a:pt x="70103" y="0"/>
                </a:moveTo>
                <a:lnTo>
                  <a:pt x="0" y="0"/>
                </a:lnTo>
                <a:lnTo>
                  <a:pt x="0" y="170688"/>
                </a:lnTo>
                <a:lnTo>
                  <a:pt x="70103" y="170688"/>
                </a:lnTo>
                <a:lnTo>
                  <a:pt x="70103" y="0"/>
                </a:lnTo>
                <a:close/>
              </a:path>
            </a:pathLst>
          </a:custGeom>
          <a:solidFill>
            <a:srgbClr val="E2E8F4"/>
          </a:solidFill>
        </p:spPr>
        <p:txBody>
          <a:bodyPr wrap="square" lIns="0" tIns="0" rIns="0" bIns="0" rtlCol="0"/>
          <a:lstStyle/>
          <a:p>
            <a:endParaRPr sz="1153" dirty="0"/>
          </a:p>
        </p:txBody>
      </p:sp>
      <p:sp>
        <p:nvSpPr>
          <p:cNvPr id="6" name="object 6"/>
          <p:cNvSpPr txBox="1"/>
          <p:nvPr/>
        </p:nvSpPr>
        <p:spPr>
          <a:xfrm>
            <a:off x="4241607" y="564770"/>
            <a:ext cx="3686379" cy="2085867"/>
          </a:xfrm>
          <a:prstGeom prst="rect">
            <a:avLst/>
          </a:prstGeom>
        </p:spPr>
        <p:txBody>
          <a:bodyPr vert="horz" wrap="square" lIns="0" tIns="6516" rIns="0" bIns="0" rtlCol="0">
            <a:spAutoFit/>
          </a:bodyPr>
          <a:lstStyle/>
          <a:p>
            <a:pPr marL="301343" marR="217049" indent="-147007">
              <a:lnSpc>
                <a:spcPct val="101800"/>
              </a:lnSpc>
              <a:spcBef>
                <a:spcPts val="51"/>
              </a:spcBef>
              <a:buSzPct val="90909"/>
              <a:buFont typeface="Symbol"/>
              <a:buChar char=""/>
              <a:tabLst>
                <a:tab pos="301343" algn="l"/>
                <a:tab pos="301750" algn="l"/>
              </a:tabLst>
            </a:pPr>
            <a:r>
              <a:rPr sz="705" b="1" spc="-3" dirty="0">
                <a:latin typeface="Calibri"/>
                <a:cs typeface="Calibri"/>
              </a:rPr>
              <a:t>writer</a:t>
            </a:r>
            <a:r>
              <a:rPr sz="705" spc="-3" dirty="0">
                <a:latin typeface="Calibri"/>
                <a:cs typeface="Calibri"/>
              </a:rPr>
              <a:t>s,</a:t>
            </a:r>
            <a:r>
              <a:rPr sz="705" dirty="0">
                <a:latin typeface="Calibri"/>
                <a:cs typeface="Calibri"/>
              </a:rPr>
              <a:t> </a:t>
            </a:r>
            <a:r>
              <a:rPr sz="705" spc="-3" dirty="0">
                <a:latin typeface="Calibri"/>
                <a:cs typeface="Calibri"/>
              </a:rPr>
              <a:t>qui</a:t>
            </a:r>
            <a:r>
              <a:rPr sz="705" spc="3" dirty="0">
                <a:latin typeface="Calibri"/>
                <a:cs typeface="Calibri"/>
              </a:rPr>
              <a:t> </a:t>
            </a:r>
            <a:r>
              <a:rPr sz="705" spc="-3" dirty="0">
                <a:latin typeface="Calibri"/>
                <a:cs typeface="Calibri"/>
              </a:rPr>
              <a:t>sont</a:t>
            </a:r>
            <a:r>
              <a:rPr sz="705" spc="3" dirty="0">
                <a:latin typeface="Calibri"/>
                <a:cs typeface="Calibri"/>
              </a:rPr>
              <a:t> </a:t>
            </a:r>
            <a:r>
              <a:rPr sz="705" dirty="0">
                <a:latin typeface="Calibri"/>
                <a:cs typeface="Calibri"/>
              </a:rPr>
              <a:t>des </a:t>
            </a:r>
            <a:r>
              <a:rPr sz="705" spc="-3" dirty="0">
                <a:latin typeface="Calibri"/>
                <a:cs typeface="Calibri"/>
              </a:rPr>
              <a:t>nœuds</a:t>
            </a:r>
            <a:r>
              <a:rPr sz="705" spc="-7" dirty="0">
                <a:latin typeface="Calibri"/>
                <a:cs typeface="Calibri"/>
              </a:rPr>
              <a:t> </a:t>
            </a:r>
            <a:r>
              <a:rPr sz="705" spc="-3" dirty="0">
                <a:latin typeface="Calibri"/>
                <a:cs typeface="Calibri"/>
              </a:rPr>
              <a:t>MySQL</a:t>
            </a:r>
            <a:r>
              <a:rPr sz="705" spc="3" dirty="0">
                <a:latin typeface="Calibri"/>
                <a:cs typeface="Calibri"/>
              </a:rPr>
              <a:t> </a:t>
            </a:r>
            <a:r>
              <a:rPr sz="705" spc="-3" dirty="0">
                <a:latin typeface="Calibri"/>
                <a:cs typeface="Calibri"/>
              </a:rPr>
              <a:t>pouvant</a:t>
            </a:r>
            <a:r>
              <a:rPr sz="705" spc="-11" dirty="0">
                <a:latin typeface="Calibri"/>
                <a:cs typeface="Calibri"/>
              </a:rPr>
              <a:t> </a:t>
            </a:r>
            <a:r>
              <a:rPr sz="705" spc="-3" dirty="0">
                <a:latin typeface="Calibri"/>
                <a:cs typeface="Calibri"/>
              </a:rPr>
              <a:t>accepter</a:t>
            </a:r>
            <a:r>
              <a:rPr sz="705" spc="13" dirty="0">
                <a:latin typeface="Calibri"/>
                <a:cs typeface="Calibri"/>
              </a:rPr>
              <a:t> </a:t>
            </a:r>
            <a:r>
              <a:rPr sz="705" dirty="0">
                <a:latin typeface="Calibri"/>
                <a:cs typeface="Calibri"/>
              </a:rPr>
              <a:t>des </a:t>
            </a:r>
            <a:r>
              <a:rPr sz="705" spc="-3" dirty="0">
                <a:latin typeface="Calibri"/>
                <a:cs typeface="Calibri"/>
              </a:rPr>
              <a:t>requêtes qui</a:t>
            </a:r>
            <a:r>
              <a:rPr sz="705" spc="3" dirty="0">
                <a:latin typeface="Calibri"/>
                <a:cs typeface="Calibri"/>
              </a:rPr>
              <a:t> </a:t>
            </a:r>
            <a:r>
              <a:rPr sz="705" dirty="0">
                <a:latin typeface="Calibri"/>
                <a:cs typeface="Calibri"/>
              </a:rPr>
              <a:t>modifient</a:t>
            </a:r>
            <a:r>
              <a:rPr sz="705" spc="-11" dirty="0">
                <a:latin typeface="Calibri"/>
                <a:cs typeface="Calibri"/>
              </a:rPr>
              <a:t> </a:t>
            </a:r>
            <a:r>
              <a:rPr sz="705" dirty="0">
                <a:latin typeface="Calibri"/>
                <a:cs typeface="Calibri"/>
              </a:rPr>
              <a:t>les </a:t>
            </a:r>
            <a:r>
              <a:rPr sz="705" spc="3" dirty="0">
                <a:latin typeface="Calibri"/>
                <a:cs typeface="Calibri"/>
              </a:rPr>
              <a:t> </a:t>
            </a:r>
            <a:r>
              <a:rPr sz="705" spc="-3" dirty="0">
                <a:latin typeface="Calibri"/>
                <a:cs typeface="Calibri"/>
              </a:rPr>
              <a:t>données.</a:t>
            </a:r>
            <a:r>
              <a:rPr sz="705" spc="7" dirty="0">
                <a:latin typeface="Calibri"/>
                <a:cs typeface="Calibri"/>
              </a:rPr>
              <a:t> </a:t>
            </a:r>
            <a:r>
              <a:rPr lang="fr-FR" sz="705" spc="-3" dirty="0">
                <a:latin typeface="Calibri"/>
                <a:cs typeface="Calibri"/>
              </a:rPr>
              <a:t>Proxy SQL</a:t>
            </a:r>
            <a:r>
              <a:rPr sz="705" spc="-7" dirty="0">
                <a:latin typeface="Calibri"/>
                <a:cs typeface="Calibri"/>
              </a:rPr>
              <a:t> </a:t>
            </a:r>
            <a:r>
              <a:rPr sz="705" spc="-3" dirty="0">
                <a:latin typeface="Calibri"/>
                <a:cs typeface="Calibri"/>
              </a:rPr>
              <a:t>s'assure</a:t>
            </a:r>
            <a:r>
              <a:rPr sz="705" dirty="0">
                <a:latin typeface="Calibri"/>
                <a:cs typeface="Calibri"/>
              </a:rPr>
              <a:t> </a:t>
            </a:r>
            <a:r>
              <a:rPr sz="705" spc="-3" dirty="0">
                <a:latin typeface="Calibri"/>
                <a:cs typeface="Calibri"/>
              </a:rPr>
              <a:t>de</a:t>
            </a:r>
            <a:r>
              <a:rPr sz="705" dirty="0">
                <a:latin typeface="Calibri"/>
                <a:cs typeface="Calibri"/>
              </a:rPr>
              <a:t> maintenir </a:t>
            </a:r>
            <a:r>
              <a:rPr sz="705" spc="-3" dirty="0">
                <a:latin typeface="Calibri"/>
                <a:cs typeface="Calibri"/>
              </a:rPr>
              <a:t>tous</a:t>
            </a:r>
            <a:r>
              <a:rPr sz="705" dirty="0">
                <a:latin typeface="Calibri"/>
                <a:cs typeface="Calibri"/>
              </a:rPr>
              <a:t> les</a:t>
            </a:r>
            <a:r>
              <a:rPr sz="705" spc="7" dirty="0">
                <a:latin typeface="Calibri"/>
                <a:cs typeface="Calibri"/>
              </a:rPr>
              <a:t> </a:t>
            </a:r>
            <a:r>
              <a:rPr sz="705" spc="-3" dirty="0">
                <a:latin typeface="Calibri"/>
                <a:cs typeface="Calibri"/>
              </a:rPr>
              <a:t>nœuds</a:t>
            </a:r>
            <a:r>
              <a:rPr sz="705" dirty="0">
                <a:latin typeface="Calibri"/>
                <a:cs typeface="Calibri"/>
              </a:rPr>
              <a:t> </a:t>
            </a:r>
            <a:r>
              <a:rPr sz="705" spc="-3" dirty="0">
                <a:latin typeface="Calibri"/>
                <a:cs typeface="Calibri"/>
              </a:rPr>
              <a:t>principaux</a:t>
            </a:r>
            <a:r>
              <a:rPr sz="705" dirty="0">
                <a:latin typeface="Calibri"/>
                <a:cs typeface="Calibri"/>
              </a:rPr>
              <a:t> </a:t>
            </a:r>
            <a:r>
              <a:rPr sz="705" spc="-3" dirty="0">
                <a:latin typeface="Calibri"/>
                <a:cs typeface="Calibri"/>
              </a:rPr>
              <a:t>jusqu'à</a:t>
            </a:r>
            <a:r>
              <a:rPr sz="705" dirty="0">
                <a:latin typeface="Calibri"/>
                <a:cs typeface="Calibri"/>
              </a:rPr>
              <a:t> la </a:t>
            </a:r>
            <a:r>
              <a:rPr sz="705" spc="-3" dirty="0">
                <a:latin typeface="Calibri"/>
                <a:cs typeface="Calibri"/>
              </a:rPr>
              <a:t>quantité </a:t>
            </a:r>
            <a:r>
              <a:rPr sz="705" spc="-147" dirty="0">
                <a:latin typeface="Calibri"/>
                <a:cs typeface="Calibri"/>
              </a:rPr>
              <a:t> </a:t>
            </a:r>
            <a:r>
              <a:rPr sz="705" dirty="0">
                <a:latin typeface="Calibri"/>
                <a:cs typeface="Calibri"/>
              </a:rPr>
              <a:t>maximale</a:t>
            </a:r>
            <a:r>
              <a:rPr sz="705" spc="-11" dirty="0">
                <a:latin typeface="Calibri"/>
                <a:cs typeface="Calibri"/>
              </a:rPr>
              <a:t> </a:t>
            </a:r>
            <a:r>
              <a:rPr sz="705" spc="-3" dirty="0">
                <a:latin typeface="Calibri"/>
                <a:cs typeface="Calibri"/>
              </a:rPr>
              <a:t>définie</a:t>
            </a:r>
            <a:r>
              <a:rPr sz="705" spc="-7" dirty="0">
                <a:latin typeface="Calibri"/>
                <a:cs typeface="Calibri"/>
              </a:rPr>
              <a:t> </a:t>
            </a:r>
            <a:r>
              <a:rPr sz="705" spc="-3" dirty="0">
                <a:latin typeface="Calibri"/>
                <a:cs typeface="Calibri"/>
              </a:rPr>
              <a:t>dans</a:t>
            </a:r>
            <a:r>
              <a:rPr sz="705" spc="-7" dirty="0">
                <a:latin typeface="Calibri"/>
                <a:cs typeface="Calibri"/>
              </a:rPr>
              <a:t> ce </a:t>
            </a:r>
            <a:r>
              <a:rPr sz="705" spc="-3" dirty="0">
                <a:latin typeface="Calibri"/>
                <a:cs typeface="Calibri"/>
              </a:rPr>
              <a:t>groupe.</a:t>
            </a:r>
            <a:endParaRPr sz="705" dirty="0">
              <a:latin typeface="Calibri"/>
              <a:cs typeface="Calibri"/>
            </a:endParaRPr>
          </a:p>
          <a:p>
            <a:pPr marL="301343" indent="-147007">
              <a:spcBef>
                <a:spcPts val="16"/>
              </a:spcBef>
              <a:buSzPct val="90909"/>
              <a:buFont typeface="Symbol"/>
              <a:buChar char=""/>
              <a:tabLst>
                <a:tab pos="301343" algn="l"/>
                <a:tab pos="301750" algn="l"/>
              </a:tabLst>
            </a:pPr>
            <a:r>
              <a:rPr sz="705" b="1" spc="-3" dirty="0">
                <a:latin typeface="Calibri"/>
                <a:cs typeface="Calibri"/>
              </a:rPr>
              <a:t>les</a:t>
            </a:r>
            <a:r>
              <a:rPr sz="705" b="1" spc="-11" dirty="0">
                <a:latin typeface="Calibri"/>
                <a:cs typeface="Calibri"/>
              </a:rPr>
              <a:t> </a:t>
            </a:r>
            <a:r>
              <a:rPr sz="705" b="1" spc="-3" dirty="0">
                <a:latin typeface="Calibri"/>
                <a:cs typeface="Calibri"/>
              </a:rPr>
              <a:t>rédacteurs</a:t>
            </a:r>
            <a:r>
              <a:rPr sz="705" b="1" spc="-11" dirty="0">
                <a:latin typeface="Calibri"/>
                <a:cs typeface="Calibri"/>
              </a:rPr>
              <a:t> </a:t>
            </a:r>
            <a:r>
              <a:rPr sz="705" b="1" dirty="0">
                <a:latin typeface="Calibri"/>
                <a:cs typeface="Calibri"/>
              </a:rPr>
              <a:t>de</a:t>
            </a:r>
            <a:r>
              <a:rPr sz="705" b="1" spc="-7" dirty="0">
                <a:latin typeface="Calibri"/>
                <a:cs typeface="Calibri"/>
              </a:rPr>
              <a:t> </a:t>
            </a:r>
            <a:r>
              <a:rPr sz="705" b="1" dirty="0">
                <a:latin typeface="Calibri"/>
                <a:cs typeface="Calibri"/>
              </a:rPr>
              <a:t>sauvegarde</a:t>
            </a:r>
            <a:r>
              <a:rPr sz="705" b="1" spc="7" dirty="0">
                <a:latin typeface="Calibri"/>
                <a:cs typeface="Calibri"/>
              </a:rPr>
              <a:t> </a:t>
            </a:r>
            <a:r>
              <a:rPr sz="705" dirty="0">
                <a:latin typeface="Calibri"/>
                <a:cs typeface="Calibri"/>
              </a:rPr>
              <a:t>,</a:t>
            </a:r>
            <a:r>
              <a:rPr sz="705" spc="-13" dirty="0">
                <a:latin typeface="Calibri"/>
                <a:cs typeface="Calibri"/>
              </a:rPr>
              <a:t> </a:t>
            </a:r>
            <a:r>
              <a:rPr sz="705" spc="-3" dirty="0">
                <a:latin typeface="Calibri"/>
                <a:cs typeface="Calibri"/>
              </a:rPr>
              <a:t>qui</a:t>
            </a:r>
            <a:r>
              <a:rPr sz="705" spc="3" dirty="0">
                <a:latin typeface="Calibri"/>
                <a:cs typeface="Calibri"/>
              </a:rPr>
              <a:t> </a:t>
            </a:r>
            <a:r>
              <a:rPr sz="705" spc="-3" dirty="0">
                <a:latin typeface="Calibri"/>
                <a:cs typeface="Calibri"/>
              </a:rPr>
              <a:t>sont</a:t>
            </a:r>
            <a:r>
              <a:rPr sz="705" spc="3" dirty="0">
                <a:latin typeface="Calibri"/>
                <a:cs typeface="Calibri"/>
              </a:rPr>
              <a:t> </a:t>
            </a:r>
            <a:r>
              <a:rPr sz="705" dirty="0">
                <a:latin typeface="Calibri"/>
                <a:cs typeface="Calibri"/>
              </a:rPr>
              <a:t>également</a:t>
            </a:r>
            <a:r>
              <a:rPr sz="705" spc="-7" dirty="0">
                <a:latin typeface="Calibri"/>
                <a:cs typeface="Calibri"/>
              </a:rPr>
              <a:t> </a:t>
            </a:r>
            <a:r>
              <a:rPr sz="705" dirty="0">
                <a:latin typeface="Calibri"/>
                <a:cs typeface="Calibri"/>
              </a:rPr>
              <a:t>des</a:t>
            </a:r>
            <a:r>
              <a:rPr sz="705" spc="-16" dirty="0">
                <a:latin typeface="Calibri"/>
                <a:cs typeface="Calibri"/>
              </a:rPr>
              <a:t> </a:t>
            </a:r>
            <a:r>
              <a:rPr sz="705" spc="-3" dirty="0">
                <a:latin typeface="Calibri"/>
                <a:cs typeface="Calibri"/>
              </a:rPr>
              <a:t>nœuds MySQL</a:t>
            </a:r>
            <a:r>
              <a:rPr sz="705" spc="-11" dirty="0">
                <a:latin typeface="Calibri"/>
                <a:cs typeface="Calibri"/>
              </a:rPr>
              <a:t> </a:t>
            </a:r>
            <a:r>
              <a:rPr sz="705" spc="-3" dirty="0">
                <a:latin typeface="Calibri"/>
                <a:cs typeface="Calibri"/>
              </a:rPr>
              <a:t>qui</a:t>
            </a:r>
            <a:r>
              <a:rPr sz="705" spc="3" dirty="0">
                <a:latin typeface="Calibri"/>
                <a:cs typeface="Calibri"/>
              </a:rPr>
              <a:t> </a:t>
            </a:r>
            <a:r>
              <a:rPr sz="705" dirty="0">
                <a:latin typeface="Calibri"/>
                <a:cs typeface="Calibri"/>
              </a:rPr>
              <a:t>peuvent</a:t>
            </a:r>
            <a:r>
              <a:rPr sz="705" spc="3" dirty="0">
                <a:latin typeface="Calibri"/>
                <a:cs typeface="Calibri"/>
              </a:rPr>
              <a:t> </a:t>
            </a:r>
            <a:r>
              <a:rPr sz="705" spc="-3" dirty="0">
                <a:latin typeface="Calibri"/>
                <a:cs typeface="Calibri"/>
              </a:rPr>
              <a:t>accepter</a:t>
            </a:r>
            <a:endParaRPr sz="705" dirty="0">
              <a:latin typeface="Calibri"/>
              <a:cs typeface="Calibri"/>
            </a:endParaRPr>
          </a:p>
          <a:p>
            <a:pPr marL="301343" marR="3259">
              <a:lnSpc>
                <a:spcPct val="101800"/>
              </a:lnSpc>
            </a:pPr>
            <a:r>
              <a:rPr sz="705" dirty="0">
                <a:latin typeface="Calibri"/>
                <a:cs typeface="Calibri"/>
              </a:rPr>
              <a:t>des </a:t>
            </a:r>
            <a:r>
              <a:rPr sz="705" spc="-3" dirty="0">
                <a:latin typeface="Calibri"/>
                <a:cs typeface="Calibri"/>
              </a:rPr>
              <a:t>requêtes</a:t>
            </a:r>
            <a:r>
              <a:rPr sz="705" dirty="0">
                <a:latin typeface="Calibri"/>
                <a:cs typeface="Calibri"/>
              </a:rPr>
              <a:t> </a:t>
            </a:r>
            <a:r>
              <a:rPr sz="705" spc="-3" dirty="0">
                <a:latin typeface="Calibri"/>
                <a:cs typeface="Calibri"/>
              </a:rPr>
              <a:t>qui</a:t>
            </a:r>
            <a:r>
              <a:rPr sz="705" spc="3" dirty="0">
                <a:latin typeface="Calibri"/>
                <a:cs typeface="Calibri"/>
              </a:rPr>
              <a:t> </a:t>
            </a:r>
            <a:r>
              <a:rPr sz="705" dirty="0">
                <a:latin typeface="Calibri"/>
                <a:cs typeface="Calibri"/>
              </a:rPr>
              <a:t>modifient</a:t>
            </a:r>
            <a:r>
              <a:rPr sz="705" spc="-11" dirty="0">
                <a:latin typeface="Calibri"/>
                <a:cs typeface="Calibri"/>
              </a:rPr>
              <a:t> </a:t>
            </a:r>
            <a:r>
              <a:rPr sz="705" dirty="0">
                <a:latin typeface="Calibri"/>
                <a:cs typeface="Calibri"/>
              </a:rPr>
              <a:t>les </a:t>
            </a:r>
            <a:r>
              <a:rPr sz="705" spc="-3" dirty="0">
                <a:latin typeface="Calibri"/>
                <a:cs typeface="Calibri"/>
              </a:rPr>
              <a:t>données.</a:t>
            </a:r>
            <a:r>
              <a:rPr sz="705" spc="11" dirty="0">
                <a:latin typeface="Calibri"/>
                <a:cs typeface="Calibri"/>
              </a:rPr>
              <a:t> </a:t>
            </a:r>
            <a:r>
              <a:rPr sz="705" spc="-3" dirty="0">
                <a:latin typeface="Calibri"/>
                <a:cs typeface="Calibri"/>
              </a:rPr>
              <a:t>Cependant,</a:t>
            </a:r>
            <a:r>
              <a:rPr sz="705" spc="-13" dirty="0">
                <a:latin typeface="Calibri"/>
                <a:cs typeface="Calibri"/>
              </a:rPr>
              <a:t> </a:t>
            </a:r>
            <a:r>
              <a:rPr sz="705" spc="3" dirty="0">
                <a:latin typeface="Calibri"/>
                <a:cs typeface="Calibri"/>
              </a:rPr>
              <a:t>ces</a:t>
            </a:r>
            <a:r>
              <a:rPr sz="705" dirty="0">
                <a:latin typeface="Calibri"/>
                <a:cs typeface="Calibri"/>
              </a:rPr>
              <a:t> </a:t>
            </a:r>
            <a:r>
              <a:rPr sz="705" spc="-3" dirty="0">
                <a:latin typeface="Calibri"/>
                <a:cs typeface="Calibri"/>
              </a:rPr>
              <a:t>nœuds ne sont</a:t>
            </a:r>
            <a:r>
              <a:rPr sz="705" spc="3" dirty="0">
                <a:latin typeface="Calibri"/>
                <a:cs typeface="Calibri"/>
              </a:rPr>
              <a:t> </a:t>
            </a:r>
            <a:r>
              <a:rPr sz="705" dirty="0">
                <a:latin typeface="Calibri"/>
                <a:cs typeface="Calibri"/>
              </a:rPr>
              <a:t>pas</a:t>
            </a:r>
            <a:r>
              <a:rPr sz="705" spc="-3" dirty="0">
                <a:latin typeface="Calibri"/>
                <a:cs typeface="Calibri"/>
              </a:rPr>
              <a:t> </a:t>
            </a:r>
            <a:r>
              <a:rPr sz="705" dirty="0">
                <a:latin typeface="Calibri"/>
                <a:cs typeface="Calibri"/>
              </a:rPr>
              <a:t>désignés</a:t>
            </a:r>
            <a:r>
              <a:rPr sz="705" spc="3" dirty="0">
                <a:latin typeface="Calibri"/>
                <a:cs typeface="Calibri"/>
              </a:rPr>
              <a:t> </a:t>
            </a:r>
            <a:r>
              <a:rPr sz="705" spc="-3" dirty="0">
                <a:latin typeface="Calibri"/>
                <a:cs typeface="Calibri"/>
              </a:rPr>
              <a:t>comme </a:t>
            </a:r>
            <a:r>
              <a:rPr sz="705" spc="-151" dirty="0">
                <a:latin typeface="Calibri"/>
                <a:cs typeface="Calibri"/>
              </a:rPr>
              <a:t> </a:t>
            </a:r>
            <a:r>
              <a:rPr sz="705" dirty="0">
                <a:latin typeface="Calibri"/>
                <a:cs typeface="Calibri"/>
              </a:rPr>
              <a:t>écrivains ; les </a:t>
            </a:r>
            <a:r>
              <a:rPr sz="705" spc="-3" dirty="0">
                <a:latin typeface="Calibri"/>
                <a:cs typeface="Calibri"/>
              </a:rPr>
              <a:t>nœuds principaux </a:t>
            </a:r>
            <a:r>
              <a:rPr sz="705" dirty="0">
                <a:latin typeface="Calibri"/>
                <a:cs typeface="Calibri"/>
              </a:rPr>
              <a:t>dépassant le </a:t>
            </a:r>
            <a:r>
              <a:rPr sz="705" spc="-3" dirty="0">
                <a:latin typeface="Calibri"/>
                <a:cs typeface="Calibri"/>
              </a:rPr>
              <a:t>nombre </a:t>
            </a:r>
            <a:r>
              <a:rPr sz="705" dirty="0">
                <a:latin typeface="Calibri"/>
                <a:cs typeface="Calibri"/>
              </a:rPr>
              <a:t>défini </a:t>
            </a:r>
            <a:r>
              <a:rPr sz="705" spc="-3" dirty="0">
                <a:latin typeface="Calibri"/>
                <a:cs typeface="Calibri"/>
              </a:rPr>
              <a:t>d'enregistreurs </a:t>
            </a:r>
            <a:r>
              <a:rPr sz="705" dirty="0">
                <a:latin typeface="Calibri"/>
                <a:cs typeface="Calibri"/>
              </a:rPr>
              <a:t>maintenus </a:t>
            </a:r>
            <a:r>
              <a:rPr sz="705" spc="-3" dirty="0">
                <a:latin typeface="Calibri"/>
                <a:cs typeface="Calibri"/>
              </a:rPr>
              <a:t>sont </a:t>
            </a:r>
            <a:r>
              <a:rPr sz="705" dirty="0">
                <a:latin typeface="Calibri"/>
                <a:cs typeface="Calibri"/>
              </a:rPr>
              <a:t> </a:t>
            </a:r>
            <a:r>
              <a:rPr sz="705" spc="-3" dirty="0">
                <a:latin typeface="Calibri"/>
                <a:cs typeface="Calibri"/>
              </a:rPr>
              <a:t>conservés dans </a:t>
            </a:r>
            <a:r>
              <a:rPr sz="705" spc="-7" dirty="0">
                <a:latin typeface="Calibri"/>
                <a:cs typeface="Calibri"/>
              </a:rPr>
              <a:t>ce </a:t>
            </a:r>
            <a:r>
              <a:rPr sz="705" spc="-3" dirty="0">
                <a:latin typeface="Calibri"/>
                <a:cs typeface="Calibri"/>
              </a:rPr>
              <a:t>groupe </a:t>
            </a:r>
            <a:r>
              <a:rPr sz="705" dirty="0">
                <a:latin typeface="Calibri"/>
                <a:cs typeface="Calibri"/>
              </a:rPr>
              <a:t>et</a:t>
            </a:r>
            <a:r>
              <a:rPr sz="705" spc="7" dirty="0">
                <a:latin typeface="Calibri"/>
                <a:cs typeface="Calibri"/>
              </a:rPr>
              <a:t> </a:t>
            </a:r>
            <a:r>
              <a:rPr sz="705" spc="-3" dirty="0">
                <a:latin typeface="Calibri"/>
                <a:cs typeface="Calibri"/>
              </a:rPr>
              <a:t>sont</a:t>
            </a:r>
            <a:r>
              <a:rPr sz="705" dirty="0">
                <a:latin typeface="Calibri"/>
                <a:cs typeface="Calibri"/>
              </a:rPr>
              <a:t> </a:t>
            </a:r>
            <a:r>
              <a:rPr sz="705" spc="-3" dirty="0">
                <a:latin typeface="Calibri"/>
                <a:cs typeface="Calibri"/>
              </a:rPr>
              <a:t>promus </a:t>
            </a:r>
            <a:r>
              <a:rPr sz="705" dirty="0">
                <a:latin typeface="Calibri"/>
                <a:cs typeface="Calibri"/>
              </a:rPr>
              <a:t>en</a:t>
            </a:r>
            <a:r>
              <a:rPr sz="705" spc="-3" dirty="0">
                <a:latin typeface="Calibri"/>
                <a:cs typeface="Calibri"/>
              </a:rPr>
              <a:t> </a:t>
            </a:r>
            <a:r>
              <a:rPr sz="705" dirty="0">
                <a:latin typeface="Calibri"/>
                <a:cs typeface="Calibri"/>
              </a:rPr>
              <a:t>enregistreurs</a:t>
            </a:r>
            <a:r>
              <a:rPr sz="705" spc="-7" dirty="0">
                <a:latin typeface="Calibri"/>
                <a:cs typeface="Calibri"/>
              </a:rPr>
              <a:t> </a:t>
            </a:r>
            <a:r>
              <a:rPr sz="705" spc="-3" dirty="0">
                <a:latin typeface="Calibri"/>
                <a:cs typeface="Calibri"/>
              </a:rPr>
              <a:t>si</a:t>
            </a:r>
            <a:r>
              <a:rPr sz="705" dirty="0">
                <a:latin typeface="Calibri"/>
                <a:cs typeface="Calibri"/>
              </a:rPr>
              <a:t> l'un</a:t>
            </a:r>
            <a:r>
              <a:rPr sz="705" spc="-11" dirty="0">
                <a:latin typeface="Calibri"/>
                <a:cs typeface="Calibri"/>
              </a:rPr>
              <a:t> </a:t>
            </a:r>
            <a:r>
              <a:rPr sz="705" dirty="0">
                <a:latin typeface="Calibri"/>
                <a:cs typeface="Calibri"/>
              </a:rPr>
              <a:t>des enregistreurs</a:t>
            </a:r>
            <a:r>
              <a:rPr sz="705" spc="-3" dirty="0">
                <a:latin typeface="Calibri"/>
                <a:cs typeface="Calibri"/>
              </a:rPr>
              <a:t> échoue.</a:t>
            </a:r>
            <a:endParaRPr sz="705" dirty="0">
              <a:latin typeface="Calibri"/>
              <a:cs typeface="Calibri"/>
            </a:endParaRPr>
          </a:p>
          <a:p>
            <a:pPr marL="301343" marR="57825" indent="-147007">
              <a:lnSpc>
                <a:spcPct val="101800"/>
              </a:lnSpc>
              <a:buSzPct val="90909"/>
              <a:buFont typeface="Symbol"/>
              <a:buChar char=""/>
              <a:tabLst>
                <a:tab pos="301343" algn="l"/>
                <a:tab pos="301750" algn="l"/>
              </a:tabLst>
            </a:pPr>
            <a:r>
              <a:rPr sz="705" b="1" spc="-3" dirty="0">
                <a:latin typeface="Calibri"/>
                <a:cs typeface="Calibri"/>
              </a:rPr>
              <a:t>Les lecteurs </a:t>
            </a:r>
            <a:r>
              <a:rPr sz="705" dirty="0">
                <a:latin typeface="Calibri"/>
                <a:cs typeface="Calibri"/>
              </a:rPr>
              <a:t>sont des </a:t>
            </a:r>
            <a:r>
              <a:rPr sz="705" spc="-3" dirty="0">
                <a:latin typeface="Calibri"/>
                <a:cs typeface="Calibri"/>
              </a:rPr>
              <a:t>nœuds MySQL qui ne </a:t>
            </a:r>
            <a:r>
              <a:rPr sz="705" dirty="0">
                <a:latin typeface="Calibri"/>
                <a:cs typeface="Calibri"/>
              </a:rPr>
              <a:t>peuvent </a:t>
            </a:r>
            <a:r>
              <a:rPr sz="705" spc="3" dirty="0">
                <a:latin typeface="Calibri"/>
                <a:cs typeface="Calibri"/>
              </a:rPr>
              <a:t>pas </a:t>
            </a:r>
            <a:r>
              <a:rPr sz="705" spc="-3" dirty="0">
                <a:latin typeface="Calibri"/>
                <a:cs typeface="Calibri"/>
              </a:rPr>
              <a:t>accepter </a:t>
            </a:r>
            <a:r>
              <a:rPr sz="705" dirty="0">
                <a:latin typeface="Calibri"/>
                <a:cs typeface="Calibri"/>
              </a:rPr>
              <a:t>les </a:t>
            </a:r>
            <a:r>
              <a:rPr sz="705" spc="-3" dirty="0">
                <a:latin typeface="Calibri"/>
                <a:cs typeface="Calibri"/>
              </a:rPr>
              <a:t>requêtes </a:t>
            </a:r>
            <a:r>
              <a:rPr sz="705" dirty="0">
                <a:latin typeface="Calibri"/>
                <a:cs typeface="Calibri"/>
              </a:rPr>
              <a:t>modifiant les </a:t>
            </a:r>
            <a:r>
              <a:rPr sz="705" spc="-151" dirty="0">
                <a:latin typeface="Calibri"/>
                <a:cs typeface="Calibri"/>
              </a:rPr>
              <a:t> </a:t>
            </a:r>
            <a:r>
              <a:rPr sz="705" spc="-3" dirty="0">
                <a:latin typeface="Calibri"/>
                <a:cs typeface="Calibri"/>
              </a:rPr>
              <a:t>données </a:t>
            </a:r>
            <a:r>
              <a:rPr sz="705" dirty="0">
                <a:latin typeface="Calibri"/>
                <a:cs typeface="Calibri"/>
              </a:rPr>
              <a:t>et</a:t>
            </a:r>
            <a:r>
              <a:rPr sz="705" spc="-7" dirty="0">
                <a:latin typeface="Calibri"/>
                <a:cs typeface="Calibri"/>
              </a:rPr>
              <a:t> </a:t>
            </a:r>
            <a:r>
              <a:rPr sz="705" dirty="0">
                <a:latin typeface="Calibri"/>
                <a:cs typeface="Calibri"/>
              </a:rPr>
              <a:t>doivent</a:t>
            </a:r>
            <a:r>
              <a:rPr sz="705" spc="-11" dirty="0">
                <a:latin typeface="Calibri"/>
                <a:cs typeface="Calibri"/>
              </a:rPr>
              <a:t> </a:t>
            </a:r>
            <a:r>
              <a:rPr sz="705" spc="-3" dirty="0">
                <a:latin typeface="Calibri"/>
                <a:cs typeface="Calibri"/>
              </a:rPr>
              <a:t>être</a:t>
            </a:r>
            <a:r>
              <a:rPr sz="705" dirty="0">
                <a:latin typeface="Calibri"/>
                <a:cs typeface="Calibri"/>
              </a:rPr>
              <a:t> utilisés</a:t>
            </a:r>
            <a:r>
              <a:rPr sz="705" spc="-3" dirty="0">
                <a:latin typeface="Calibri"/>
                <a:cs typeface="Calibri"/>
              </a:rPr>
              <a:t> comme</a:t>
            </a:r>
            <a:r>
              <a:rPr sz="705" dirty="0">
                <a:latin typeface="Calibri"/>
                <a:cs typeface="Calibri"/>
              </a:rPr>
              <a:t> </a:t>
            </a:r>
            <a:r>
              <a:rPr sz="705" spc="-3" dirty="0">
                <a:latin typeface="Calibri"/>
                <a:cs typeface="Calibri"/>
              </a:rPr>
              <a:t>nœuds</a:t>
            </a:r>
            <a:r>
              <a:rPr sz="705" dirty="0">
                <a:latin typeface="Calibri"/>
                <a:cs typeface="Calibri"/>
              </a:rPr>
              <a:t> en</a:t>
            </a:r>
            <a:r>
              <a:rPr sz="705" spc="-3" dirty="0">
                <a:latin typeface="Calibri"/>
                <a:cs typeface="Calibri"/>
              </a:rPr>
              <a:t> lecture</a:t>
            </a:r>
            <a:r>
              <a:rPr sz="705" dirty="0">
                <a:latin typeface="Calibri"/>
                <a:cs typeface="Calibri"/>
              </a:rPr>
              <a:t> </a:t>
            </a:r>
            <a:r>
              <a:rPr sz="705" spc="-3" dirty="0">
                <a:latin typeface="Calibri"/>
                <a:cs typeface="Calibri"/>
              </a:rPr>
              <a:t>seule.</a:t>
            </a:r>
            <a:r>
              <a:rPr sz="705" spc="16" dirty="0">
                <a:latin typeface="Calibri"/>
                <a:cs typeface="Calibri"/>
              </a:rPr>
              <a:t> </a:t>
            </a:r>
            <a:r>
              <a:rPr lang="fr-FR" sz="705" spc="-3" dirty="0">
                <a:latin typeface="Calibri"/>
                <a:cs typeface="Calibri"/>
              </a:rPr>
              <a:t>Proxy SQL</a:t>
            </a:r>
            <a:r>
              <a:rPr sz="705" spc="-11" dirty="0">
                <a:latin typeface="Calibri"/>
                <a:cs typeface="Calibri"/>
              </a:rPr>
              <a:t> </a:t>
            </a:r>
            <a:r>
              <a:rPr sz="705" spc="-3" dirty="0">
                <a:latin typeface="Calibri"/>
                <a:cs typeface="Calibri"/>
              </a:rPr>
              <a:t>ne</a:t>
            </a:r>
            <a:r>
              <a:rPr sz="705" dirty="0">
                <a:latin typeface="Calibri"/>
                <a:cs typeface="Calibri"/>
              </a:rPr>
              <a:t> </a:t>
            </a:r>
            <a:r>
              <a:rPr sz="705" spc="-3" dirty="0">
                <a:latin typeface="Calibri"/>
                <a:cs typeface="Calibri"/>
              </a:rPr>
              <a:t>place ici</a:t>
            </a:r>
            <a:r>
              <a:rPr sz="705" spc="7" dirty="0">
                <a:latin typeface="Calibri"/>
                <a:cs typeface="Calibri"/>
              </a:rPr>
              <a:t> </a:t>
            </a:r>
            <a:r>
              <a:rPr sz="705" spc="-3" dirty="0">
                <a:latin typeface="Calibri"/>
                <a:cs typeface="Calibri"/>
              </a:rPr>
              <a:t>que </a:t>
            </a:r>
            <a:r>
              <a:rPr sz="705" dirty="0">
                <a:latin typeface="Calibri"/>
                <a:cs typeface="Calibri"/>
              </a:rPr>
              <a:t> des</a:t>
            </a:r>
            <a:r>
              <a:rPr sz="705" spc="-7" dirty="0">
                <a:latin typeface="Calibri"/>
                <a:cs typeface="Calibri"/>
              </a:rPr>
              <a:t> </a:t>
            </a:r>
            <a:r>
              <a:rPr sz="705" spc="-3" dirty="0">
                <a:latin typeface="Calibri"/>
                <a:cs typeface="Calibri"/>
              </a:rPr>
              <a:t>nœuds</a:t>
            </a:r>
            <a:r>
              <a:rPr sz="705" spc="-7" dirty="0">
                <a:latin typeface="Calibri"/>
                <a:cs typeface="Calibri"/>
              </a:rPr>
              <a:t> </a:t>
            </a:r>
            <a:r>
              <a:rPr sz="705" dirty="0">
                <a:latin typeface="Calibri"/>
                <a:cs typeface="Calibri"/>
              </a:rPr>
              <a:t>esclaves.</a:t>
            </a:r>
          </a:p>
          <a:p>
            <a:pPr marL="301343" marR="108728" indent="-147007">
              <a:lnSpc>
                <a:spcPct val="101800"/>
              </a:lnSpc>
              <a:spcBef>
                <a:spcPts val="3"/>
              </a:spcBef>
              <a:buSzPct val="90909"/>
              <a:buFont typeface="Symbol"/>
              <a:buChar char=""/>
              <a:tabLst>
                <a:tab pos="301343" algn="l"/>
                <a:tab pos="301750" algn="l"/>
              </a:tabLst>
            </a:pPr>
            <a:r>
              <a:rPr sz="705" b="1" dirty="0">
                <a:latin typeface="Calibri"/>
                <a:cs typeface="Calibri"/>
              </a:rPr>
              <a:t>offline </a:t>
            </a:r>
            <a:r>
              <a:rPr sz="705" dirty="0">
                <a:latin typeface="Calibri"/>
                <a:cs typeface="Calibri"/>
              </a:rPr>
              <a:t>, </a:t>
            </a:r>
            <a:r>
              <a:rPr sz="705" spc="-3" dirty="0">
                <a:latin typeface="Calibri"/>
                <a:cs typeface="Calibri"/>
              </a:rPr>
              <a:t>qui concerne </a:t>
            </a:r>
            <a:r>
              <a:rPr sz="705" dirty="0">
                <a:latin typeface="Calibri"/>
                <a:cs typeface="Calibri"/>
              </a:rPr>
              <a:t>les </a:t>
            </a:r>
            <a:r>
              <a:rPr sz="705" spc="-3" dirty="0">
                <a:latin typeface="Calibri"/>
                <a:cs typeface="Calibri"/>
              </a:rPr>
              <a:t>nœuds qui se comportent </a:t>
            </a:r>
            <a:r>
              <a:rPr sz="705" spc="3" dirty="0">
                <a:latin typeface="Calibri"/>
                <a:cs typeface="Calibri"/>
              </a:rPr>
              <a:t>mal </a:t>
            </a:r>
            <a:r>
              <a:rPr sz="705" dirty="0">
                <a:latin typeface="Calibri"/>
                <a:cs typeface="Calibri"/>
              </a:rPr>
              <a:t>en raison </a:t>
            </a:r>
            <a:r>
              <a:rPr sz="705" spc="-3" dirty="0">
                <a:latin typeface="Calibri"/>
                <a:cs typeface="Calibri"/>
              </a:rPr>
              <a:t>de </a:t>
            </a:r>
            <a:r>
              <a:rPr sz="705" dirty="0">
                <a:latin typeface="Calibri"/>
                <a:cs typeface="Calibri"/>
              </a:rPr>
              <a:t>problèmes tels </a:t>
            </a:r>
            <a:r>
              <a:rPr sz="705" spc="-3" dirty="0">
                <a:latin typeface="Calibri"/>
                <a:cs typeface="Calibri"/>
              </a:rPr>
              <a:t>qu'un </a:t>
            </a:r>
            <a:r>
              <a:rPr sz="705" spc="-151" dirty="0">
                <a:latin typeface="Calibri"/>
                <a:cs typeface="Calibri"/>
              </a:rPr>
              <a:t> </a:t>
            </a:r>
            <a:r>
              <a:rPr sz="705" spc="-3" dirty="0">
                <a:latin typeface="Calibri"/>
                <a:cs typeface="Calibri"/>
              </a:rPr>
              <a:t>manque</a:t>
            </a:r>
            <a:r>
              <a:rPr sz="705" spc="-7" dirty="0">
                <a:latin typeface="Calibri"/>
                <a:cs typeface="Calibri"/>
              </a:rPr>
              <a:t> </a:t>
            </a:r>
            <a:r>
              <a:rPr sz="705" spc="-3" dirty="0">
                <a:latin typeface="Calibri"/>
                <a:cs typeface="Calibri"/>
              </a:rPr>
              <a:t>de</a:t>
            </a:r>
            <a:r>
              <a:rPr sz="705" spc="-7" dirty="0">
                <a:latin typeface="Calibri"/>
                <a:cs typeface="Calibri"/>
              </a:rPr>
              <a:t> </a:t>
            </a:r>
            <a:r>
              <a:rPr sz="705" spc="-3" dirty="0">
                <a:latin typeface="Calibri"/>
                <a:cs typeface="Calibri"/>
              </a:rPr>
              <a:t>connectivité</a:t>
            </a:r>
            <a:r>
              <a:rPr sz="705" spc="-7" dirty="0">
                <a:latin typeface="Calibri"/>
                <a:cs typeface="Calibri"/>
              </a:rPr>
              <a:t> </a:t>
            </a:r>
            <a:r>
              <a:rPr sz="705" spc="-3" dirty="0">
                <a:latin typeface="Calibri"/>
                <a:cs typeface="Calibri"/>
              </a:rPr>
              <a:t>ou</a:t>
            </a:r>
            <a:r>
              <a:rPr sz="705" spc="-11" dirty="0">
                <a:latin typeface="Calibri"/>
                <a:cs typeface="Calibri"/>
              </a:rPr>
              <a:t> </a:t>
            </a:r>
            <a:r>
              <a:rPr sz="705" spc="-3" dirty="0">
                <a:latin typeface="Calibri"/>
                <a:cs typeface="Calibri"/>
              </a:rPr>
              <a:t>un</a:t>
            </a:r>
            <a:r>
              <a:rPr sz="705" spc="3" dirty="0">
                <a:latin typeface="Calibri"/>
                <a:cs typeface="Calibri"/>
              </a:rPr>
              <a:t> </a:t>
            </a:r>
            <a:r>
              <a:rPr sz="705" dirty="0">
                <a:latin typeface="Calibri"/>
                <a:cs typeface="Calibri"/>
              </a:rPr>
              <a:t>trafic</a:t>
            </a:r>
            <a:r>
              <a:rPr sz="705" spc="-13" dirty="0">
                <a:latin typeface="Calibri"/>
                <a:cs typeface="Calibri"/>
              </a:rPr>
              <a:t> </a:t>
            </a:r>
            <a:r>
              <a:rPr sz="705" spc="-3" dirty="0">
                <a:latin typeface="Calibri"/>
                <a:cs typeface="Calibri"/>
              </a:rPr>
              <a:t>lent.</a:t>
            </a:r>
            <a:endParaRPr sz="705" dirty="0">
              <a:latin typeface="Calibri"/>
              <a:cs typeface="Calibri"/>
            </a:endParaRPr>
          </a:p>
          <a:p>
            <a:pPr>
              <a:spcBef>
                <a:spcPts val="29"/>
              </a:spcBef>
            </a:pPr>
            <a:endParaRPr sz="705" dirty="0">
              <a:latin typeface="Calibri"/>
              <a:cs typeface="Calibri"/>
            </a:endParaRPr>
          </a:p>
          <a:p>
            <a:pPr marL="8145" marR="9366">
              <a:lnSpc>
                <a:spcPct val="101800"/>
              </a:lnSpc>
              <a:spcBef>
                <a:spcPts val="3"/>
              </a:spcBef>
            </a:pPr>
            <a:r>
              <a:rPr sz="705" spc="-3" dirty="0">
                <a:latin typeface="Calibri"/>
                <a:cs typeface="Calibri"/>
              </a:rPr>
              <a:t>Chacun de</a:t>
            </a:r>
            <a:r>
              <a:rPr sz="705" dirty="0">
                <a:latin typeface="Calibri"/>
                <a:cs typeface="Calibri"/>
              </a:rPr>
              <a:t> </a:t>
            </a:r>
            <a:r>
              <a:rPr sz="705" spc="-3" dirty="0">
                <a:latin typeface="Calibri"/>
                <a:cs typeface="Calibri"/>
              </a:rPr>
              <a:t>ces</a:t>
            </a:r>
            <a:r>
              <a:rPr sz="705" spc="3" dirty="0">
                <a:latin typeface="Calibri"/>
                <a:cs typeface="Calibri"/>
              </a:rPr>
              <a:t> </a:t>
            </a:r>
            <a:r>
              <a:rPr sz="705" dirty="0">
                <a:latin typeface="Calibri"/>
                <a:cs typeface="Calibri"/>
              </a:rPr>
              <a:t>quatre </a:t>
            </a:r>
            <a:r>
              <a:rPr sz="705" spc="-3" dirty="0">
                <a:latin typeface="Calibri"/>
                <a:cs typeface="Calibri"/>
              </a:rPr>
              <a:t>états</a:t>
            </a:r>
            <a:r>
              <a:rPr sz="705" spc="3" dirty="0">
                <a:latin typeface="Calibri"/>
                <a:cs typeface="Calibri"/>
              </a:rPr>
              <a:t> </a:t>
            </a:r>
            <a:r>
              <a:rPr sz="705" dirty="0">
                <a:latin typeface="Calibri"/>
                <a:cs typeface="Calibri"/>
              </a:rPr>
              <a:t>a</a:t>
            </a:r>
            <a:r>
              <a:rPr sz="705" spc="13" dirty="0">
                <a:latin typeface="Calibri"/>
                <a:cs typeface="Calibri"/>
              </a:rPr>
              <a:t> </a:t>
            </a:r>
            <a:r>
              <a:rPr sz="705" dirty="0">
                <a:latin typeface="Calibri"/>
                <a:cs typeface="Calibri"/>
              </a:rPr>
              <a:t>des</a:t>
            </a:r>
            <a:r>
              <a:rPr sz="705" spc="3" dirty="0">
                <a:latin typeface="Calibri"/>
                <a:cs typeface="Calibri"/>
              </a:rPr>
              <a:t> </a:t>
            </a:r>
            <a:r>
              <a:rPr sz="705" spc="-3" dirty="0">
                <a:latin typeface="Calibri"/>
                <a:cs typeface="Calibri"/>
              </a:rPr>
              <a:t>groupes</a:t>
            </a:r>
            <a:r>
              <a:rPr sz="705" spc="7" dirty="0">
                <a:latin typeface="Calibri"/>
                <a:cs typeface="Calibri"/>
              </a:rPr>
              <a:t> </a:t>
            </a:r>
            <a:r>
              <a:rPr sz="705" dirty="0">
                <a:latin typeface="Calibri"/>
                <a:cs typeface="Calibri"/>
              </a:rPr>
              <a:t>d'hôtes</a:t>
            </a:r>
            <a:r>
              <a:rPr sz="705" spc="3" dirty="0">
                <a:latin typeface="Calibri"/>
                <a:cs typeface="Calibri"/>
              </a:rPr>
              <a:t> </a:t>
            </a:r>
            <a:r>
              <a:rPr sz="705" spc="-3" dirty="0">
                <a:latin typeface="Calibri"/>
                <a:cs typeface="Calibri"/>
              </a:rPr>
              <a:t>correspondants,</a:t>
            </a:r>
            <a:r>
              <a:rPr sz="705" spc="-11" dirty="0">
                <a:latin typeface="Calibri"/>
                <a:cs typeface="Calibri"/>
              </a:rPr>
              <a:t> </a:t>
            </a:r>
            <a:r>
              <a:rPr sz="705" dirty="0">
                <a:latin typeface="Calibri"/>
                <a:cs typeface="Calibri"/>
              </a:rPr>
              <a:t>mais les</a:t>
            </a:r>
            <a:r>
              <a:rPr sz="705" spc="7" dirty="0">
                <a:latin typeface="Calibri"/>
                <a:cs typeface="Calibri"/>
              </a:rPr>
              <a:t> </a:t>
            </a:r>
            <a:r>
              <a:rPr sz="705" spc="-3" dirty="0">
                <a:latin typeface="Calibri"/>
                <a:cs typeface="Calibri"/>
              </a:rPr>
              <a:t>identificateurs de</a:t>
            </a:r>
            <a:r>
              <a:rPr sz="705" dirty="0">
                <a:latin typeface="Calibri"/>
                <a:cs typeface="Calibri"/>
              </a:rPr>
              <a:t> </a:t>
            </a:r>
            <a:r>
              <a:rPr sz="705" spc="-3" dirty="0">
                <a:latin typeface="Calibri"/>
                <a:cs typeface="Calibri"/>
              </a:rPr>
              <a:t>groupe </a:t>
            </a:r>
            <a:r>
              <a:rPr sz="705" spc="-151" dirty="0">
                <a:latin typeface="Calibri"/>
                <a:cs typeface="Calibri"/>
              </a:rPr>
              <a:t> </a:t>
            </a:r>
            <a:r>
              <a:rPr sz="705" dirty="0">
                <a:latin typeface="Calibri"/>
                <a:cs typeface="Calibri"/>
              </a:rPr>
              <a:t>numériques</a:t>
            </a:r>
            <a:r>
              <a:rPr sz="705" spc="-3" dirty="0">
                <a:latin typeface="Calibri"/>
                <a:cs typeface="Calibri"/>
              </a:rPr>
              <a:t> ne</a:t>
            </a:r>
            <a:r>
              <a:rPr sz="705" spc="-7" dirty="0">
                <a:latin typeface="Calibri"/>
                <a:cs typeface="Calibri"/>
              </a:rPr>
              <a:t> </a:t>
            </a:r>
            <a:r>
              <a:rPr sz="705" spc="-3" dirty="0">
                <a:latin typeface="Calibri"/>
                <a:cs typeface="Calibri"/>
              </a:rPr>
              <a:t>sont</a:t>
            </a:r>
            <a:r>
              <a:rPr sz="705" spc="-13" dirty="0">
                <a:latin typeface="Calibri"/>
                <a:cs typeface="Calibri"/>
              </a:rPr>
              <a:t> </a:t>
            </a:r>
            <a:r>
              <a:rPr sz="705" dirty="0">
                <a:latin typeface="Calibri"/>
                <a:cs typeface="Calibri"/>
              </a:rPr>
              <a:t>pas</a:t>
            </a:r>
            <a:r>
              <a:rPr sz="705" spc="-7" dirty="0">
                <a:latin typeface="Calibri"/>
                <a:cs typeface="Calibri"/>
              </a:rPr>
              <a:t> </a:t>
            </a:r>
            <a:r>
              <a:rPr sz="705" spc="-3" dirty="0">
                <a:latin typeface="Calibri"/>
                <a:cs typeface="Calibri"/>
              </a:rPr>
              <a:t>attribués automatiquement.</a:t>
            </a:r>
            <a:endParaRPr sz="705" dirty="0">
              <a:latin typeface="Calibri"/>
              <a:cs typeface="Calibri"/>
            </a:endParaRPr>
          </a:p>
          <a:p>
            <a:pPr>
              <a:spcBef>
                <a:spcPts val="27"/>
              </a:spcBef>
            </a:pPr>
            <a:endParaRPr sz="609" dirty="0">
              <a:latin typeface="Calibri"/>
              <a:cs typeface="Calibri"/>
            </a:endParaRPr>
          </a:p>
          <a:p>
            <a:pPr marL="8145" marR="121352">
              <a:lnSpc>
                <a:spcPct val="101800"/>
              </a:lnSpc>
            </a:pPr>
            <a:r>
              <a:rPr sz="705" spc="-7" dirty="0">
                <a:latin typeface="Calibri"/>
                <a:cs typeface="Calibri"/>
              </a:rPr>
              <a:t>En </a:t>
            </a:r>
            <a:r>
              <a:rPr sz="705" spc="-3" dirty="0">
                <a:latin typeface="Calibri"/>
                <a:cs typeface="Calibri"/>
              </a:rPr>
              <a:t>mettant </a:t>
            </a:r>
            <a:r>
              <a:rPr sz="705" dirty="0">
                <a:latin typeface="Calibri"/>
                <a:cs typeface="Calibri"/>
              </a:rPr>
              <a:t>tout cela ensemble, </a:t>
            </a:r>
            <a:r>
              <a:rPr sz="705" spc="-3" dirty="0">
                <a:latin typeface="Calibri"/>
                <a:cs typeface="Calibri"/>
              </a:rPr>
              <a:t>nous devons </a:t>
            </a:r>
            <a:r>
              <a:rPr sz="705" dirty="0">
                <a:latin typeface="Calibri"/>
                <a:cs typeface="Calibri"/>
              </a:rPr>
              <a:t>dire à </a:t>
            </a:r>
            <a:r>
              <a:rPr lang="fr-FR" sz="705" dirty="0">
                <a:latin typeface="Calibri"/>
                <a:cs typeface="Calibri"/>
              </a:rPr>
              <a:t>Proxy SQL</a:t>
            </a:r>
            <a:r>
              <a:rPr sz="705" dirty="0">
                <a:latin typeface="Calibri"/>
                <a:cs typeface="Calibri"/>
              </a:rPr>
              <a:t> quels identifiants </a:t>
            </a:r>
            <a:r>
              <a:rPr sz="705" spc="-7" dirty="0">
                <a:latin typeface="Calibri"/>
                <a:cs typeface="Calibri"/>
              </a:rPr>
              <a:t>il </a:t>
            </a:r>
            <a:r>
              <a:rPr sz="705" spc="-3" dirty="0">
                <a:latin typeface="Calibri"/>
                <a:cs typeface="Calibri"/>
              </a:rPr>
              <a:t>doit </a:t>
            </a:r>
            <a:r>
              <a:rPr sz="705" dirty="0">
                <a:latin typeface="Calibri"/>
                <a:cs typeface="Calibri"/>
              </a:rPr>
              <a:t>utiliser </a:t>
            </a:r>
            <a:r>
              <a:rPr sz="705" spc="-3" dirty="0">
                <a:latin typeface="Calibri"/>
                <a:cs typeface="Calibri"/>
              </a:rPr>
              <a:t>pour </a:t>
            </a:r>
            <a:r>
              <a:rPr sz="705" spc="-151" dirty="0">
                <a:latin typeface="Calibri"/>
                <a:cs typeface="Calibri"/>
              </a:rPr>
              <a:t> </a:t>
            </a:r>
            <a:r>
              <a:rPr sz="705" spc="-3" dirty="0">
                <a:latin typeface="Calibri"/>
                <a:cs typeface="Calibri"/>
              </a:rPr>
              <a:t>chaque</a:t>
            </a:r>
            <a:r>
              <a:rPr sz="705" spc="-7" dirty="0">
                <a:latin typeface="Calibri"/>
                <a:cs typeface="Calibri"/>
              </a:rPr>
              <a:t> </a:t>
            </a:r>
            <a:r>
              <a:rPr sz="705" spc="-3" dirty="0">
                <a:latin typeface="Calibri"/>
                <a:cs typeface="Calibri"/>
              </a:rPr>
              <a:t>état.</a:t>
            </a:r>
            <a:r>
              <a:rPr sz="705" spc="3" dirty="0">
                <a:latin typeface="Calibri"/>
                <a:cs typeface="Calibri"/>
              </a:rPr>
              <a:t> </a:t>
            </a:r>
            <a:r>
              <a:rPr sz="705" spc="-3" dirty="0">
                <a:latin typeface="Calibri"/>
                <a:cs typeface="Calibri"/>
              </a:rPr>
              <a:t>Ici,</a:t>
            </a:r>
            <a:r>
              <a:rPr sz="705" spc="-13" dirty="0">
                <a:latin typeface="Calibri"/>
                <a:cs typeface="Calibri"/>
              </a:rPr>
              <a:t> </a:t>
            </a:r>
            <a:r>
              <a:rPr sz="705" dirty="0">
                <a:latin typeface="Calibri"/>
                <a:cs typeface="Calibri"/>
              </a:rPr>
              <a:t>nous</a:t>
            </a:r>
            <a:r>
              <a:rPr sz="705" spc="-7" dirty="0">
                <a:latin typeface="Calibri"/>
                <a:cs typeface="Calibri"/>
              </a:rPr>
              <a:t> </a:t>
            </a:r>
            <a:r>
              <a:rPr sz="705" spc="-3" dirty="0">
                <a:latin typeface="Calibri"/>
                <a:cs typeface="Calibri"/>
              </a:rPr>
              <a:t>utilisons</a:t>
            </a:r>
            <a:r>
              <a:rPr sz="705" spc="3" dirty="0">
                <a:latin typeface="Calibri"/>
                <a:cs typeface="Calibri"/>
              </a:rPr>
              <a:t> </a:t>
            </a:r>
            <a:r>
              <a:rPr sz="705" spc="-3" dirty="0">
                <a:latin typeface="Calibri"/>
                <a:cs typeface="Calibri"/>
              </a:rPr>
              <a:t>1pour </a:t>
            </a:r>
            <a:r>
              <a:rPr sz="705" dirty="0">
                <a:latin typeface="Calibri"/>
                <a:cs typeface="Calibri"/>
              </a:rPr>
              <a:t>le </a:t>
            </a:r>
            <a:r>
              <a:rPr sz="705" spc="-3" dirty="0">
                <a:latin typeface="Calibri"/>
                <a:cs typeface="Calibri"/>
              </a:rPr>
              <a:t>groupe </a:t>
            </a:r>
            <a:r>
              <a:rPr sz="705" dirty="0">
                <a:latin typeface="Calibri"/>
                <a:cs typeface="Calibri"/>
              </a:rPr>
              <a:t>d'hôtes</a:t>
            </a:r>
            <a:r>
              <a:rPr sz="705" spc="-3" dirty="0">
                <a:latin typeface="Calibri"/>
                <a:cs typeface="Calibri"/>
              </a:rPr>
              <a:t> </a:t>
            </a:r>
            <a:r>
              <a:rPr sz="705" b="1" dirty="0">
                <a:latin typeface="Calibri"/>
                <a:cs typeface="Calibri"/>
              </a:rPr>
              <a:t>hors</a:t>
            </a:r>
            <a:r>
              <a:rPr sz="705" b="1" spc="-11" dirty="0">
                <a:latin typeface="Calibri"/>
                <a:cs typeface="Calibri"/>
              </a:rPr>
              <a:t> </a:t>
            </a:r>
            <a:r>
              <a:rPr sz="705" b="1" dirty="0">
                <a:latin typeface="Calibri"/>
                <a:cs typeface="Calibri"/>
              </a:rPr>
              <a:t>ligne</a:t>
            </a:r>
            <a:r>
              <a:rPr sz="705" dirty="0">
                <a:latin typeface="Calibri"/>
                <a:cs typeface="Calibri"/>
              </a:rPr>
              <a:t>2</a:t>
            </a:r>
            <a:r>
              <a:rPr sz="705" spc="-11" dirty="0">
                <a:latin typeface="Calibri"/>
                <a:cs typeface="Calibri"/>
              </a:rPr>
              <a:t> </a:t>
            </a:r>
            <a:r>
              <a:rPr sz="705" dirty="0">
                <a:latin typeface="Calibri"/>
                <a:cs typeface="Calibri"/>
              </a:rPr>
              <a:t>, </a:t>
            </a:r>
            <a:r>
              <a:rPr sz="705" spc="-3" dirty="0">
                <a:latin typeface="Calibri"/>
                <a:cs typeface="Calibri"/>
              </a:rPr>
              <a:t>pour </a:t>
            </a:r>
            <a:r>
              <a:rPr sz="705" dirty="0">
                <a:latin typeface="Calibri"/>
                <a:cs typeface="Calibri"/>
              </a:rPr>
              <a:t>le </a:t>
            </a:r>
            <a:r>
              <a:rPr sz="705" spc="-3" dirty="0">
                <a:latin typeface="Calibri"/>
                <a:cs typeface="Calibri"/>
              </a:rPr>
              <a:t>groupe d'hôtes</a:t>
            </a:r>
            <a:endParaRPr sz="705" dirty="0">
              <a:latin typeface="Calibri"/>
              <a:cs typeface="Calibri"/>
            </a:endParaRPr>
          </a:p>
          <a:p>
            <a:pPr marL="8145">
              <a:spcBef>
                <a:spcPts val="16"/>
              </a:spcBef>
            </a:pPr>
            <a:r>
              <a:rPr sz="705" spc="-3" dirty="0">
                <a:latin typeface="Calibri"/>
                <a:cs typeface="Calibri"/>
              </a:rPr>
              <a:t>d'</a:t>
            </a:r>
            <a:r>
              <a:rPr sz="705" spc="-7" dirty="0">
                <a:latin typeface="Calibri"/>
                <a:cs typeface="Calibri"/>
              </a:rPr>
              <a:t> </a:t>
            </a:r>
            <a:r>
              <a:rPr sz="705" b="1" spc="-3" dirty="0">
                <a:latin typeface="Calibri"/>
                <a:cs typeface="Calibri"/>
              </a:rPr>
              <a:t>écriture</a:t>
            </a:r>
            <a:r>
              <a:rPr sz="705" spc="-3" dirty="0">
                <a:latin typeface="Calibri"/>
                <a:cs typeface="Calibri"/>
              </a:rPr>
              <a:t>3</a:t>
            </a:r>
            <a:r>
              <a:rPr sz="705" spc="7" dirty="0">
                <a:latin typeface="Calibri"/>
                <a:cs typeface="Calibri"/>
              </a:rPr>
              <a:t> </a:t>
            </a:r>
            <a:r>
              <a:rPr sz="705" dirty="0">
                <a:latin typeface="Calibri"/>
                <a:cs typeface="Calibri"/>
              </a:rPr>
              <a:t>,</a:t>
            </a:r>
            <a:r>
              <a:rPr sz="705" spc="3" dirty="0">
                <a:latin typeface="Calibri"/>
                <a:cs typeface="Calibri"/>
              </a:rPr>
              <a:t> </a:t>
            </a:r>
            <a:r>
              <a:rPr sz="705" spc="-3" dirty="0">
                <a:latin typeface="Calibri"/>
                <a:cs typeface="Calibri"/>
              </a:rPr>
              <a:t>pour </a:t>
            </a:r>
            <a:r>
              <a:rPr sz="705" dirty="0">
                <a:latin typeface="Calibri"/>
                <a:cs typeface="Calibri"/>
              </a:rPr>
              <a:t>le</a:t>
            </a:r>
            <a:r>
              <a:rPr sz="705" spc="-3" dirty="0">
                <a:latin typeface="Calibri"/>
                <a:cs typeface="Calibri"/>
              </a:rPr>
              <a:t> groupe </a:t>
            </a:r>
            <a:r>
              <a:rPr sz="705" dirty="0">
                <a:latin typeface="Calibri"/>
                <a:cs typeface="Calibri"/>
              </a:rPr>
              <a:t>d'hôtes</a:t>
            </a:r>
            <a:r>
              <a:rPr sz="705" spc="3" dirty="0">
                <a:latin typeface="Calibri"/>
                <a:cs typeface="Calibri"/>
              </a:rPr>
              <a:t> </a:t>
            </a:r>
            <a:r>
              <a:rPr sz="705" b="1" dirty="0">
                <a:latin typeface="Calibri"/>
                <a:cs typeface="Calibri"/>
              </a:rPr>
              <a:t>de</a:t>
            </a:r>
            <a:r>
              <a:rPr sz="705" b="1" spc="-7" dirty="0">
                <a:latin typeface="Calibri"/>
                <a:cs typeface="Calibri"/>
              </a:rPr>
              <a:t> </a:t>
            </a:r>
            <a:r>
              <a:rPr sz="705" b="1" spc="-3" dirty="0">
                <a:latin typeface="Calibri"/>
                <a:cs typeface="Calibri"/>
              </a:rPr>
              <a:t>lecture</a:t>
            </a:r>
            <a:r>
              <a:rPr sz="705" b="1" spc="13" dirty="0">
                <a:latin typeface="Calibri"/>
                <a:cs typeface="Calibri"/>
              </a:rPr>
              <a:t> </a:t>
            </a:r>
            <a:r>
              <a:rPr sz="705" dirty="0">
                <a:latin typeface="Calibri"/>
                <a:cs typeface="Calibri"/>
              </a:rPr>
              <a:t>et</a:t>
            </a:r>
            <a:r>
              <a:rPr sz="705" spc="-11" dirty="0">
                <a:latin typeface="Calibri"/>
                <a:cs typeface="Calibri"/>
              </a:rPr>
              <a:t> </a:t>
            </a:r>
            <a:r>
              <a:rPr sz="705" dirty="0">
                <a:latin typeface="Calibri"/>
                <a:cs typeface="Calibri"/>
              </a:rPr>
              <a:t>4pour</a:t>
            </a:r>
            <a:r>
              <a:rPr sz="705" spc="-3" dirty="0">
                <a:latin typeface="Calibri"/>
                <a:cs typeface="Calibri"/>
              </a:rPr>
              <a:t> </a:t>
            </a:r>
            <a:r>
              <a:rPr sz="705" dirty="0">
                <a:latin typeface="Calibri"/>
                <a:cs typeface="Calibri"/>
              </a:rPr>
              <a:t>le </a:t>
            </a:r>
            <a:r>
              <a:rPr sz="705" spc="-3" dirty="0">
                <a:latin typeface="Calibri"/>
                <a:cs typeface="Calibri"/>
              </a:rPr>
              <a:t>groupe d'hôtes</a:t>
            </a:r>
            <a:r>
              <a:rPr sz="705" dirty="0">
                <a:latin typeface="Calibri"/>
                <a:cs typeface="Calibri"/>
              </a:rPr>
              <a:t> </a:t>
            </a:r>
            <a:r>
              <a:rPr sz="705" spc="-3" dirty="0">
                <a:latin typeface="Calibri"/>
                <a:cs typeface="Calibri"/>
              </a:rPr>
              <a:t>d'</a:t>
            </a:r>
            <a:r>
              <a:rPr sz="705" spc="11" dirty="0">
                <a:latin typeface="Calibri"/>
                <a:cs typeface="Calibri"/>
              </a:rPr>
              <a:t> </a:t>
            </a:r>
            <a:r>
              <a:rPr sz="705" b="1" spc="-3" dirty="0">
                <a:latin typeface="Calibri"/>
                <a:cs typeface="Calibri"/>
              </a:rPr>
              <a:t>écriture</a:t>
            </a:r>
            <a:r>
              <a:rPr sz="705" b="1" spc="13" dirty="0">
                <a:latin typeface="Calibri"/>
                <a:cs typeface="Calibri"/>
              </a:rPr>
              <a:t> </a:t>
            </a:r>
            <a:r>
              <a:rPr sz="705" b="1" dirty="0">
                <a:latin typeface="Calibri"/>
                <a:cs typeface="Calibri"/>
              </a:rPr>
              <a:t>de</a:t>
            </a:r>
            <a:r>
              <a:rPr sz="705" b="1" spc="-7" dirty="0">
                <a:latin typeface="Calibri"/>
                <a:cs typeface="Calibri"/>
              </a:rPr>
              <a:t> </a:t>
            </a:r>
            <a:r>
              <a:rPr sz="705" b="1" dirty="0">
                <a:latin typeface="Calibri"/>
                <a:cs typeface="Calibri"/>
              </a:rPr>
              <a:t>sauvegarde</a:t>
            </a:r>
            <a:endParaRPr sz="705" dirty="0">
              <a:latin typeface="Calibri"/>
              <a:cs typeface="Calibri"/>
            </a:endParaRPr>
          </a:p>
        </p:txBody>
      </p:sp>
      <p:sp>
        <p:nvSpPr>
          <p:cNvPr id="7" name="object 7"/>
          <p:cNvSpPr/>
          <p:nvPr/>
        </p:nvSpPr>
        <p:spPr>
          <a:xfrm>
            <a:off x="4543180" y="3611448"/>
            <a:ext cx="475255" cy="328647"/>
          </a:xfrm>
          <a:custGeom>
            <a:avLst/>
            <a:gdLst/>
            <a:ahLst/>
            <a:cxnLst/>
            <a:rect l="l" t="t" r="r" b="b"/>
            <a:pathLst>
              <a:path w="741044" h="512445">
                <a:moveTo>
                  <a:pt x="740968" y="170637"/>
                </a:moveTo>
                <a:lnTo>
                  <a:pt x="368808" y="170637"/>
                </a:lnTo>
                <a:lnTo>
                  <a:pt x="368808" y="0"/>
                </a:lnTo>
                <a:lnTo>
                  <a:pt x="0" y="0"/>
                </a:lnTo>
                <a:lnTo>
                  <a:pt x="0" y="170637"/>
                </a:lnTo>
                <a:lnTo>
                  <a:pt x="0" y="341630"/>
                </a:lnTo>
                <a:lnTo>
                  <a:pt x="374904" y="341630"/>
                </a:lnTo>
                <a:lnTo>
                  <a:pt x="374904" y="512318"/>
                </a:lnTo>
                <a:lnTo>
                  <a:pt x="475488" y="512318"/>
                </a:lnTo>
                <a:lnTo>
                  <a:pt x="475488" y="341630"/>
                </a:lnTo>
                <a:lnTo>
                  <a:pt x="740968" y="341630"/>
                </a:lnTo>
                <a:lnTo>
                  <a:pt x="740968" y="170637"/>
                </a:lnTo>
                <a:close/>
              </a:path>
            </a:pathLst>
          </a:custGeom>
          <a:solidFill>
            <a:srgbClr val="E2E8F4"/>
          </a:solidFill>
        </p:spPr>
        <p:txBody>
          <a:bodyPr wrap="square" lIns="0" tIns="0" rIns="0" bIns="0" rtlCol="0"/>
          <a:lstStyle/>
          <a:p>
            <a:endParaRPr sz="1153" dirty="0"/>
          </a:p>
        </p:txBody>
      </p:sp>
      <p:sp>
        <p:nvSpPr>
          <p:cNvPr id="8" name="object 8"/>
          <p:cNvSpPr/>
          <p:nvPr/>
        </p:nvSpPr>
        <p:spPr>
          <a:xfrm>
            <a:off x="5200143" y="3611448"/>
            <a:ext cx="64752" cy="109549"/>
          </a:xfrm>
          <a:custGeom>
            <a:avLst/>
            <a:gdLst/>
            <a:ahLst/>
            <a:cxnLst/>
            <a:rect l="l" t="t" r="r" b="b"/>
            <a:pathLst>
              <a:path w="100964" h="170814">
                <a:moveTo>
                  <a:pt x="100583" y="0"/>
                </a:moveTo>
                <a:lnTo>
                  <a:pt x="0" y="0"/>
                </a:lnTo>
                <a:lnTo>
                  <a:pt x="0" y="170687"/>
                </a:lnTo>
                <a:lnTo>
                  <a:pt x="100583" y="170687"/>
                </a:lnTo>
                <a:lnTo>
                  <a:pt x="100583" y="0"/>
                </a:lnTo>
                <a:close/>
              </a:path>
            </a:pathLst>
          </a:custGeom>
          <a:solidFill>
            <a:srgbClr val="E2E8F4"/>
          </a:solidFill>
        </p:spPr>
        <p:txBody>
          <a:bodyPr wrap="square" lIns="0" tIns="0" rIns="0" bIns="0" rtlCol="0"/>
          <a:lstStyle/>
          <a:p>
            <a:endParaRPr sz="1153" dirty="0"/>
          </a:p>
        </p:txBody>
      </p:sp>
      <p:sp>
        <p:nvSpPr>
          <p:cNvPr id="9" name="object 9"/>
          <p:cNvSpPr/>
          <p:nvPr/>
        </p:nvSpPr>
        <p:spPr>
          <a:xfrm>
            <a:off x="6557327" y="3940014"/>
            <a:ext cx="64752" cy="109549"/>
          </a:xfrm>
          <a:custGeom>
            <a:avLst/>
            <a:gdLst/>
            <a:ahLst/>
            <a:cxnLst/>
            <a:rect l="l" t="t" r="r" b="b"/>
            <a:pathLst>
              <a:path w="100964" h="170814">
                <a:moveTo>
                  <a:pt x="100584" y="0"/>
                </a:moveTo>
                <a:lnTo>
                  <a:pt x="0" y="0"/>
                </a:lnTo>
                <a:lnTo>
                  <a:pt x="0" y="170687"/>
                </a:lnTo>
                <a:lnTo>
                  <a:pt x="100584" y="170687"/>
                </a:lnTo>
                <a:lnTo>
                  <a:pt x="100584" y="0"/>
                </a:lnTo>
                <a:close/>
              </a:path>
            </a:pathLst>
          </a:custGeom>
          <a:solidFill>
            <a:srgbClr val="E2E8F4"/>
          </a:solidFill>
        </p:spPr>
        <p:txBody>
          <a:bodyPr wrap="square" lIns="0" tIns="0" rIns="0" bIns="0" rtlCol="0"/>
          <a:lstStyle/>
          <a:p>
            <a:endParaRPr sz="1153" dirty="0"/>
          </a:p>
        </p:txBody>
      </p:sp>
      <p:sp>
        <p:nvSpPr>
          <p:cNvPr id="10" name="object 10"/>
          <p:cNvSpPr/>
          <p:nvPr/>
        </p:nvSpPr>
        <p:spPr>
          <a:xfrm>
            <a:off x="4543180" y="4049482"/>
            <a:ext cx="844625" cy="109549"/>
          </a:xfrm>
          <a:custGeom>
            <a:avLst/>
            <a:gdLst/>
            <a:ahLst/>
            <a:cxnLst/>
            <a:rect l="l" t="t" r="r" b="b"/>
            <a:pathLst>
              <a:path w="1316989" h="170814">
                <a:moveTo>
                  <a:pt x="1316990" y="0"/>
                </a:moveTo>
                <a:lnTo>
                  <a:pt x="0" y="0"/>
                </a:lnTo>
                <a:lnTo>
                  <a:pt x="0" y="170687"/>
                </a:lnTo>
                <a:lnTo>
                  <a:pt x="1316990" y="170687"/>
                </a:lnTo>
                <a:lnTo>
                  <a:pt x="1316990" y="0"/>
                </a:lnTo>
                <a:close/>
              </a:path>
            </a:pathLst>
          </a:custGeom>
          <a:solidFill>
            <a:srgbClr val="E2E8F4"/>
          </a:solidFill>
        </p:spPr>
        <p:txBody>
          <a:bodyPr wrap="square" lIns="0" tIns="0" rIns="0" bIns="0" rtlCol="0"/>
          <a:lstStyle/>
          <a:p>
            <a:endParaRPr sz="1153" dirty="0"/>
          </a:p>
        </p:txBody>
      </p:sp>
      <p:sp>
        <p:nvSpPr>
          <p:cNvPr id="11" name="object 11"/>
          <p:cNvSpPr/>
          <p:nvPr/>
        </p:nvSpPr>
        <p:spPr>
          <a:xfrm>
            <a:off x="5612844" y="4049482"/>
            <a:ext cx="86336" cy="109549"/>
          </a:xfrm>
          <a:custGeom>
            <a:avLst/>
            <a:gdLst/>
            <a:ahLst/>
            <a:cxnLst/>
            <a:rect l="l" t="t" r="r" b="b"/>
            <a:pathLst>
              <a:path w="134619" h="170814">
                <a:moveTo>
                  <a:pt x="134112" y="0"/>
                </a:moveTo>
                <a:lnTo>
                  <a:pt x="0" y="0"/>
                </a:lnTo>
                <a:lnTo>
                  <a:pt x="0" y="170687"/>
                </a:lnTo>
                <a:lnTo>
                  <a:pt x="134112" y="170687"/>
                </a:lnTo>
                <a:lnTo>
                  <a:pt x="134112" y="0"/>
                </a:lnTo>
                <a:close/>
              </a:path>
            </a:pathLst>
          </a:custGeom>
          <a:solidFill>
            <a:srgbClr val="E2E8F4"/>
          </a:solidFill>
        </p:spPr>
        <p:txBody>
          <a:bodyPr wrap="square" lIns="0" tIns="0" rIns="0" bIns="0" rtlCol="0"/>
          <a:lstStyle/>
          <a:p>
            <a:endParaRPr sz="1153" dirty="0"/>
          </a:p>
        </p:txBody>
      </p:sp>
      <p:sp>
        <p:nvSpPr>
          <p:cNvPr id="12" name="object 12"/>
          <p:cNvSpPr/>
          <p:nvPr/>
        </p:nvSpPr>
        <p:spPr>
          <a:xfrm>
            <a:off x="4543179" y="4268416"/>
            <a:ext cx="964355" cy="109549"/>
          </a:xfrm>
          <a:custGeom>
            <a:avLst/>
            <a:gdLst/>
            <a:ahLst/>
            <a:cxnLst/>
            <a:rect l="l" t="t" r="r" b="b"/>
            <a:pathLst>
              <a:path w="1503680" h="170815">
                <a:moveTo>
                  <a:pt x="1503299" y="0"/>
                </a:moveTo>
                <a:lnTo>
                  <a:pt x="0" y="0"/>
                </a:lnTo>
                <a:lnTo>
                  <a:pt x="0" y="170687"/>
                </a:lnTo>
                <a:lnTo>
                  <a:pt x="1503299" y="170687"/>
                </a:lnTo>
                <a:lnTo>
                  <a:pt x="1503299" y="0"/>
                </a:lnTo>
                <a:close/>
              </a:path>
            </a:pathLst>
          </a:custGeom>
          <a:solidFill>
            <a:srgbClr val="E2E8F4"/>
          </a:solidFill>
        </p:spPr>
        <p:txBody>
          <a:bodyPr wrap="square" lIns="0" tIns="0" rIns="0" bIns="0" rtlCol="0"/>
          <a:lstStyle/>
          <a:p>
            <a:endParaRPr sz="1153" dirty="0"/>
          </a:p>
        </p:txBody>
      </p:sp>
      <p:sp>
        <p:nvSpPr>
          <p:cNvPr id="13" name="object 13"/>
          <p:cNvSpPr txBox="1"/>
          <p:nvPr/>
        </p:nvSpPr>
        <p:spPr>
          <a:xfrm>
            <a:off x="4241606" y="2950246"/>
            <a:ext cx="3689637" cy="1765976"/>
          </a:xfrm>
          <a:prstGeom prst="rect">
            <a:avLst/>
          </a:prstGeom>
        </p:spPr>
        <p:txBody>
          <a:bodyPr vert="horz" wrap="square" lIns="0" tIns="8552" rIns="0" bIns="0" rtlCol="0">
            <a:spAutoFit/>
          </a:bodyPr>
          <a:lstStyle/>
          <a:p>
            <a:pPr marL="8145">
              <a:spcBef>
                <a:spcPts val="67"/>
              </a:spcBef>
            </a:pPr>
            <a:r>
              <a:rPr sz="705" spc="-3" dirty="0">
                <a:latin typeface="Calibri"/>
                <a:cs typeface="Calibri"/>
              </a:rPr>
              <a:t>Voici</a:t>
            </a:r>
            <a:r>
              <a:rPr sz="705" spc="3" dirty="0">
                <a:latin typeface="Calibri"/>
                <a:cs typeface="Calibri"/>
              </a:rPr>
              <a:t> </a:t>
            </a:r>
            <a:r>
              <a:rPr sz="705" dirty="0">
                <a:latin typeface="Calibri"/>
                <a:cs typeface="Calibri"/>
              </a:rPr>
              <a:t>les</a:t>
            </a:r>
            <a:r>
              <a:rPr sz="705" spc="3" dirty="0">
                <a:latin typeface="Calibri"/>
                <a:cs typeface="Calibri"/>
              </a:rPr>
              <a:t> </a:t>
            </a:r>
            <a:r>
              <a:rPr sz="705" spc="-3" dirty="0">
                <a:latin typeface="Calibri"/>
                <a:cs typeface="Calibri"/>
              </a:rPr>
              <a:t>variables</a:t>
            </a:r>
            <a:r>
              <a:rPr sz="705" spc="7" dirty="0">
                <a:latin typeface="Calibri"/>
                <a:cs typeface="Calibri"/>
              </a:rPr>
              <a:t> </a:t>
            </a:r>
            <a:r>
              <a:rPr sz="705" spc="-3" dirty="0">
                <a:latin typeface="Calibri"/>
                <a:cs typeface="Calibri"/>
              </a:rPr>
              <a:t>supplémentaires définies</a:t>
            </a:r>
            <a:r>
              <a:rPr sz="705" spc="3" dirty="0">
                <a:latin typeface="Calibri"/>
                <a:cs typeface="Calibri"/>
              </a:rPr>
              <a:t> </a:t>
            </a:r>
            <a:r>
              <a:rPr sz="705" spc="-3" dirty="0">
                <a:latin typeface="Calibri"/>
                <a:cs typeface="Calibri"/>
              </a:rPr>
              <a:t>dans</a:t>
            </a:r>
            <a:r>
              <a:rPr sz="705" dirty="0">
                <a:latin typeface="Calibri"/>
                <a:cs typeface="Calibri"/>
              </a:rPr>
              <a:t> </a:t>
            </a:r>
            <a:r>
              <a:rPr sz="705" spc="-7" dirty="0">
                <a:latin typeface="Calibri"/>
                <a:cs typeface="Calibri"/>
              </a:rPr>
              <a:t>cette</a:t>
            </a:r>
            <a:r>
              <a:rPr sz="705" spc="16" dirty="0">
                <a:latin typeface="Calibri"/>
                <a:cs typeface="Calibri"/>
              </a:rPr>
              <a:t> </a:t>
            </a:r>
            <a:r>
              <a:rPr sz="705" spc="-3" dirty="0">
                <a:latin typeface="Calibri"/>
                <a:cs typeface="Calibri"/>
              </a:rPr>
              <a:t>ligne </a:t>
            </a:r>
            <a:r>
              <a:rPr sz="705" dirty="0">
                <a:latin typeface="Calibri"/>
                <a:cs typeface="Calibri"/>
              </a:rPr>
              <a:t>et</a:t>
            </a:r>
            <a:r>
              <a:rPr sz="705" spc="-7" dirty="0">
                <a:latin typeface="Calibri"/>
                <a:cs typeface="Calibri"/>
              </a:rPr>
              <a:t> ce</a:t>
            </a:r>
            <a:r>
              <a:rPr sz="705" spc="-3" dirty="0">
                <a:latin typeface="Calibri"/>
                <a:cs typeface="Calibri"/>
              </a:rPr>
              <a:t> que</a:t>
            </a:r>
            <a:r>
              <a:rPr sz="705" spc="16" dirty="0">
                <a:latin typeface="Calibri"/>
                <a:cs typeface="Calibri"/>
              </a:rPr>
              <a:t> </a:t>
            </a:r>
            <a:r>
              <a:rPr sz="705" spc="-3" dirty="0">
                <a:latin typeface="Calibri"/>
                <a:cs typeface="Calibri"/>
              </a:rPr>
              <a:t>chacune</a:t>
            </a:r>
            <a:r>
              <a:rPr sz="705" dirty="0">
                <a:latin typeface="Calibri"/>
                <a:cs typeface="Calibri"/>
              </a:rPr>
              <a:t> fait</a:t>
            </a:r>
            <a:r>
              <a:rPr sz="705" spc="19" dirty="0">
                <a:latin typeface="Calibri"/>
                <a:cs typeface="Calibri"/>
              </a:rPr>
              <a:t> </a:t>
            </a:r>
            <a:r>
              <a:rPr sz="705" dirty="0">
                <a:latin typeface="Calibri"/>
                <a:cs typeface="Calibri"/>
              </a:rPr>
              <a:t>:</a:t>
            </a:r>
          </a:p>
          <a:p>
            <a:pPr>
              <a:spcBef>
                <a:spcPts val="27"/>
              </a:spcBef>
            </a:pPr>
            <a:endParaRPr sz="609" dirty="0">
              <a:latin typeface="Calibri"/>
              <a:cs typeface="Calibri"/>
            </a:endParaRPr>
          </a:p>
          <a:p>
            <a:pPr marL="8145" marR="57825">
              <a:lnSpc>
                <a:spcPct val="101800"/>
              </a:lnSpc>
            </a:pPr>
            <a:r>
              <a:rPr sz="705" b="1" spc="-3" dirty="0">
                <a:solidFill>
                  <a:srgbClr val="FF0000"/>
                </a:solidFill>
                <a:latin typeface="Calibri"/>
                <a:cs typeface="Calibri"/>
              </a:rPr>
              <a:t>INSERT</a:t>
            </a:r>
            <a:r>
              <a:rPr sz="705" b="1" spc="13" dirty="0">
                <a:solidFill>
                  <a:srgbClr val="FF0000"/>
                </a:solidFill>
                <a:latin typeface="Calibri"/>
                <a:cs typeface="Calibri"/>
              </a:rPr>
              <a:t> </a:t>
            </a:r>
            <a:r>
              <a:rPr sz="705" b="1" spc="-3" dirty="0">
                <a:solidFill>
                  <a:srgbClr val="FF0000"/>
                </a:solidFill>
                <a:latin typeface="Calibri"/>
                <a:cs typeface="Calibri"/>
              </a:rPr>
              <a:t>INTO</a:t>
            </a:r>
            <a:r>
              <a:rPr sz="705" b="1" spc="7" dirty="0">
                <a:solidFill>
                  <a:srgbClr val="FF0000"/>
                </a:solidFill>
                <a:latin typeface="Calibri"/>
                <a:cs typeface="Calibri"/>
              </a:rPr>
              <a:t> </a:t>
            </a:r>
            <a:r>
              <a:rPr sz="705" b="1" spc="-3" dirty="0">
                <a:solidFill>
                  <a:srgbClr val="FF0000"/>
                </a:solidFill>
                <a:latin typeface="Calibri"/>
                <a:cs typeface="Calibri"/>
              </a:rPr>
              <a:t>mysql_group_replication_hostgroups</a:t>
            </a:r>
            <a:r>
              <a:rPr sz="705" b="1" spc="3" dirty="0">
                <a:solidFill>
                  <a:srgbClr val="FF0000"/>
                </a:solidFill>
                <a:latin typeface="Calibri"/>
                <a:cs typeface="Calibri"/>
              </a:rPr>
              <a:t> </a:t>
            </a:r>
            <a:r>
              <a:rPr sz="705" b="1" spc="-3" dirty="0">
                <a:solidFill>
                  <a:srgbClr val="FF0000"/>
                </a:solidFill>
                <a:latin typeface="Calibri"/>
                <a:cs typeface="Calibri"/>
              </a:rPr>
              <a:t>(writer_hostgroup,</a:t>
            </a:r>
            <a:r>
              <a:rPr sz="705" b="1" spc="11" dirty="0">
                <a:solidFill>
                  <a:srgbClr val="FF0000"/>
                </a:solidFill>
                <a:latin typeface="Calibri"/>
                <a:cs typeface="Calibri"/>
              </a:rPr>
              <a:t> </a:t>
            </a:r>
            <a:r>
              <a:rPr sz="705" b="1" spc="-3" dirty="0">
                <a:solidFill>
                  <a:srgbClr val="FF0000"/>
                </a:solidFill>
                <a:latin typeface="Calibri"/>
                <a:cs typeface="Calibri"/>
              </a:rPr>
              <a:t>backup_writer_hostgroup, </a:t>
            </a:r>
            <a:r>
              <a:rPr sz="705" b="1" dirty="0">
                <a:solidFill>
                  <a:srgbClr val="FF0000"/>
                </a:solidFill>
                <a:latin typeface="Calibri"/>
                <a:cs typeface="Calibri"/>
              </a:rPr>
              <a:t> </a:t>
            </a:r>
            <a:r>
              <a:rPr sz="705" b="1" spc="-3" dirty="0">
                <a:solidFill>
                  <a:srgbClr val="FF0000"/>
                </a:solidFill>
                <a:latin typeface="Calibri"/>
                <a:cs typeface="Calibri"/>
              </a:rPr>
              <a:t>reader_hostgroup,</a:t>
            </a:r>
            <a:r>
              <a:rPr sz="705" b="1" spc="-7" dirty="0">
                <a:solidFill>
                  <a:srgbClr val="FF0000"/>
                </a:solidFill>
                <a:latin typeface="Calibri"/>
                <a:cs typeface="Calibri"/>
              </a:rPr>
              <a:t> </a:t>
            </a:r>
            <a:r>
              <a:rPr sz="705" b="1" spc="-3" dirty="0">
                <a:solidFill>
                  <a:srgbClr val="FF0000"/>
                </a:solidFill>
                <a:latin typeface="Calibri"/>
                <a:cs typeface="Calibri"/>
              </a:rPr>
              <a:t>offline_hostgroup, active, </a:t>
            </a:r>
            <a:r>
              <a:rPr sz="705" b="1" spc="-7" dirty="0">
                <a:solidFill>
                  <a:srgbClr val="FF0000"/>
                </a:solidFill>
                <a:latin typeface="Calibri"/>
                <a:cs typeface="Calibri"/>
              </a:rPr>
              <a:t>max_writers,</a:t>
            </a:r>
            <a:r>
              <a:rPr sz="705" b="1" spc="-3" dirty="0">
                <a:solidFill>
                  <a:srgbClr val="FF0000"/>
                </a:solidFill>
                <a:latin typeface="Calibri"/>
                <a:cs typeface="Calibri"/>
              </a:rPr>
              <a:t> writer_is_also_reader, </a:t>
            </a:r>
            <a:r>
              <a:rPr sz="705" b="1" dirty="0">
                <a:solidFill>
                  <a:srgbClr val="FF0000"/>
                </a:solidFill>
                <a:latin typeface="Calibri"/>
                <a:cs typeface="Calibri"/>
              </a:rPr>
              <a:t> </a:t>
            </a:r>
            <a:r>
              <a:rPr sz="705" b="1" spc="-3" dirty="0">
                <a:solidFill>
                  <a:srgbClr val="FF0000"/>
                </a:solidFill>
                <a:latin typeface="Calibri"/>
                <a:cs typeface="Calibri"/>
              </a:rPr>
              <a:t>max_transactions_behind)</a:t>
            </a:r>
            <a:r>
              <a:rPr sz="705" b="1" spc="-13" dirty="0">
                <a:solidFill>
                  <a:srgbClr val="FF0000"/>
                </a:solidFill>
                <a:latin typeface="Calibri"/>
                <a:cs typeface="Calibri"/>
              </a:rPr>
              <a:t> </a:t>
            </a:r>
            <a:r>
              <a:rPr sz="705" b="1" spc="-3" dirty="0">
                <a:solidFill>
                  <a:srgbClr val="FF0000"/>
                </a:solidFill>
                <a:latin typeface="Calibri"/>
                <a:cs typeface="Calibri"/>
              </a:rPr>
              <a:t>VALUES </a:t>
            </a:r>
            <a:r>
              <a:rPr sz="705" b="1" spc="-7" dirty="0">
                <a:solidFill>
                  <a:srgbClr val="FF0000"/>
                </a:solidFill>
                <a:latin typeface="Calibri"/>
                <a:cs typeface="Calibri"/>
              </a:rPr>
              <a:t>(2, </a:t>
            </a:r>
            <a:r>
              <a:rPr sz="705" b="1" spc="-3" dirty="0">
                <a:solidFill>
                  <a:srgbClr val="FF0000"/>
                </a:solidFill>
                <a:latin typeface="Calibri"/>
                <a:cs typeface="Calibri"/>
              </a:rPr>
              <a:t>4,</a:t>
            </a:r>
            <a:r>
              <a:rPr sz="705" b="1" spc="11" dirty="0">
                <a:solidFill>
                  <a:srgbClr val="FF0000"/>
                </a:solidFill>
                <a:latin typeface="Calibri"/>
                <a:cs typeface="Calibri"/>
              </a:rPr>
              <a:t> </a:t>
            </a:r>
            <a:r>
              <a:rPr sz="705" b="1" spc="-3" dirty="0">
                <a:solidFill>
                  <a:srgbClr val="FF0000"/>
                </a:solidFill>
                <a:latin typeface="Calibri"/>
                <a:cs typeface="Calibri"/>
              </a:rPr>
              <a:t>3,</a:t>
            </a:r>
            <a:r>
              <a:rPr sz="705" b="1" spc="-7" dirty="0">
                <a:solidFill>
                  <a:srgbClr val="FF0000"/>
                </a:solidFill>
                <a:latin typeface="Calibri"/>
                <a:cs typeface="Calibri"/>
              </a:rPr>
              <a:t> </a:t>
            </a:r>
            <a:r>
              <a:rPr sz="705" b="1" spc="-3" dirty="0">
                <a:solidFill>
                  <a:srgbClr val="FF0000"/>
                </a:solidFill>
                <a:latin typeface="Calibri"/>
                <a:cs typeface="Calibri"/>
              </a:rPr>
              <a:t>1,</a:t>
            </a:r>
            <a:r>
              <a:rPr sz="705" b="1" spc="11" dirty="0">
                <a:solidFill>
                  <a:srgbClr val="FF0000"/>
                </a:solidFill>
                <a:latin typeface="Calibri"/>
                <a:cs typeface="Calibri"/>
              </a:rPr>
              <a:t> </a:t>
            </a:r>
            <a:r>
              <a:rPr sz="705" b="1" spc="-3" dirty="0">
                <a:solidFill>
                  <a:srgbClr val="FF0000"/>
                </a:solidFill>
                <a:latin typeface="Calibri"/>
                <a:cs typeface="Calibri"/>
              </a:rPr>
              <a:t>1,</a:t>
            </a:r>
            <a:r>
              <a:rPr sz="705" b="1" spc="-7" dirty="0">
                <a:solidFill>
                  <a:srgbClr val="FF0000"/>
                </a:solidFill>
                <a:latin typeface="Calibri"/>
                <a:cs typeface="Calibri"/>
              </a:rPr>
              <a:t> </a:t>
            </a:r>
            <a:r>
              <a:rPr sz="705" b="1" spc="-3" dirty="0">
                <a:solidFill>
                  <a:srgbClr val="FF0000"/>
                </a:solidFill>
                <a:latin typeface="Calibri"/>
                <a:cs typeface="Calibri"/>
              </a:rPr>
              <a:t>3,</a:t>
            </a:r>
            <a:r>
              <a:rPr sz="705" b="1" spc="-7" dirty="0">
                <a:solidFill>
                  <a:srgbClr val="FF0000"/>
                </a:solidFill>
                <a:latin typeface="Calibri"/>
                <a:cs typeface="Calibri"/>
              </a:rPr>
              <a:t> </a:t>
            </a:r>
            <a:r>
              <a:rPr sz="705" b="1" spc="-3" dirty="0">
                <a:solidFill>
                  <a:srgbClr val="FF0000"/>
                </a:solidFill>
                <a:latin typeface="Calibri"/>
                <a:cs typeface="Calibri"/>
              </a:rPr>
              <a:t>1,</a:t>
            </a:r>
            <a:r>
              <a:rPr sz="705" b="1" spc="27" dirty="0">
                <a:solidFill>
                  <a:srgbClr val="FF0000"/>
                </a:solidFill>
                <a:latin typeface="Calibri"/>
                <a:cs typeface="Calibri"/>
              </a:rPr>
              <a:t> </a:t>
            </a:r>
            <a:r>
              <a:rPr sz="705" b="1" spc="-7" dirty="0">
                <a:solidFill>
                  <a:srgbClr val="FF0000"/>
                </a:solidFill>
                <a:latin typeface="Calibri"/>
                <a:cs typeface="Calibri"/>
              </a:rPr>
              <a:t>100);</a:t>
            </a:r>
            <a:endParaRPr sz="705" dirty="0">
              <a:latin typeface="Calibri"/>
              <a:cs typeface="Calibri"/>
            </a:endParaRPr>
          </a:p>
          <a:p>
            <a:pPr>
              <a:spcBef>
                <a:spcPts val="7"/>
              </a:spcBef>
            </a:pPr>
            <a:endParaRPr sz="737" dirty="0">
              <a:latin typeface="Calibri"/>
              <a:cs typeface="Calibri"/>
            </a:endParaRPr>
          </a:p>
          <a:p>
            <a:pPr marL="301343" indent="-147007">
              <a:buSzPct val="90909"/>
              <a:buFont typeface="Symbol"/>
              <a:buChar char=""/>
              <a:tabLst>
                <a:tab pos="301343" algn="l"/>
                <a:tab pos="301750" algn="l"/>
              </a:tabLst>
            </a:pPr>
            <a:r>
              <a:rPr sz="705" spc="-3" dirty="0">
                <a:latin typeface="Calibri"/>
                <a:cs typeface="Calibri"/>
              </a:rPr>
              <a:t>active</a:t>
            </a:r>
            <a:r>
              <a:rPr sz="705" dirty="0">
                <a:latin typeface="Calibri"/>
                <a:cs typeface="Calibri"/>
              </a:rPr>
              <a:t> défini</a:t>
            </a:r>
            <a:r>
              <a:rPr sz="705" spc="7" dirty="0">
                <a:latin typeface="Calibri"/>
                <a:cs typeface="Calibri"/>
              </a:rPr>
              <a:t> </a:t>
            </a:r>
            <a:r>
              <a:rPr sz="705" spc="-3" dirty="0">
                <a:latin typeface="Calibri"/>
                <a:cs typeface="Calibri"/>
              </a:rPr>
              <a:t>pour </a:t>
            </a:r>
            <a:r>
              <a:rPr sz="705" dirty="0">
                <a:latin typeface="Calibri"/>
                <a:cs typeface="Calibri"/>
              </a:rPr>
              <a:t>1</a:t>
            </a:r>
            <a:r>
              <a:rPr sz="705" spc="-7" dirty="0">
                <a:latin typeface="Calibri"/>
                <a:cs typeface="Calibri"/>
              </a:rPr>
              <a:t> </a:t>
            </a:r>
            <a:r>
              <a:rPr sz="705" spc="-3" dirty="0">
                <a:latin typeface="Calibri"/>
                <a:cs typeface="Calibri"/>
              </a:rPr>
              <a:t>active </a:t>
            </a:r>
            <a:r>
              <a:rPr sz="705" dirty="0">
                <a:latin typeface="Calibri"/>
                <a:cs typeface="Calibri"/>
              </a:rPr>
              <a:t>la </a:t>
            </a:r>
            <a:r>
              <a:rPr sz="705" spc="-3" dirty="0">
                <a:latin typeface="Calibri"/>
                <a:cs typeface="Calibri"/>
              </a:rPr>
              <a:t>surveillance</a:t>
            </a:r>
            <a:r>
              <a:rPr sz="705" dirty="0">
                <a:latin typeface="Calibri"/>
                <a:cs typeface="Calibri"/>
              </a:rPr>
              <a:t> par</a:t>
            </a:r>
            <a:r>
              <a:rPr sz="705" spc="-7" dirty="0">
                <a:latin typeface="Calibri"/>
                <a:cs typeface="Calibri"/>
              </a:rPr>
              <a:t> </a:t>
            </a:r>
            <a:r>
              <a:rPr lang="fr-FR" sz="705" spc="-3" dirty="0">
                <a:latin typeface="Calibri"/>
                <a:cs typeface="Calibri"/>
              </a:rPr>
              <a:t>Proxy SQL</a:t>
            </a:r>
            <a:r>
              <a:rPr sz="705" spc="-7" dirty="0">
                <a:latin typeface="Calibri"/>
                <a:cs typeface="Calibri"/>
              </a:rPr>
              <a:t> </a:t>
            </a:r>
            <a:r>
              <a:rPr sz="705" spc="-3" dirty="0">
                <a:latin typeface="Calibri"/>
                <a:cs typeface="Calibri"/>
              </a:rPr>
              <a:t>de ces</a:t>
            </a:r>
            <a:r>
              <a:rPr sz="705" spc="3" dirty="0">
                <a:latin typeface="Calibri"/>
                <a:cs typeface="Calibri"/>
              </a:rPr>
              <a:t> </a:t>
            </a:r>
            <a:r>
              <a:rPr sz="705" spc="-3" dirty="0">
                <a:latin typeface="Calibri"/>
                <a:cs typeface="Calibri"/>
              </a:rPr>
              <a:t>groupes</a:t>
            </a:r>
            <a:r>
              <a:rPr sz="705" dirty="0">
                <a:latin typeface="Calibri"/>
                <a:cs typeface="Calibri"/>
              </a:rPr>
              <a:t> </a:t>
            </a:r>
            <a:r>
              <a:rPr sz="705" spc="-3" dirty="0">
                <a:latin typeface="Calibri"/>
                <a:cs typeface="Calibri"/>
              </a:rPr>
              <a:t>d'hôtes.</a:t>
            </a:r>
            <a:endParaRPr sz="705" dirty="0">
              <a:latin typeface="Calibri"/>
              <a:cs typeface="Calibri"/>
            </a:endParaRPr>
          </a:p>
          <a:p>
            <a:pPr marL="301343" marR="123388" indent="-147007">
              <a:lnSpc>
                <a:spcPct val="101800"/>
              </a:lnSpc>
              <a:spcBef>
                <a:spcPts val="3"/>
              </a:spcBef>
              <a:buSzPct val="90909"/>
              <a:buFont typeface="Symbol"/>
              <a:buChar char=""/>
              <a:tabLst>
                <a:tab pos="301343" algn="l"/>
                <a:tab pos="301750" algn="l"/>
              </a:tabLst>
            </a:pPr>
            <a:r>
              <a:rPr sz="705" spc="-3" dirty="0">
                <a:latin typeface="Calibri"/>
                <a:cs typeface="Calibri"/>
              </a:rPr>
              <a:t>max_writers</a:t>
            </a:r>
            <a:r>
              <a:rPr sz="705" dirty="0">
                <a:latin typeface="Calibri"/>
                <a:cs typeface="Calibri"/>
              </a:rPr>
              <a:t> définit</a:t>
            </a:r>
            <a:r>
              <a:rPr sz="705" spc="-7" dirty="0">
                <a:latin typeface="Calibri"/>
                <a:cs typeface="Calibri"/>
              </a:rPr>
              <a:t> </a:t>
            </a:r>
            <a:r>
              <a:rPr sz="705" spc="-3" dirty="0">
                <a:latin typeface="Calibri"/>
                <a:cs typeface="Calibri"/>
              </a:rPr>
              <a:t>combien de</a:t>
            </a:r>
            <a:r>
              <a:rPr sz="705" dirty="0">
                <a:latin typeface="Calibri"/>
                <a:cs typeface="Calibri"/>
              </a:rPr>
              <a:t> </a:t>
            </a:r>
            <a:r>
              <a:rPr sz="705" spc="-3" dirty="0">
                <a:latin typeface="Calibri"/>
                <a:cs typeface="Calibri"/>
              </a:rPr>
              <a:t>nœuds </a:t>
            </a:r>
            <a:r>
              <a:rPr sz="705" dirty="0">
                <a:latin typeface="Calibri"/>
                <a:cs typeface="Calibri"/>
              </a:rPr>
              <a:t>peuvent</a:t>
            </a:r>
            <a:r>
              <a:rPr sz="705" spc="-7" dirty="0">
                <a:latin typeface="Calibri"/>
                <a:cs typeface="Calibri"/>
              </a:rPr>
              <a:t> </a:t>
            </a:r>
            <a:r>
              <a:rPr sz="705" dirty="0">
                <a:latin typeface="Calibri"/>
                <a:cs typeface="Calibri"/>
              </a:rPr>
              <a:t>agir</a:t>
            </a:r>
            <a:r>
              <a:rPr sz="705" spc="-3" dirty="0">
                <a:latin typeface="Calibri"/>
                <a:cs typeface="Calibri"/>
              </a:rPr>
              <a:t> </a:t>
            </a:r>
            <a:r>
              <a:rPr sz="705" dirty="0">
                <a:latin typeface="Calibri"/>
                <a:cs typeface="Calibri"/>
              </a:rPr>
              <a:t>en </a:t>
            </a:r>
            <a:r>
              <a:rPr sz="705" spc="-3" dirty="0">
                <a:latin typeface="Calibri"/>
                <a:cs typeface="Calibri"/>
              </a:rPr>
              <a:t>tant</a:t>
            </a:r>
            <a:r>
              <a:rPr sz="705" spc="3" dirty="0">
                <a:latin typeface="Calibri"/>
                <a:cs typeface="Calibri"/>
              </a:rPr>
              <a:t> </a:t>
            </a:r>
            <a:r>
              <a:rPr sz="705" spc="-3" dirty="0">
                <a:latin typeface="Calibri"/>
                <a:cs typeface="Calibri"/>
              </a:rPr>
              <a:t>qu'écrivains.</a:t>
            </a:r>
            <a:r>
              <a:rPr sz="705" spc="13" dirty="0">
                <a:latin typeface="Calibri"/>
                <a:cs typeface="Calibri"/>
              </a:rPr>
              <a:t> </a:t>
            </a:r>
            <a:r>
              <a:rPr sz="705" spc="-3" dirty="0">
                <a:latin typeface="Calibri"/>
                <a:cs typeface="Calibri"/>
              </a:rPr>
              <a:t>Nous</a:t>
            </a:r>
            <a:r>
              <a:rPr sz="705" dirty="0">
                <a:latin typeface="Calibri"/>
                <a:cs typeface="Calibri"/>
              </a:rPr>
              <a:t> </a:t>
            </a:r>
            <a:r>
              <a:rPr sz="705" spc="-3" dirty="0">
                <a:latin typeface="Calibri"/>
                <a:cs typeface="Calibri"/>
              </a:rPr>
              <a:t>avons </a:t>
            </a:r>
            <a:r>
              <a:rPr sz="705" dirty="0">
                <a:latin typeface="Calibri"/>
                <a:cs typeface="Calibri"/>
              </a:rPr>
              <a:t> utilisé 3 </a:t>
            </a:r>
            <a:r>
              <a:rPr sz="705" spc="-3" dirty="0">
                <a:latin typeface="Calibri"/>
                <a:cs typeface="Calibri"/>
              </a:rPr>
              <a:t>ici parce que dans une configuration </a:t>
            </a:r>
            <a:r>
              <a:rPr sz="705" dirty="0">
                <a:latin typeface="Calibri"/>
                <a:cs typeface="Calibri"/>
              </a:rPr>
              <a:t>multi-primaire, </a:t>
            </a:r>
            <a:r>
              <a:rPr sz="705" spc="-3" dirty="0">
                <a:latin typeface="Calibri"/>
                <a:cs typeface="Calibri"/>
              </a:rPr>
              <a:t>tous </a:t>
            </a:r>
            <a:r>
              <a:rPr sz="705" dirty="0">
                <a:latin typeface="Calibri"/>
                <a:cs typeface="Calibri"/>
              </a:rPr>
              <a:t>les </a:t>
            </a:r>
            <a:r>
              <a:rPr sz="705" spc="-3" dirty="0">
                <a:latin typeface="Calibri"/>
                <a:cs typeface="Calibri"/>
              </a:rPr>
              <a:t>nœuds </a:t>
            </a:r>
            <a:r>
              <a:rPr sz="705" dirty="0">
                <a:latin typeface="Calibri"/>
                <a:cs typeface="Calibri"/>
              </a:rPr>
              <a:t>peuvent </a:t>
            </a:r>
            <a:r>
              <a:rPr sz="705" spc="-3" dirty="0">
                <a:latin typeface="Calibri"/>
                <a:cs typeface="Calibri"/>
              </a:rPr>
              <a:t>être </a:t>
            </a:r>
            <a:r>
              <a:rPr sz="705" spc="-151" dirty="0">
                <a:latin typeface="Calibri"/>
                <a:cs typeface="Calibri"/>
              </a:rPr>
              <a:t> </a:t>
            </a:r>
            <a:r>
              <a:rPr sz="705" spc="-3" dirty="0">
                <a:latin typeface="Calibri"/>
                <a:cs typeface="Calibri"/>
              </a:rPr>
              <a:t>traités de </a:t>
            </a:r>
            <a:r>
              <a:rPr sz="705" dirty="0">
                <a:latin typeface="Calibri"/>
                <a:cs typeface="Calibri"/>
              </a:rPr>
              <a:t>la</a:t>
            </a:r>
            <a:r>
              <a:rPr sz="705" spc="-3" dirty="0">
                <a:latin typeface="Calibri"/>
                <a:cs typeface="Calibri"/>
              </a:rPr>
              <a:t> </a:t>
            </a:r>
            <a:r>
              <a:rPr sz="705" dirty="0">
                <a:latin typeface="Calibri"/>
                <a:cs typeface="Calibri"/>
              </a:rPr>
              <a:t>même</a:t>
            </a:r>
            <a:r>
              <a:rPr sz="705" spc="-3" dirty="0">
                <a:latin typeface="Calibri"/>
                <a:cs typeface="Calibri"/>
              </a:rPr>
              <a:t> manière,</a:t>
            </a:r>
            <a:r>
              <a:rPr sz="705" spc="-11" dirty="0">
                <a:latin typeface="Calibri"/>
                <a:cs typeface="Calibri"/>
              </a:rPr>
              <a:t> </a:t>
            </a:r>
            <a:r>
              <a:rPr sz="705" spc="-3" dirty="0">
                <a:latin typeface="Calibri"/>
                <a:cs typeface="Calibri"/>
              </a:rPr>
              <a:t>nous avons</a:t>
            </a:r>
            <a:r>
              <a:rPr sz="705" spc="-7" dirty="0">
                <a:latin typeface="Calibri"/>
                <a:cs typeface="Calibri"/>
              </a:rPr>
              <a:t> </a:t>
            </a:r>
            <a:r>
              <a:rPr sz="705" spc="-3" dirty="0">
                <a:latin typeface="Calibri"/>
                <a:cs typeface="Calibri"/>
              </a:rPr>
              <a:t>donc</a:t>
            </a:r>
            <a:r>
              <a:rPr sz="705" spc="3" dirty="0">
                <a:latin typeface="Calibri"/>
                <a:cs typeface="Calibri"/>
              </a:rPr>
              <a:t> </a:t>
            </a:r>
            <a:r>
              <a:rPr sz="705" dirty="0">
                <a:latin typeface="Calibri"/>
                <a:cs typeface="Calibri"/>
              </a:rPr>
              <a:t>utilisé</a:t>
            </a:r>
            <a:r>
              <a:rPr sz="705" spc="-3" dirty="0">
                <a:latin typeface="Calibri"/>
                <a:cs typeface="Calibri"/>
              </a:rPr>
              <a:t> ici</a:t>
            </a:r>
            <a:r>
              <a:rPr sz="705" dirty="0">
                <a:latin typeface="Calibri"/>
                <a:cs typeface="Calibri"/>
              </a:rPr>
              <a:t> 3</a:t>
            </a:r>
            <a:r>
              <a:rPr sz="705" spc="-11" dirty="0">
                <a:latin typeface="Calibri"/>
                <a:cs typeface="Calibri"/>
              </a:rPr>
              <a:t> </a:t>
            </a:r>
            <a:r>
              <a:rPr sz="705" dirty="0">
                <a:latin typeface="Calibri"/>
                <a:cs typeface="Calibri"/>
              </a:rPr>
              <a:t>(le</a:t>
            </a:r>
            <a:r>
              <a:rPr sz="705" spc="-3" dirty="0">
                <a:latin typeface="Calibri"/>
                <a:cs typeface="Calibri"/>
              </a:rPr>
              <a:t> nombre</a:t>
            </a:r>
            <a:r>
              <a:rPr sz="705" spc="-7" dirty="0">
                <a:latin typeface="Calibri"/>
                <a:cs typeface="Calibri"/>
              </a:rPr>
              <a:t> </a:t>
            </a:r>
            <a:r>
              <a:rPr sz="705" spc="-3" dirty="0">
                <a:latin typeface="Calibri"/>
                <a:cs typeface="Calibri"/>
              </a:rPr>
              <a:t>total</a:t>
            </a:r>
            <a:r>
              <a:rPr sz="705" dirty="0">
                <a:latin typeface="Calibri"/>
                <a:cs typeface="Calibri"/>
              </a:rPr>
              <a:t> </a:t>
            </a:r>
            <a:r>
              <a:rPr sz="705" spc="-3" dirty="0">
                <a:latin typeface="Calibri"/>
                <a:cs typeface="Calibri"/>
              </a:rPr>
              <a:t>de</a:t>
            </a:r>
            <a:r>
              <a:rPr sz="705" spc="13" dirty="0">
                <a:latin typeface="Calibri"/>
                <a:cs typeface="Calibri"/>
              </a:rPr>
              <a:t> </a:t>
            </a:r>
            <a:r>
              <a:rPr sz="705" spc="-3" dirty="0">
                <a:latin typeface="Calibri"/>
                <a:cs typeface="Calibri"/>
              </a:rPr>
              <a:t>nœuds).</a:t>
            </a:r>
            <a:endParaRPr sz="705" dirty="0">
              <a:latin typeface="Calibri"/>
              <a:cs typeface="Calibri"/>
            </a:endParaRPr>
          </a:p>
          <a:p>
            <a:pPr marL="301343" marR="151079" indent="-147007">
              <a:lnSpc>
                <a:spcPct val="101800"/>
              </a:lnSpc>
              <a:buSzPct val="90909"/>
              <a:buFont typeface="Symbol"/>
              <a:buChar char=""/>
              <a:tabLst>
                <a:tab pos="301343" algn="l"/>
                <a:tab pos="301750" algn="l"/>
              </a:tabLst>
            </a:pPr>
            <a:r>
              <a:rPr sz="705" spc="-3" dirty="0">
                <a:latin typeface="Calibri"/>
                <a:cs typeface="Calibri"/>
              </a:rPr>
              <a:t>writer_is_also_reader_set</a:t>
            </a:r>
            <a:r>
              <a:rPr sz="705" spc="-11" dirty="0">
                <a:latin typeface="Calibri"/>
                <a:cs typeface="Calibri"/>
              </a:rPr>
              <a:t> </a:t>
            </a:r>
            <a:r>
              <a:rPr sz="705" spc="-3" dirty="0">
                <a:latin typeface="Calibri"/>
                <a:cs typeface="Calibri"/>
              </a:rPr>
              <a:t>to </a:t>
            </a:r>
            <a:r>
              <a:rPr sz="705" dirty="0">
                <a:latin typeface="Calibri"/>
                <a:cs typeface="Calibri"/>
              </a:rPr>
              <a:t>1</a:t>
            </a:r>
            <a:r>
              <a:rPr sz="705" spc="13" dirty="0">
                <a:latin typeface="Calibri"/>
                <a:cs typeface="Calibri"/>
              </a:rPr>
              <a:t> </a:t>
            </a:r>
            <a:r>
              <a:rPr sz="705" dirty="0">
                <a:latin typeface="Calibri"/>
                <a:cs typeface="Calibri"/>
              </a:rPr>
              <a:t>demande</a:t>
            </a:r>
            <a:r>
              <a:rPr sz="705" spc="3" dirty="0">
                <a:latin typeface="Calibri"/>
                <a:cs typeface="Calibri"/>
              </a:rPr>
              <a:t> </a:t>
            </a:r>
            <a:r>
              <a:rPr sz="705" dirty="0">
                <a:latin typeface="Calibri"/>
                <a:cs typeface="Calibri"/>
              </a:rPr>
              <a:t>à </a:t>
            </a:r>
            <a:r>
              <a:rPr lang="fr-FR" sz="705" spc="-3" dirty="0">
                <a:latin typeface="Calibri"/>
                <a:cs typeface="Calibri"/>
              </a:rPr>
              <a:t>Proxy SQL</a:t>
            </a:r>
            <a:r>
              <a:rPr sz="705" spc="-7" dirty="0">
                <a:latin typeface="Calibri"/>
                <a:cs typeface="Calibri"/>
              </a:rPr>
              <a:t> </a:t>
            </a:r>
            <a:r>
              <a:rPr sz="705" spc="3" dirty="0">
                <a:latin typeface="Calibri"/>
                <a:cs typeface="Calibri"/>
              </a:rPr>
              <a:t>de</a:t>
            </a:r>
            <a:r>
              <a:rPr sz="705" dirty="0">
                <a:latin typeface="Calibri"/>
                <a:cs typeface="Calibri"/>
              </a:rPr>
              <a:t> </a:t>
            </a:r>
            <a:r>
              <a:rPr sz="705" spc="-3" dirty="0">
                <a:latin typeface="Calibri"/>
                <a:cs typeface="Calibri"/>
              </a:rPr>
              <a:t>traiter</a:t>
            </a:r>
            <a:r>
              <a:rPr sz="705" dirty="0">
                <a:latin typeface="Calibri"/>
                <a:cs typeface="Calibri"/>
              </a:rPr>
              <a:t> également</a:t>
            </a:r>
            <a:r>
              <a:rPr sz="705" spc="-7" dirty="0">
                <a:latin typeface="Calibri"/>
                <a:cs typeface="Calibri"/>
              </a:rPr>
              <a:t> </a:t>
            </a:r>
            <a:r>
              <a:rPr sz="705" dirty="0">
                <a:latin typeface="Calibri"/>
                <a:cs typeface="Calibri"/>
              </a:rPr>
              <a:t>les</a:t>
            </a:r>
            <a:r>
              <a:rPr sz="705" spc="3" dirty="0">
                <a:latin typeface="Calibri"/>
                <a:cs typeface="Calibri"/>
              </a:rPr>
              <a:t> </a:t>
            </a:r>
            <a:r>
              <a:rPr sz="705" spc="-3" dirty="0">
                <a:latin typeface="Calibri"/>
                <a:cs typeface="Calibri"/>
              </a:rPr>
              <a:t>rédacteurs </a:t>
            </a:r>
            <a:r>
              <a:rPr sz="705" spc="-151" dirty="0">
                <a:latin typeface="Calibri"/>
                <a:cs typeface="Calibri"/>
              </a:rPr>
              <a:t> </a:t>
            </a:r>
            <a:r>
              <a:rPr sz="705" spc="-3" dirty="0">
                <a:latin typeface="Calibri"/>
                <a:cs typeface="Calibri"/>
              </a:rPr>
              <a:t>comme</a:t>
            </a:r>
            <a:r>
              <a:rPr sz="705" spc="-11" dirty="0">
                <a:latin typeface="Calibri"/>
                <a:cs typeface="Calibri"/>
              </a:rPr>
              <a:t> </a:t>
            </a:r>
            <a:r>
              <a:rPr sz="705" dirty="0">
                <a:latin typeface="Calibri"/>
                <a:cs typeface="Calibri"/>
              </a:rPr>
              <a:t>des</a:t>
            </a:r>
            <a:r>
              <a:rPr sz="705" spc="-3" dirty="0">
                <a:latin typeface="Calibri"/>
                <a:cs typeface="Calibri"/>
              </a:rPr>
              <a:t> lecteurs.</a:t>
            </a:r>
            <a:endParaRPr sz="705" dirty="0">
              <a:latin typeface="Calibri"/>
              <a:cs typeface="Calibri"/>
            </a:endParaRPr>
          </a:p>
          <a:p>
            <a:pPr marL="301343" marR="3259" indent="-147007">
              <a:lnSpc>
                <a:spcPts val="867"/>
              </a:lnSpc>
              <a:spcBef>
                <a:spcPts val="29"/>
              </a:spcBef>
              <a:buSzPct val="90909"/>
              <a:buFont typeface="Symbol"/>
              <a:buChar char=""/>
              <a:tabLst>
                <a:tab pos="301343" algn="l"/>
                <a:tab pos="301750" algn="l"/>
              </a:tabLst>
            </a:pPr>
            <a:r>
              <a:rPr sz="705" spc="-3" dirty="0">
                <a:latin typeface="Calibri"/>
                <a:cs typeface="Calibri"/>
              </a:rPr>
              <a:t>max_transactions_behind</a:t>
            </a:r>
            <a:r>
              <a:rPr sz="705" spc="3" dirty="0">
                <a:latin typeface="Calibri"/>
                <a:cs typeface="Calibri"/>
              </a:rPr>
              <a:t> </a:t>
            </a:r>
            <a:r>
              <a:rPr sz="705" dirty="0">
                <a:latin typeface="Calibri"/>
                <a:cs typeface="Calibri"/>
              </a:rPr>
              <a:t>définit</a:t>
            </a:r>
            <a:r>
              <a:rPr sz="705" spc="-11" dirty="0">
                <a:latin typeface="Calibri"/>
                <a:cs typeface="Calibri"/>
              </a:rPr>
              <a:t> </a:t>
            </a:r>
            <a:r>
              <a:rPr sz="705" dirty="0">
                <a:latin typeface="Calibri"/>
                <a:cs typeface="Calibri"/>
              </a:rPr>
              <a:t>le </a:t>
            </a:r>
            <a:r>
              <a:rPr sz="705" spc="-3" dirty="0">
                <a:latin typeface="Calibri"/>
                <a:cs typeface="Calibri"/>
              </a:rPr>
              <a:t>nombre</a:t>
            </a:r>
            <a:r>
              <a:rPr sz="705" dirty="0">
                <a:latin typeface="Calibri"/>
                <a:cs typeface="Calibri"/>
              </a:rPr>
              <a:t> </a:t>
            </a:r>
            <a:r>
              <a:rPr sz="705" spc="-3" dirty="0">
                <a:latin typeface="Calibri"/>
                <a:cs typeface="Calibri"/>
              </a:rPr>
              <a:t>maximum</a:t>
            </a:r>
            <a:r>
              <a:rPr sz="705" spc="3" dirty="0">
                <a:latin typeface="Calibri"/>
                <a:cs typeface="Calibri"/>
              </a:rPr>
              <a:t> </a:t>
            </a:r>
            <a:r>
              <a:rPr sz="705" spc="-3" dirty="0">
                <a:latin typeface="Calibri"/>
                <a:cs typeface="Calibri"/>
              </a:rPr>
              <a:t>de</a:t>
            </a:r>
            <a:r>
              <a:rPr sz="705" dirty="0">
                <a:latin typeface="Calibri"/>
                <a:cs typeface="Calibri"/>
              </a:rPr>
              <a:t> </a:t>
            </a:r>
            <a:r>
              <a:rPr sz="705" spc="-3" dirty="0">
                <a:latin typeface="Calibri"/>
                <a:cs typeface="Calibri"/>
              </a:rPr>
              <a:t>transactions</a:t>
            </a:r>
            <a:r>
              <a:rPr sz="705" dirty="0">
                <a:latin typeface="Calibri"/>
                <a:cs typeface="Calibri"/>
              </a:rPr>
              <a:t> </a:t>
            </a:r>
            <a:r>
              <a:rPr sz="705" spc="-3" dirty="0">
                <a:latin typeface="Calibri"/>
                <a:cs typeface="Calibri"/>
              </a:rPr>
              <a:t>retardées</a:t>
            </a:r>
            <a:r>
              <a:rPr sz="705" dirty="0">
                <a:latin typeface="Calibri"/>
                <a:cs typeface="Calibri"/>
              </a:rPr>
              <a:t> avant</a:t>
            </a:r>
            <a:r>
              <a:rPr sz="705" spc="11" dirty="0">
                <a:latin typeface="Calibri"/>
                <a:cs typeface="Calibri"/>
              </a:rPr>
              <a:t> </a:t>
            </a:r>
            <a:r>
              <a:rPr sz="705" spc="-3" dirty="0">
                <a:latin typeface="Calibri"/>
                <a:cs typeface="Calibri"/>
              </a:rPr>
              <a:t>qu'un </a:t>
            </a:r>
            <a:r>
              <a:rPr sz="705" spc="-151" dirty="0">
                <a:latin typeface="Calibri"/>
                <a:cs typeface="Calibri"/>
              </a:rPr>
              <a:t> </a:t>
            </a:r>
            <a:r>
              <a:rPr sz="705" spc="-3" dirty="0">
                <a:latin typeface="Calibri"/>
                <a:cs typeface="Calibri"/>
              </a:rPr>
              <a:t>nœud</a:t>
            </a:r>
            <a:r>
              <a:rPr sz="705" spc="-11" dirty="0">
                <a:latin typeface="Calibri"/>
                <a:cs typeface="Calibri"/>
              </a:rPr>
              <a:t> </a:t>
            </a:r>
            <a:r>
              <a:rPr sz="705" spc="-3" dirty="0">
                <a:latin typeface="Calibri"/>
                <a:cs typeface="Calibri"/>
              </a:rPr>
              <a:t>ne</a:t>
            </a:r>
            <a:r>
              <a:rPr sz="705" spc="-7" dirty="0">
                <a:latin typeface="Calibri"/>
                <a:cs typeface="Calibri"/>
              </a:rPr>
              <a:t> </a:t>
            </a:r>
            <a:r>
              <a:rPr sz="705" spc="-3" dirty="0">
                <a:latin typeface="Calibri"/>
                <a:cs typeface="Calibri"/>
              </a:rPr>
              <a:t>soit</a:t>
            </a:r>
            <a:r>
              <a:rPr sz="705" spc="-13" dirty="0">
                <a:latin typeface="Calibri"/>
                <a:cs typeface="Calibri"/>
              </a:rPr>
              <a:t> </a:t>
            </a:r>
            <a:r>
              <a:rPr sz="705" spc="-3" dirty="0">
                <a:latin typeface="Calibri"/>
                <a:cs typeface="Calibri"/>
              </a:rPr>
              <a:t>classé</a:t>
            </a:r>
            <a:r>
              <a:rPr sz="705" spc="-7" dirty="0">
                <a:latin typeface="Calibri"/>
                <a:cs typeface="Calibri"/>
              </a:rPr>
              <a:t> </a:t>
            </a:r>
            <a:r>
              <a:rPr sz="705" spc="-3" dirty="0">
                <a:latin typeface="Calibri"/>
                <a:cs typeface="Calibri"/>
              </a:rPr>
              <a:t>comme</a:t>
            </a:r>
            <a:r>
              <a:rPr sz="705" spc="-7" dirty="0">
                <a:latin typeface="Calibri"/>
                <a:cs typeface="Calibri"/>
              </a:rPr>
              <a:t> </a:t>
            </a:r>
            <a:r>
              <a:rPr sz="705" spc="-3" dirty="0">
                <a:latin typeface="Calibri"/>
                <a:cs typeface="Calibri"/>
              </a:rPr>
              <a:t>étant</a:t>
            </a:r>
            <a:r>
              <a:rPr sz="705" spc="7" dirty="0">
                <a:latin typeface="Calibri"/>
                <a:cs typeface="Calibri"/>
              </a:rPr>
              <a:t> </a:t>
            </a:r>
            <a:r>
              <a:rPr sz="705" b="1" dirty="0">
                <a:latin typeface="Calibri"/>
                <a:cs typeface="Calibri"/>
              </a:rPr>
              <a:t>hors</a:t>
            </a:r>
            <a:r>
              <a:rPr sz="705" b="1" spc="-13" dirty="0">
                <a:latin typeface="Calibri"/>
                <a:cs typeface="Calibri"/>
              </a:rPr>
              <a:t> </a:t>
            </a:r>
            <a:r>
              <a:rPr sz="705" b="1" spc="-3" dirty="0">
                <a:latin typeface="Calibri"/>
                <a:cs typeface="Calibri"/>
              </a:rPr>
              <a:t>ligne </a:t>
            </a:r>
            <a:r>
              <a:rPr sz="705" dirty="0">
                <a:latin typeface="Calibri"/>
                <a:cs typeface="Calibri"/>
              </a:rPr>
              <a:t>.</a:t>
            </a:r>
          </a:p>
          <a:p>
            <a:pPr>
              <a:spcBef>
                <a:spcPts val="13"/>
              </a:spcBef>
            </a:pPr>
            <a:endParaRPr sz="705" dirty="0">
              <a:latin typeface="Calibri"/>
              <a:cs typeface="Calibri"/>
            </a:endParaRPr>
          </a:p>
          <a:p>
            <a:pPr marL="154744"/>
            <a:r>
              <a:rPr sz="705" spc="-3" dirty="0">
                <a:latin typeface="Calibri"/>
                <a:cs typeface="Calibri"/>
              </a:rPr>
              <a:t>Maintenant</a:t>
            </a:r>
            <a:r>
              <a:rPr sz="705" spc="-7" dirty="0">
                <a:latin typeface="Calibri"/>
                <a:cs typeface="Calibri"/>
              </a:rPr>
              <a:t> </a:t>
            </a:r>
            <a:r>
              <a:rPr sz="705" spc="-3" dirty="0">
                <a:latin typeface="Calibri"/>
                <a:cs typeface="Calibri"/>
              </a:rPr>
              <a:t>que</a:t>
            </a:r>
            <a:r>
              <a:rPr sz="705" dirty="0">
                <a:latin typeface="Calibri"/>
                <a:cs typeface="Calibri"/>
              </a:rPr>
              <a:t> </a:t>
            </a:r>
            <a:r>
              <a:rPr lang="fr-FR" sz="705" spc="-3" dirty="0">
                <a:latin typeface="Calibri"/>
                <a:cs typeface="Calibri"/>
              </a:rPr>
              <a:t>Proxy SQL</a:t>
            </a:r>
            <a:r>
              <a:rPr sz="705" spc="-7" dirty="0">
                <a:latin typeface="Calibri"/>
                <a:cs typeface="Calibri"/>
              </a:rPr>
              <a:t> </a:t>
            </a:r>
            <a:r>
              <a:rPr sz="705" dirty="0">
                <a:latin typeface="Calibri"/>
                <a:cs typeface="Calibri"/>
              </a:rPr>
              <a:t>sait</a:t>
            </a:r>
            <a:r>
              <a:rPr sz="705" spc="-7" dirty="0">
                <a:latin typeface="Calibri"/>
                <a:cs typeface="Calibri"/>
              </a:rPr>
              <a:t> </a:t>
            </a:r>
            <a:r>
              <a:rPr sz="705" dirty="0">
                <a:latin typeface="Calibri"/>
                <a:cs typeface="Calibri"/>
              </a:rPr>
              <a:t>comment</a:t>
            </a:r>
            <a:r>
              <a:rPr sz="705" spc="-7" dirty="0">
                <a:latin typeface="Calibri"/>
                <a:cs typeface="Calibri"/>
              </a:rPr>
              <a:t> </a:t>
            </a:r>
            <a:r>
              <a:rPr sz="705" spc="-3" dirty="0">
                <a:latin typeface="Calibri"/>
                <a:cs typeface="Calibri"/>
              </a:rPr>
              <a:t>répartir</a:t>
            </a:r>
            <a:r>
              <a:rPr sz="705" spc="3" dirty="0">
                <a:latin typeface="Calibri"/>
                <a:cs typeface="Calibri"/>
              </a:rPr>
              <a:t> </a:t>
            </a:r>
            <a:r>
              <a:rPr sz="705" dirty="0">
                <a:latin typeface="Calibri"/>
                <a:cs typeface="Calibri"/>
              </a:rPr>
              <a:t>les</a:t>
            </a:r>
            <a:r>
              <a:rPr sz="705" spc="3" dirty="0">
                <a:latin typeface="Calibri"/>
                <a:cs typeface="Calibri"/>
              </a:rPr>
              <a:t> </a:t>
            </a:r>
            <a:r>
              <a:rPr sz="705" spc="-3" dirty="0">
                <a:latin typeface="Calibri"/>
                <a:cs typeface="Calibri"/>
              </a:rPr>
              <a:t>nœuds</a:t>
            </a:r>
            <a:r>
              <a:rPr sz="705" dirty="0">
                <a:latin typeface="Calibri"/>
                <a:cs typeface="Calibri"/>
              </a:rPr>
              <a:t> </a:t>
            </a:r>
            <a:r>
              <a:rPr sz="705" spc="-3" dirty="0">
                <a:latin typeface="Calibri"/>
                <a:cs typeface="Calibri"/>
              </a:rPr>
              <a:t>entre</a:t>
            </a:r>
            <a:r>
              <a:rPr sz="705" spc="3" dirty="0">
                <a:latin typeface="Calibri"/>
                <a:cs typeface="Calibri"/>
              </a:rPr>
              <a:t> </a:t>
            </a:r>
            <a:r>
              <a:rPr sz="705" dirty="0">
                <a:latin typeface="Calibri"/>
                <a:cs typeface="Calibri"/>
              </a:rPr>
              <a:t>les</a:t>
            </a:r>
            <a:r>
              <a:rPr sz="705" spc="3" dirty="0">
                <a:latin typeface="Calibri"/>
                <a:cs typeface="Calibri"/>
              </a:rPr>
              <a:t> </a:t>
            </a:r>
            <a:r>
              <a:rPr sz="705" spc="-3" dirty="0">
                <a:latin typeface="Calibri"/>
                <a:cs typeface="Calibri"/>
              </a:rPr>
              <a:t>groupes</a:t>
            </a:r>
            <a:r>
              <a:rPr sz="705" spc="3" dirty="0">
                <a:latin typeface="Calibri"/>
                <a:cs typeface="Calibri"/>
              </a:rPr>
              <a:t> </a:t>
            </a:r>
            <a:r>
              <a:rPr sz="705" spc="-3" dirty="0">
                <a:latin typeface="Calibri"/>
                <a:cs typeface="Calibri"/>
              </a:rPr>
              <a:t>d'hôtes,</a:t>
            </a:r>
            <a:r>
              <a:rPr sz="705" spc="11" dirty="0">
                <a:latin typeface="Calibri"/>
                <a:cs typeface="Calibri"/>
              </a:rPr>
              <a:t> </a:t>
            </a:r>
            <a:r>
              <a:rPr sz="705" spc="-3" dirty="0">
                <a:latin typeface="Calibri"/>
                <a:cs typeface="Calibri"/>
              </a:rPr>
              <a:t>nous</a:t>
            </a:r>
            <a:endParaRPr sz="705" dirty="0">
              <a:latin typeface="Calibri"/>
              <a:cs typeface="Calibri"/>
            </a:endParaRPr>
          </a:p>
        </p:txBody>
      </p:sp>
      <p:sp>
        <p:nvSpPr>
          <p:cNvPr id="14" name="object 14"/>
          <p:cNvSpPr txBox="1"/>
          <p:nvPr/>
        </p:nvSpPr>
        <p:spPr>
          <a:xfrm>
            <a:off x="4388213" y="4698384"/>
            <a:ext cx="2989991" cy="117127"/>
          </a:xfrm>
          <a:prstGeom prst="rect">
            <a:avLst/>
          </a:prstGeom>
        </p:spPr>
        <p:txBody>
          <a:bodyPr vert="horz" wrap="square" lIns="0" tIns="8552" rIns="0" bIns="0" rtlCol="0">
            <a:spAutoFit/>
          </a:bodyPr>
          <a:lstStyle/>
          <a:p>
            <a:pPr marL="8145">
              <a:spcBef>
                <a:spcPts val="67"/>
              </a:spcBef>
            </a:pPr>
            <a:r>
              <a:rPr sz="705" spc="-3" dirty="0">
                <a:latin typeface="Calibri"/>
                <a:cs typeface="Calibri"/>
              </a:rPr>
              <a:t>pouvons</a:t>
            </a:r>
            <a:r>
              <a:rPr sz="705" spc="-7" dirty="0">
                <a:latin typeface="Calibri"/>
                <a:cs typeface="Calibri"/>
              </a:rPr>
              <a:t> </a:t>
            </a:r>
            <a:r>
              <a:rPr sz="705" spc="-3" dirty="0">
                <a:latin typeface="Calibri"/>
                <a:cs typeface="Calibri"/>
              </a:rPr>
              <a:t>ajouter nos</a:t>
            </a:r>
            <a:r>
              <a:rPr sz="705" spc="11" dirty="0">
                <a:latin typeface="Calibri"/>
                <a:cs typeface="Calibri"/>
              </a:rPr>
              <a:t> </a:t>
            </a:r>
            <a:r>
              <a:rPr sz="705" dirty="0">
                <a:latin typeface="Calibri"/>
                <a:cs typeface="Calibri"/>
              </a:rPr>
              <a:t>serveurs</a:t>
            </a:r>
            <a:r>
              <a:rPr sz="705" spc="-11" dirty="0">
                <a:latin typeface="Calibri"/>
                <a:cs typeface="Calibri"/>
              </a:rPr>
              <a:t> </a:t>
            </a:r>
            <a:r>
              <a:rPr sz="705" spc="-3" dirty="0">
                <a:latin typeface="Calibri"/>
                <a:cs typeface="Calibri"/>
              </a:rPr>
              <a:t>MySQL</a:t>
            </a:r>
            <a:r>
              <a:rPr sz="705" spc="-7" dirty="0">
                <a:latin typeface="Calibri"/>
                <a:cs typeface="Calibri"/>
              </a:rPr>
              <a:t> </a:t>
            </a:r>
            <a:r>
              <a:rPr sz="705" dirty="0">
                <a:latin typeface="Calibri"/>
                <a:cs typeface="Calibri"/>
              </a:rPr>
              <a:t>au</a:t>
            </a:r>
            <a:r>
              <a:rPr sz="705" spc="-7" dirty="0">
                <a:latin typeface="Calibri"/>
                <a:cs typeface="Calibri"/>
              </a:rPr>
              <a:t> </a:t>
            </a:r>
            <a:r>
              <a:rPr sz="705" spc="-3" dirty="0">
                <a:latin typeface="Calibri"/>
                <a:cs typeface="Calibri"/>
              </a:rPr>
              <a:t>pool.</a:t>
            </a:r>
            <a:r>
              <a:rPr sz="705" spc="3" dirty="0">
                <a:latin typeface="Calibri"/>
                <a:cs typeface="Calibri"/>
              </a:rPr>
              <a:t> </a:t>
            </a:r>
            <a:r>
              <a:rPr sz="705" spc="-3" dirty="0">
                <a:latin typeface="Calibri"/>
                <a:cs typeface="Calibri"/>
              </a:rPr>
              <a:t>Pour</a:t>
            </a:r>
            <a:r>
              <a:rPr sz="705" spc="7" dirty="0">
                <a:latin typeface="Calibri"/>
                <a:cs typeface="Calibri"/>
              </a:rPr>
              <a:t> </a:t>
            </a:r>
            <a:r>
              <a:rPr sz="705" spc="-7" dirty="0">
                <a:latin typeface="Calibri"/>
                <a:cs typeface="Calibri"/>
              </a:rPr>
              <a:t>ce</a:t>
            </a:r>
            <a:r>
              <a:rPr sz="705" spc="13" dirty="0">
                <a:latin typeface="Calibri"/>
                <a:cs typeface="Calibri"/>
              </a:rPr>
              <a:t> </a:t>
            </a:r>
            <a:r>
              <a:rPr sz="705" dirty="0">
                <a:latin typeface="Calibri"/>
                <a:cs typeface="Calibri"/>
              </a:rPr>
              <a:t>faire,</a:t>
            </a:r>
            <a:r>
              <a:rPr sz="705" spc="-11" dirty="0">
                <a:latin typeface="Calibri"/>
                <a:cs typeface="Calibri"/>
              </a:rPr>
              <a:t> </a:t>
            </a:r>
            <a:r>
              <a:rPr sz="705" spc="-3" dirty="0">
                <a:latin typeface="Calibri"/>
                <a:cs typeface="Calibri"/>
              </a:rPr>
              <a:t>nous avons</a:t>
            </a:r>
            <a:r>
              <a:rPr sz="705" spc="-7" dirty="0">
                <a:latin typeface="Calibri"/>
                <a:cs typeface="Calibri"/>
              </a:rPr>
              <a:t> </a:t>
            </a:r>
            <a:r>
              <a:rPr sz="705" dirty="0">
                <a:latin typeface="Calibri"/>
                <a:cs typeface="Calibri"/>
              </a:rPr>
              <a:t>besoin</a:t>
            </a:r>
            <a:r>
              <a:rPr sz="705" spc="-7" dirty="0">
                <a:latin typeface="Calibri"/>
                <a:cs typeface="Calibri"/>
              </a:rPr>
              <a:t> </a:t>
            </a:r>
            <a:r>
              <a:rPr sz="705" spc="-3" dirty="0">
                <a:latin typeface="Calibri"/>
                <a:cs typeface="Calibri"/>
              </a:rPr>
              <a:t>de</a:t>
            </a:r>
            <a:endParaRPr sz="705" dirty="0">
              <a:latin typeface="Calibri"/>
              <a:cs typeface="Calibri"/>
            </a:endParaRPr>
          </a:p>
        </p:txBody>
      </p:sp>
      <p:sp>
        <p:nvSpPr>
          <p:cNvPr id="15" name="object 15"/>
          <p:cNvSpPr txBox="1"/>
          <p:nvPr/>
        </p:nvSpPr>
        <p:spPr>
          <a:xfrm>
            <a:off x="7390310" y="4710437"/>
            <a:ext cx="266745" cy="102592"/>
          </a:xfrm>
          <a:prstGeom prst="rect">
            <a:avLst/>
          </a:prstGeom>
          <a:solidFill>
            <a:srgbClr val="E2E8F4"/>
          </a:solidFill>
        </p:spPr>
        <p:txBody>
          <a:bodyPr vert="horz" wrap="square" lIns="0" tIns="0" rIns="0" bIns="0" rtlCol="0">
            <a:spAutoFit/>
          </a:bodyPr>
          <a:lstStyle/>
          <a:p>
            <a:pPr>
              <a:lnSpc>
                <a:spcPts val="819"/>
              </a:lnSpc>
            </a:pPr>
            <a:r>
              <a:rPr sz="705" spc="3" dirty="0">
                <a:latin typeface="Calibri"/>
                <a:cs typeface="Calibri"/>
              </a:rPr>
              <a:t>IN</a:t>
            </a:r>
            <a:r>
              <a:rPr sz="705" spc="-3" dirty="0">
                <a:latin typeface="Calibri"/>
                <a:cs typeface="Calibri"/>
              </a:rPr>
              <a:t>S</a:t>
            </a:r>
            <a:r>
              <a:rPr sz="705" spc="-11" dirty="0">
                <a:latin typeface="Calibri"/>
                <a:cs typeface="Calibri"/>
              </a:rPr>
              <a:t>E</a:t>
            </a:r>
            <a:r>
              <a:rPr sz="705" dirty="0">
                <a:latin typeface="Calibri"/>
                <a:cs typeface="Calibri"/>
              </a:rPr>
              <a:t>RT</a:t>
            </a:r>
          </a:p>
        </p:txBody>
      </p:sp>
      <p:sp>
        <p:nvSpPr>
          <p:cNvPr id="16" name="object 16"/>
          <p:cNvSpPr/>
          <p:nvPr/>
        </p:nvSpPr>
        <p:spPr>
          <a:xfrm>
            <a:off x="6797764" y="4819906"/>
            <a:ext cx="543672" cy="109549"/>
          </a:xfrm>
          <a:custGeom>
            <a:avLst/>
            <a:gdLst/>
            <a:ahLst/>
            <a:cxnLst/>
            <a:rect l="l" t="t" r="r" b="b"/>
            <a:pathLst>
              <a:path w="847725" h="170815">
                <a:moveTo>
                  <a:pt x="847648" y="0"/>
                </a:moveTo>
                <a:lnTo>
                  <a:pt x="0" y="0"/>
                </a:lnTo>
                <a:lnTo>
                  <a:pt x="0" y="170687"/>
                </a:lnTo>
                <a:lnTo>
                  <a:pt x="847648" y="170687"/>
                </a:lnTo>
                <a:lnTo>
                  <a:pt x="847648" y="0"/>
                </a:lnTo>
                <a:close/>
              </a:path>
            </a:pathLst>
          </a:custGeom>
          <a:solidFill>
            <a:srgbClr val="E2E8F4"/>
          </a:solidFill>
        </p:spPr>
        <p:txBody>
          <a:bodyPr wrap="square" lIns="0" tIns="0" rIns="0" bIns="0" rtlCol="0"/>
          <a:lstStyle/>
          <a:p>
            <a:endParaRPr sz="1153" dirty="0"/>
          </a:p>
        </p:txBody>
      </p:sp>
      <p:sp>
        <p:nvSpPr>
          <p:cNvPr id="17" name="object 17"/>
          <p:cNvSpPr txBox="1"/>
          <p:nvPr/>
        </p:nvSpPr>
        <p:spPr>
          <a:xfrm>
            <a:off x="4388214" y="4807850"/>
            <a:ext cx="3302755" cy="224140"/>
          </a:xfrm>
          <a:prstGeom prst="rect">
            <a:avLst/>
          </a:prstGeom>
        </p:spPr>
        <p:txBody>
          <a:bodyPr vert="horz" wrap="square" lIns="0" tIns="6516" rIns="0" bIns="0" rtlCol="0">
            <a:spAutoFit/>
          </a:bodyPr>
          <a:lstStyle/>
          <a:p>
            <a:pPr marL="8145" marR="3259">
              <a:lnSpc>
                <a:spcPct val="101800"/>
              </a:lnSpc>
              <a:spcBef>
                <a:spcPts val="51"/>
              </a:spcBef>
            </a:pPr>
            <a:r>
              <a:rPr sz="705" dirty="0">
                <a:latin typeface="Calibri"/>
                <a:cs typeface="Calibri"/>
              </a:rPr>
              <a:t>l'adresse</a:t>
            </a:r>
            <a:r>
              <a:rPr sz="705" spc="-3" dirty="0">
                <a:latin typeface="Calibri"/>
                <a:cs typeface="Calibri"/>
              </a:rPr>
              <a:t> </a:t>
            </a:r>
            <a:r>
              <a:rPr sz="705" dirty="0">
                <a:latin typeface="Calibri"/>
                <a:cs typeface="Calibri"/>
              </a:rPr>
              <a:t>IP</a:t>
            </a:r>
            <a:r>
              <a:rPr sz="705" spc="3" dirty="0">
                <a:latin typeface="Calibri"/>
                <a:cs typeface="Calibri"/>
              </a:rPr>
              <a:t> </a:t>
            </a:r>
            <a:r>
              <a:rPr sz="705" dirty="0">
                <a:latin typeface="Calibri"/>
                <a:cs typeface="Calibri"/>
              </a:rPr>
              <a:t>et</a:t>
            </a:r>
            <a:r>
              <a:rPr sz="705" spc="-11" dirty="0">
                <a:latin typeface="Calibri"/>
                <a:cs typeface="Calibri"/>
              </a:rPr>
              <a:t> </a:t>
            </a:r>
            <a:r>
              <a:rPr sz="705" spc="-3" dirty="0">
                <a:latin typeface="Calibri"/>
                <a:cs typeface="Calibri"/>
              </a:rPr>
              <a:t>du groupe</a:t>
            </a:r>
            <a:r>
              <a:rPr sz="705" dirty="0">
                <a:latin typeface="Calibri"/>
                <a:cs typeface="Calibri"/>
              </a:rPr>
              <a:t> </a:t>
            </a:r>
            <a:r>
              <a:rPr sz="705" spc="-3" dirty="0">
                <a:latin typeface="Calibri"/>
                <a:cs typeface="Calibri"/>
              </a:rPr>
              <a:t>d'hôtes</a:t>
            </a:r>
            <a:r>
              <a:rPr sz="705" dirty="0">
                <a:latin typeface="Calibri"/>
                <a:cs typeface="Calibri"/>
              </a:rPr>
              <a:t> initial</a:t>
            </a:r>
            <a:r>
              <a:rPr sz="705" spc="3" dirty="0">
                <a:latin typeface="Calibri"/>
                <a:cs typeface="Calibri"/>
              </a:rPr>
              <a:t> </a:t>
            </a:r>
            <a:r>
              <a:rPr sz="705" spc="-3" dirty="0">
                <a:latin typeface="Calibri"/>
                <a:cs typeface="Calibri"/>
              </a:rPr>
              <a:t>de chaque</a:t>
            </a:r>
            <a:r>
              <a:rPr sz="705" dirty="0">
                <a:latin typeface="Calibri"/>
                <a:cs typeface="Calibri"/>
              </a:rPr>
              <a:t> serveur</a:t>
            </a:r>
            <a:r>
              <a:rPr sz="705" spc="-3" dirty="0">
                <a:latin typeface="Calibri"/>
                <a:cs typeface="Calibri"/>
              </a:rPr>
              <a:t> dans </a:t>
            </a:r>
            <a:r>
              <a:rPr sz="705" dirty="0">
                <a:latin typeface="Calibri"/>
                <a:cs typeface="Calibri"/>
              </a:rPr>
              <a:t>la</a:t>
            </a:r>
            <a:r>
              <a:rPr sz="705" spc="11" dirty="0">
                <a:latin typeface="Calibri"/>
                <a:cs typeface="Calibri"/>
              </a:rPr>
              <a:t> </a:t>
            </a:r>
            <a:r>
              <a:rPr sz="705" spc="-3" dirty="0">
                <a:latin typeface="Calibri"/>
                <a:cs typeface="Calibri"/>
              </a:rPr>
              <a:t>mysql_servers</a:t>
            </a:r>
            <a:r>
              <a:rPr sz="705" spc="7" dirty="0">
                <a:latin typeface="Calibri"/>
                <a:cs typeface="Calibri"/>
              </a:rPr>
              <a:t> </a:t>
            </a:r>
            <a:r>
              <a:rPr sz="705" spc="-3" dirty="0">
                <a:latin typeface="Calibri"/>
                <a:cs typeface="Calibri"/>
              </a:rPr>
              <a:t>table,</a:t>
            </a:r>
            <a:r>
              <a:rPr sz="705" spc="-11" dirty="0">
                <a:latin typeface="Calibri"/>
                <a:cs typeface="Calibri"/>
              </a:rPr>
              <a:t> </a:t>
            </a:r>
            <a:r>
              <a:rPr sz="705" spc="-3" dirty="0">
                <a:latin typeface="Calibri"/>
                <a:cs typeface="Calibri"/>
              </a:rPr>
              <a:t>qui </a:t>
            </a:r>
            <a:r>
              <a:rPr sz="705" spc="-151" dirty="0">
                <a:latin typeface="Calibri"/>
                <a:cs typeface="Calibri"/>
              </a:rPr>
              <a:t> </a:t>
            </a:r>
            <a:r>
              <a:rPr sz="705" spc="-3" dirty="0">
                <a:latin typeface="Calibri"/>
                <a:cs typeface="Calibri"/>
              </a:rPr>
              <a:t>contient</a:t>
            </a:r>
            <a:r>
              <a:rPr sz="705" spc="-13" dirty="0">
                <a:latin typeface="Calibri"/>
                <a:cs typeface="Calibri"/>
              </a:rPr>
              <a:t> </a:t>
            </a:r>
            <a:r>
              <a:rPr sz="705" dirty="0">
                <a:latin typeface="Calibri"/>
                <a:cs typeface="Calibri"/>
              </a:rPr>
              <a:t>la</a:t>
            </a:r>
            <a:r>
              <a:rPr sz="705" spc="-7" dirty="0">
                <a:latin typeface="Calibri"/>
                <a:cs typeface="Calibri"/>
              </a:rPr>
              <a:t> </a:t>
            </a:r>
            <a:r>
              <a:rPr sz="705" spc="-3" dirty="0">
                <a:latin typeface="Calibri"/>
                <a:cs typeface="Calibri"/>
              </a:rPr>
              <a:t>liste</a:t>
            </a:r>
            <a:r>
              <a:rPr sz="705" spc="-7" dirty="0">
                <a:latin typeface="Calibri"/>
                <a:cs typeface="Calibri"/>
              </a:rPr>
              <a:t> </a:t>
            </a:r>
            <a:r>
              <a:rPr sz="705" dirty="0">
                <a:latin typeface="Calibri"/>
                <a:cs typeface="Calibri"/>
              </a:rPr>
              <a:t>des</a:t>
            </a:r>
            <a:r>
              <a:rPr sz="705" spc="-3" dirty="0">
                <a:latin typeface="Calibri"/>
                <a:cs typeface="Calibri"/>
              </a:rPr>
              <a:t> </a:t>
            </a:r>
            <a:r>
              <a:rPr sz="705" dirty="0">
                <a:latin typeface="Calibri"/>
                <a:cs typeface="Calibri"/>
              </a:rPr>
              <a:t>serveurs</a:t>
            </a:r>
            <a:r>
              <a:rPr sz="705" spc="-11" dirty="0">
                <a:latin typeface="Calibri"/>
                <a:cs typeface="Calibri"/>
              </a:rPr>
              <a:t> </a:t>
            </a:r>
            <a:r>
              <a:rPr sz="705" dirty="0">
                <a:latin typeface="Calibri"/>
                <a:cs typeface="Calibri"/>
              </a:rPr>
              <a:t>avec</a:t>
            </a:r>
            <a:r>
              <a:rPr sz="705" spc="-11" dirty="0">
                <a:latin typeface="Calibri"/>
                <a:cs typeface="Calibri"/>
              </a:rPr>
              <a:t> </a:t>
            </a:r>
            <a:r>
              <a:rPr sz="705" dirty="0" err="1">
                <a:latin typeface="Calibri"/>
                <a:cs typeface="Calibri"/>
              </a:rPr>
              <a:t>lesquels</a:t>
            </a:r>
            <a:r>
              <a:rPr sz="705" spc="-7" dirty="0">
                <a:latin typeface="Calibri"/>
                <a:cs typeface="Calibri"/>
              </a:rPr>
              <a:t> </a:t>
            </a:r>
            <a:r>
              <a:rPr lang="fr-FR" sz="705" spc="-3" dirty="0">
                <a:latin typeface="Calibri"/>
                <a:cs typeface="Calibri"/>
              </a:rPr>
              <a:t>Proxy SQL</a:t>
            </a:r>
            <a:r>
              <a:rPr sz="705" spc="-13" dirty="0">
                <a:latin typeface="Calibri"/>
                <a:cs typeface="Calibri"/>
              </a:rPr>
              <a:t> </a:t>
            </a:r>
            <a:r>
              <a:rPr sz="705" spc="-7" dirty="0">
                <a:latin typeface="Calibri"/>
                <a:cs typeface="Calibri"/>
              </a:rPr>
              <a:t>peut</a:t>
            </a:r>
            <a:r>
              <a:rPr sz="705" spc="-13" dirty="0">
                <a:latin typeface="Calibri"/>
                <a:cs typeface="Calibri"/>
              </a:rPr>
              <a:t> </a:t>
            </a:r>
            <a:r>
              <a:rPr sz="705" dirty="0">
                <a:latin typeface="Calibri"/>
                <a:cs typeface="Calibri"/>
              </a:rPr>
              <a:t>interagir.</a:t>
            </a:r>
          </a:p>
        </p:txBody>
      </p:sp>
      <p:sp>
        <p:nvSpPr>
          <p:cNvPr id="18" name="object 18"/>
          <p:cNvSpPr/>
          <p:nvPr/>
        </p:nvSpPr>
        <p:spPr>
          <a:xfrm>
            <a:off x="4603775" y="5844614"/>
            <a:ext cx="64752" cy="109549"/>
          </a:xfrm>
          <a:custGeom>
            <a:avLst/>
            <a:gdLst/>
            <a:ahLst/>
            <a:cxnLst/>
            <a:rect l="l" t="t" r="r" b="b"/>
            <a:pathLst>
              <a:path w="100965" h="170815">
                <a:moveTo>
                  <a:pt x="100584" y="0"/>
                </a:moveTo>
                <a:lnTo>
                  <a:pt x="0" y="0"/>
                </a:lnTo>
                <a:lnTo>
                  <a:pt x="0" y="170688"/>
                </a:lnTo>
                <a:lnTo>
                  <a:pt x="100584" y="170688"/>
                </a:lnTo>
                <a:lnTo>
                  <a:pt x="100584" y="0"/>
                </a:lnTo>
                <a:close/>
              </a:path>
            </a:pathLst>
          </a:custGeom>
          <a:solidFill>
            <a:srgbClr val="E2E8F4"/>
          </a:solidFill>
        </p:spPr>
        <p:txBody>
          <a:bodyPr wrap="square" lIns="0" tIns="0" rIns="0" bIns="0" rtlCol="0"/>
          <a:lstStyle/>
          <a:p>
            <a:endParaRPr sz="1153" dirty="0"/>
          </a:p>
        </p:txBody>
      </p:sp>
      <p:sp>
        <p:nvSpPr>
          <p:cNvPr id="19" name="object 19"/>
          <p:cNvSpPr/>
          <p:nvPr/>
        </p:nvSpPr>
        <p:spPr>
          <a:xfrm>
            <a:off x="6954150" y="5844614"/>
            <a:ext cx="199957" cy="109549"/>
          </a:xfrm>
          <a:custGeom>
            <a:avLst/>
            <a:gdLst/>
            <a:ahLst/>
            <a:cxnLst/>
            <a:rect l="l" t="t" r="r" b="b"/>
            <a:pathLst>
              <a:path w="311785" h="170815">
                <a:moveTo>
                  <a:pt x="311200" y="0"/>
                </a:moveTo>
                <a:lnTo>
                  <a:pt x="0" y="0"/>
                </a:lnTo>
                <a:lnTo>
                  <a:pt x="0" y="170688"/>
                </a:lnTo>
                <a:lnTo>
                  <a:pt x="311200" y="170688"/>
                </a:lnTo>
                <a:lnTo>
                  <a:pt x="311200" y="0"/>
                </a:lnTo>
                <a:close/>
              </a:path>
            </a:pathLst>
          </a:custGeom>
          <a:solidFill>
            <a:srgbClr val="E2E8F4"/>
          </a:solidFill>
        </p:spPr>
        <p:txBody>
          <a:bodyPr wrap="square" lIns="0" tIns="0" rIns="0" bIns="0" rtlCol="0"/>
          <a:lstStyle/>
          <a:p>
            <a:endParaRPr sz="1153" dirty="0"/>
          </a:p>
        </p:txBody>
      </p:sp>
      <p:sp>
        <p:nvSpPr>
          <p:cNvPr id="20" name="object 20"/>
          <p:cNvSpPr txBox="1"/>
          <p:nvPr/>
        </p:nvSpPr>
        <p:spPr>
          <a:xfrm>
            <a:off x="4388214" y="5832558"/>
            <a:ext cx="3548323" cy="224140"/>
          </a:xfrm>
          <a:prstGeom prst="rect">
            <a:avLst/>
          </a:prstGeom>
        </p:spPr>
        <p:txBody>
          <a:bodyPr vert="horz" wrap="square" lIns="0" tIns="6516" rIns="0" bIns="0" rtlCol="0">
            <a:spAutoFit/>
          </a:bodyPr>
          <a:lstStyle/>
          <a:p>
            <a:pPr marL="8145" marR="3259">
              <a:lnSpc>
                <a:spcPct val="101800"/>
              </a:lnSpc>
              <a:spcBef>
                <a:spcPts val="51"/>
              </a:spcBef>
            </a:pPr>
            <a:r>
              <a:rPr sz="705" spc="-3" dirty="0">
                <a:latin typeface="Calibri"/>
                <a:cs typeface="Calibri"/>
              </a:rPr>
              <a:t>Ici, </a:t>
            </a:r>
            <a:r>
              <a:rPr sz="705" dirty="0">
                <a:latin typeface="Calibri"/>
                <a:cs typeface="Calibri"/>
              </a:rPr>
              <a:t>la 2 valeur définit </a:t>
            </a:r>
            <a:r>
              <a:rPr sz="705" spc="-3" dirty="0">
                <a:latin typeface="Calibri"/>
                <a:cs typeface="Calibri"/>
              </a:rPr>
              <a:t>initialement tous ces nœuds </a:t>
            </a:r>
            <a:r>
              <a:rPr sz="705" dirty="0">
                <a:latin typeface="Calibri"/>
                <a:cs typeface="Calibri"/>
              </a:rPr>
              <a:t>comme écrivains et </a:t>
            </a:r>
            <a:r>
              <a:rPr sz="705" spc="-7" dirty="0">
                <a:latin typeface="Calibri"/>
                <a:cs typeface="Calibri"/>
              </a:rPr>
              <a:t>3306 </a:t>
            </a:r>
            <a:r>
              <a:rPr sz="705" dirty="0">
                <a:latin typeface="Calibri"/>
                <a:cs typeface="Calibri"/>
              </a:rPr>
              <a:t>définit le </a:t>
            </a:r>
            <a:r>
              <a:rPr sz="705" spc="-3" dirty="0">
                <a:latin typeface="Calibri"/>
                <a:cs typeface="Calibri"/>
              </a:rPr>
              <a:t>port MySQL </a:t>
            </a:r>
            <a:r>
              <a:rPr sz="705" spc="-151" dirty="0">
                <a:latin typeface="Calibri"/>
                <a:cs typeface="Calibri"/>
              </a:rPr>
              <a:t> </a:t>
            </a:r>
            <a:r>
              <a:rPr sz="705" dirty="0">
                <a:latin typeface="Calibri"/>
                <a:cs typeface="Calibri"/>
              </a:rPr>
              <a:t>par</a:t>
            </a:r>
            <a:r>
              <a:rPr sz="705" spc="-13" dirty="0">
                <a:latin typeface="Calibri"/>
                <a:cs typeface="Calibri"/>
              </a:rPr>
              <a:t> </a:t>
            </a:r>
            <a:r>
              <a:rPr sz="705" spc="-3" dirty="0">
                <a:latin typeface="Calibri"/>
                <a:cs typeface="Calibri"/>
              </a:rPr>
              <a:t>défaut.</a:t>
            </a:r>
            <a:endParaRPr sz="705" dirty="0">
              <a:latin typeface="Calibri"/>
              <a:cs typeface="Calibri"/>
            </a:endParaRPr>
          </a:p>
        </p:txBody>
      </p:sp>
      <p:pic>
        <p:nvPicPr>
          <p:cNvPr id="21" name="object 21"/>
          <p:cNvPicPr/>
          <p:nvPr/>
        </p:nvPicPr>
        <p:blipFill>
          <a:blip r:embed="rId2" cstate="print"/>
          <a:stretch>
            <a:fillRect/>
          </a:stretch>
        </p:blipFill>
        <p:spPr>
          <a:xfrm>
            <a:off x="4396569" y="5151323"/>
            <a:ext cx="3694524" cy="57828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41604" y="3687519"/>
            <a:ext cx="3379723" cy="440160"/>
          </a:xfrm>
          <a:prstGeom prst="rect">
            <a:avLst/>
          </a:prstGeom>
        </p:spPr>
        <p:txBody>
          <a:bodyPr vert="horz" wrap="square" lIns="0" tIns="6516" rIns="0" bIns="0" rtlCol="0">
            <a:spAutoFit/>
          </a:bodyPr>
          <a:lstStyle/>
          <a:p>
            <a:pPr marL="8145" marR="3258">
              <a:lnSpc>
                <a:spcPct val="101800"/>
              </a:lnSpc>
              <a:spcBef>
                <a:spcPts val="51"/>
              </a:spcBef>
            </a:pPr>
            <a:r>
              <a:rPr sz="705" spc="-3" dirty="0">
                <a:latin typeface="Calibri"/>
                <a:cs typeface="Calibri"/>
              </a:rPr>
              <a:t>La liste</a:t>
            </a:r>
            <a:r>
              <a:rPr sz="705" dirty="0">
                <a:latin typeface="Calibri"/>
                <a:cs typeface="Calibri"/>
              </a:rPr>
              <a:t> </a:t>
            </a:r>
            <a:r>
              <a:rPr sz="705" spc="-3" dirty="0">
                <a:latin typeface="Calibri"/>
                <a:cs typeface="Calibri"/>
              </a:rPr>
              <a:t>visible</a:t>
            </a:r>
            <a:r>
              <a:rPr sz="705" dirty="0">
                <a:latin typeface="Calibri"/>
                <a:cs typeface="Calibri"/>
              </a:rPr>
              <a:t> des</a:t>
            </a:r>
            <a:r>
              <a:rPr sz="705" spc="3" dirty="0">
                <a:latin typeface="Calibri"/>
                <a:cs typeface="Calibri"/>
              </a:rPr>
              <a:t> </a:t>
            </a:r>
            <a:r>
              <a:rPr sz="705" dirty="0">
                <a:latin typeface="Calibri"/>
                <a:cs typeface="Calibri"/>
              </a:rPr>
              <a:t>tables</a:t>
            </a:r>
            <a:r>
              <a:rPr sz="705" spc="3" dirty="0">
                <a:latin typeface="Calibri"/>
                <a:cs typeface="Calibri"/>
              </a:rPr>
              <a:t> </a:t>
            </a:r>
            <a:r>
              <a:rPr sz="705" spc="-3" dirty="0">
                <a:latin typeface="Calibri"/>
                <a:cs typeface="Calibri"/>
              </a:rPr>
              <a:t>dans</a:t>
            </a:r>
            <a:r>
              <a:rPr sz="705" dirty="0">
                <a:latin typeface="Calibri"/>
                <a:cs typeface="Calibri"/>
              </a:rPr>
              <a:t> la base </a:t>
            </a:r>
            <a:r>
              <a:rPr sz="705" spc="-3" dirty="0">
                <a:latin typeface="Calibri"/>
                <a:cs typeface="Calibri"/>
              </a:rPr>
              <a:t>de</a:t>
            </a:r>
            <a:r>
              <a:rPr sz="705" dirty="0">
                <a:latin typeface="Calibri"/>
                <a:cs typeface="Calibri"/>
              </a:rPr>
              <a:t> </a:t>
            </a:r>
            <a:r>
              <a:rPr sz="705" spc="-3" dirty="0">
                <a:latin typeface="Calibri"/>
                <a:cs typeface="Calibri"/>
              </a:rPr>
              <a:t>données</a:t>
            </a:r>
            <a:r>
              <a:rPr sz="705" dirty="0">
                <a:latin typeface="Calibri"/>
                <a:cs typeface="Calibri"/>
              </a:rPr>
              <a:t> </a:t>
            </a:r>
            <a:r>
              <a:rPr sz="705" spc="-3" dirty="0">
                <a:latin typeface="Calibri"/>
                <a:cs typeface="Calibri"/>
              </a:rPr>
              <a:t>montrant</a:t>
            </a:r>
            <a:r>
              <a:rPr sz="705" spc="-6" dirty="0">
                <a:latin typeface="Calibri"/>
                <a:cs typeface="Calibri"/>
              </a:rPr>
              <a:t> </a:t>
            </a:r>
            <a:r>
              <a:rPr sz="705" dirty="0">
                <a:latin typeface="Calibri"/>
                <a:cs typeface="Calibri"/>
              </a:rPr>
              <a:t>la</a:t>
            </a:r>
            <a:r>
              <a:rPr sz="705" spc="10" dirty="0">
                <a:latin typeface="Calibri"/>
                <a:cs typeface="Calibri"/>
              </a:rPr>
              <a:t> </a:t>
            </a:r>
            <a:r>
              <a:rPr sz="705" spc="-3" dirty="0">
                <a:latin typeface="Calibri"/>
                <a:cs typeface="Calibri"/>
              </a:rPr>
              <a:t>table créée</a:t>
            </a:r>
            <a:r>
              <a:rPr sz="705" spc="3" dirty="0">
                <a:latin typeface="Calibri"/>
                <a:cs typeface="Calibri"/>
              </a:rPr>
              <a:t> </a:t>
            </a:r>
            <a:r>
              <a:rPr sz="705" spc="-3" dirty="0">
                <a:latin typeface="Calibri"/>
                <a:cs typeface="Calibri"/>
              </a:rPr>
              <a:t>dans</a:t>
            </a:r>
            <a:r>
              <a:rPr sz="705" dirty="0">
                <a:latin typeface="Calibri"/>
                <a:cs typeface="Calibri"/>
              </a:rPr>
              <a:t> la </a:t>
            </a:r>
            <a:r>
              <a:rPr sz="705" spc="-3" dirty="0">
                <a:latin typeface="Calibri"/>
                <a:cs typeface="Calibri"/>
              </a:rPr>
              <a:t>réplication </a:t>
            </a:r>
            <a:r>
              <a:rPr sz="705" spc="-147" dirty="0">
                <a:latin typeface="Calibri"/>
                <a:cs typeface="Calibri"/>
              </a:rPr>
              <a:t> </a:t>
            </a:r>
            <a:r>
              <a:rPr sz="705" dirty="0">
                <a:latin typeface="Calibri"/>
                <a:cs typeface="Calibri"/>
              </a:rPr>
              <a:t>d'origine</a:t>
            </a:r>
            <a:r>
              <a:rPr sz="705" spc="-6" dirty="0">
                <a:latin typeface="Calibri"/>
                <a:cs typeface="Calibri"/>
              </a:rPr>
              <a:t> </a:t>
            </a:r>
            <a:r>
              <a:rPr sz="705" spc="-3" dirty="0">
                <a:latin typeface="Calibri"/>
                <a:cs typeface="Calibri"/>
              </a:rPr>
              <a:t>confirme</a:t>
            </a:r>
            <a:r>
              <a:rPr sz="705" spc="-6" dirty="0">
                <a:latin typeface="Calibri"/>
                <a:cs typeface="Calibri"/>
              </a:rPr>
              <a:t> </a:t>
            </a:r>
            <a:r>
              <a:rPr sz="705" spc="-3" dirty="0">
                <a:latin typeface="Calibri"/>
                <a:cs typeface="Calibri"/>
              </a:rPr>
              <a:t>que l'utilisateur</a:t>
            </a:r>
            <a:r>
              <a:rPr sz="705" spc="-10" dirty="0">
                <a:latin typeface="Calibri"/>
                <a:cs typeface="Calibri"/>
              </a:rPr>
              <a:t> </a:t>
            </a:r>
            <a:r>
              <a:rPr sz="705" dirty="0">
                <a:latin typeface="Calibri"/>
                <a:cs typeface="Calibri"/>
              </a:rPr>
              <a:t>a</a:t>
            </a:r>
            <a:r>
              <a:rPr sz="705" spc="-3" dirty="0">
                <a:latin typeface="Calibri"/>
                <a:cs typeface="Calibri"/>
              </a:rPr>
              <a:t> été</a:t>
            </a:r>
            <a:r>
              <a:rPr sz="705" spc="-6" dirty="0">
                <a:latin typeface="Calibri"/>
                <a:cs typeface="Calibri"/>
              </a:rPr>
              <a:t> </a:t>
            </a:r>
            <a:r>
              <a:rPr sz="705" spc="-3" dirty="0">
                <a:latin typeface="Calibri"/>
                <a:cs typeface="Calibri"/>
              </a:rPr>
              <a:t>créé correctement</a:t>
            </a:r>
            <a:r>
              <a:rPr sz="705" spc="-10" dirty="0">
                <a:latin typeface="Calibri"/>
                <a:cs typeface="Calibri"/>
              </a:rPr>
              <a:t> </a:t>
            </a:r>
            <a:r>
              <a:rPr sz="705" spc="-3" dirty="0">
                <a:latin typeface="Calibri"/>
                <a:cs typeface="Calibri"/>
              </a:rPr>
              <a:t>sur</a:t>
            </a:r>
            <a:r>
              <a:rPr sz="705" spc="-10" dirty="0">
                <a:latin typeface="Calibri"/>
                <a:cs typeface="Calibri"/>
              </a:rPr>
              <a:t> </a:t>
            </a:r>
            <a:r>
              <a:rPr sz="705" dirty="0">
                <a:latin typeface="Calibri"/>
                <a:cs typeface="Calibri"/>
              </a:rPr>
              <a:t>les </a:t>
            </a:r>
            <a:r>
              <a:rPr sz="705" spc="-3" dirty="0">
                <a:latin typeface="Calibri"/>
                <a:cs typeface="Calibri"/>
              </a:rPr>
              <a:t>nœuds.</a:t>
            </a:r>
            <a:endParaRPr sz="705" dirty="0">
              <a:latin typeface="Calibri"/>
              <a:cs typeface="Calibri"/>
            </a:endParaRPr>
          </a:p>
          <a:p>
            <a:pPr>
              <a:spcBef>
                <a:spcPts val="38"/>
              </a:spcBef>
            </a:pPr>
            <a:endParaRPr sz="609" dirty="0">
              <a:latin typeface="Calibri"/>
              <a:cs typeface="Calibri"/>
            </a:endParaRPr>
          </a:p>
          <a:p>
            <a:pPr marL="8145"/>
            <a:r>
              <a:rPr sz="770" b="1" spc="-3" dirty="0">
                <a:latin typeface="Calibri"/>
                <a:cs typeface="Calibri"/>
              </a:rPr>
              <a:t>Étape</a:t>
            </a:r>
            <a:r>
              <a:rPr sz="770" b="1" spc="-13" dirty="0">
                <a:latin typeface="Calibri"/>
                <a:cs typeface="Calibri"/>
              </a:rPr>
              <a:t> </a:t>
            </a:r>
            <a:r>
              <a:rPr sz="770" b="1" dirty="0">
                <a:latin typeface="Calibri"/>
                <a:cs typeface="Calibri"/>
              </a:rPr>
              <a:t>7</a:t>
            </a:r>
            <a:r>
              <a:rPr sz="770" b="1" spc="3" dirty="0">
                <a:latin typeface="Calibri"/>
                <a:cs typeface="Calibri"/>
              </a:rPr>
              <a:t> </a:t>
            </a:r>
            <a:r>
              <a:rPr sz="770" b="1" dirty="0">
                <a:latin typeface="Calibri"/>
                <a:cs typeface="Calibri"/>
              </a:rPr>
              <a:t>-</a:t>
            </a:r>
            <a:r>
              <a:rPr sz="770" b="1" spc="-13" dirty="0">
                <a:latin typeface="Calibri"/>
                <a:cs typeface="Calibri"/>
              </a:rPr>
              <a:t> </a:t>
            </a:r>
            <a:r>
              <a:rPr sz="770" b="1" spc="-3" dirty="0">
                <a:latin typeface="Calibri"/>
                <a:cs typeface="Calibri"/>
              </a:rPr>
              <a:t>Création</a:t>
            </a:r>
            <a:r>
              <a:rPr sz="770" b="1" spc="-6" dirty="0">
                <a:latin typeface="Calibri"/>
                <a:cs typeface="Calibri"/>
              </a:rPr>
              <a:t> </a:t>
            </a:r>
            <a:r>
              <a:rPr sz="770" b="1" dirty="0">
                <a:latin typeface="Calibri"/>
                <a:cs typeface="Calibri"/>
              </a:rPr>
              <a:t>de</a:t>
            </a:r>
            <a:r>
              <a:rPr sz="770" b="1" spc="-13" dirty="0">
                <a:latin typeface="Calibri"/>
                <a:cs typeface="Calibri"/>
              </a:rPr>
              <a:t> </a:t>
            </a:r>
            <a:r>
              <a:rPr sz="770" b="1" spc="-3" dirty="0" err="1">
                <a:latin typeface="Calibri"/>
                <a:cs typeface="Calibri"/>
              </a:rPr>
              <a:t>l'utilisateur</a:t>
            </a:r>
            <a:r>
              <a:rPr sz="770" b="1" spc="-3" dirty="0">
                <a:latin typeface="Calibri"/>
                <a:cs typeface="Calibri"/>
              </a:rPr>
              <a:t> </a:t>
            </a:r>
            <a:r>
              <a:rPr lang="fr-FR" sz="770" b="1" dirty="0">
                <a:latin typeface="Calibri"/>
                <a:cs typeface="Calibri"/>
              </a:rPr>
              <a:t>Proxy SQL</a:t>
            </a:r>
            <a:endParaRPr sz="770" dirty="0">
              <a:latin typeface="Calibri"/>
              <a:cs typeface="Calibri"/>
            </a:endParaRPr>
          </a:p>
        </p:txBody>
      </p:sp>
      <p:sp>
        <p:nvSpPr>
          <p:cNvPr id="3" name="object 3"/>
          <p:cNvSpPr/>
          <p:nvPr/>
        </p:nvSpPr>
        <p:spPr>
          <a:xfrm>
            <a:off x="6881819" y="4755396"/>
            <a:ext cx="473626" cy="109549"/>
          </a:xfrm>
          <a:custGeom>
            <a:avLst/>
            <a:gdLst/>
            <a:ahLst/>
            <a:cxnLst/>
            <a:rect l="l" t="t" r="r" b="b"/>
            <a:pathLst>
              <a:path w="738504" h="170815">
                <a:moveTo>
                  <a:pt x="737920" y="0"/>
                </a:moveTo>
                <a:lnTo>
                  <a:pt x="0" y="0"/>
                </a:lnTo>
                <a:lnTo>
                  <a:pt x="0" y="170687"/>
                </a:lnTo>
                <a:lnTo>
                  <a:pt x="737920" y="170687"/>
                </a:lnTo>
                <a:lnTo>
                  <a:pt x="737920" y="0"/>
                </a:lnTo>
                <a:close/>
              </a:path>
            </a:pathLst>
          </a:custGeom>
          <a:solidFill>
            <a:srgbClr val="E2E8F4"/>
          </a:solidFill>
        </p:spPr>
        <p:txBody>
          <a:bodyPr wrap="square" lIns="0" tIns="0" rIns="0" bIns="0" rtlCol="0"/>
          <a:lstStyle/>
          <a:p>
            <a:endParaRPr sz="1154" dirty="0"/>
          </a:p>
        </p:txBody>
      </p:sp>
      <p:sp>
        <p:nvSpPr>
          <p:cNvPr id="4" name="object 4"/>
          <p:cNvSpPr/>
          <p:nvPr/>
        </p:nvSpPr>
        <p:spPr>
          <a:xfrm>
            <a:off x="4541222" y="5083765"/>
            <a:ext cx="45204" cy="109956"/>
          </a:xfrm>
          <a:custGeom>
            <a:avLst/>
            <a:gdLst/>
            <a:ahLst/>
            <a:cxnLst/>
            <a:rect l="l" t="t" r="r" b="b"/>
            <a:pathLst>
              <a:path w="70484" h="171450">
                <a:moveTo>
                  <a:pt x="70103" y="0"/>
                </a:moveTo>
                <a:lnTo>
                  <a:pt x="0" y="0"/>
                </a:lnTo>
                <a:lnTo>
                  <a:pt x="0" y="170992"/>
                </a:lnTo>
                <a:lnTo>
                  <a:pt x="70103" y="170992"/>
                </a:lnTo>
                <a:lnTo>
                  <a:pt x="70103" y="0"/>
                </a:lnTo>
                <a:close/>
              </a:path>
            </a:pathLst>
          </a:custGeom>
          <a:solidFill>
            <a:srgbClr val="E2E8F4"/>
          </a:solidFill>
        </p:spPr>
        <p:txBody>
          <a:bodyPr wrap="square" lIns="0" tIns="0" rIns="0" bIns="0" rtlCol="0"/>
          <a:lstStyle/>
          <a:p>
            <a:endParaRPr sz="1154" dirty="0"/>
          </a:p>
        </p:txBody>
      </p:sp>
      <p:sp>
        <p:nvSpPr>
          <p:cNvPr id="5" name="object 5"/>
          <p:cNvSpPr txBox="1"/>
          <p:nvPr/>
        </p:nvSpPr>
        <p:spPr>
          <a:xfrm>
            <a:off x="4241603" y="4426668"/>
            <a:ext cx="3676198" cy="760569"/>
          </a:xfrm>
          <a:prstGeom prst="rect">
            <a:avLst/>
          </a:prstGeom>
        </p:spPr>
        <p:txBody>
          <a:bodyPr vert="horz" wrap="square" lIns="0" tIns="6516" rIns="0" bIns="0" rtlCol="0">
            <a:spAutoFit/>
          </a:bodyPr>
          <a:lstStyle/>
          <a:p>
            <a:pPr marL="8145" marR="445912">
              <a:lnSpc>
                <a:spcPct val="101800"/>
              </a:lnSpc>
              <a:spcBef>
                <a:spcPts val="51"/>
              </a:spcBef>
            </a:pPr>
            <a:r>
              <a:rPr sz="705" spc="-3" dirty="0">
                <a:latin typeface="Calibri"/>
                <a:cs typeface="Calibri"/>
              </a:rPr>
              <a:t>La </a:t>
            </a:r>
            <a:r>
              <a:rPr sz="705" dirty="0">
                <a:latin typeface="Calibri"/>
                <a:cs typeface="Calibri"/>
              </a:rPr>
              <a:t>dernière </a:t>
            </a:r>
            <a:r>
              <a:rPr sz="705" spc="-3" dirty="0">
                <a:latin typeface="Calibri"/>
                <a:cs typeface="Calibri"/>
              </a:rPr>
              <a:t>étape</a:t>
            </a:r>
            <a:r>
              <a:rPr sz="705" dirty="0">
                <a:latin typeface="Calibri"/>
                <a:cs typeface="Calibri"/>
              </a:rPr>
              <a:t> </a:t>
            </a:r>
            <a:r>
              <a:rPr sz="705" spc="-3" dirty="0">
                <a:latin typeface="Calibri"/>
                <a:cs typeface="Calibri"/>
              </a:rPr>
              <a:t>de configuration consiste </a:t>
            </a:r>
            <a:r>
              <a:rPr sz="705" dirty="0">
                <a:latin typeface="Calibri"/>
                <a:cs typeface="Calibri"/>
              </a:rPr>
              <a:t>à</a:t>
            </a:r>
            <a:r>
              <a:rPr sz="705" spc="10" dirty="0">
                <a:latin typeface="Calibri"/>
                <a:cs typeface="Calibri"/>
              </a:rPr>
              <a:t> </a:t>
            </a:r>
            <a:r>
              <a:rPr sz="705" spc="-3" dirty="0">
                <a:latin typeface="Calibri"/>
                <a:cs typeface="Calibri"/>
              </a:rPr>
              <a:t>autoriser</a:t>
            </a:r>
            <a:r>
              <a:rPr sz="705" dirty="0">
                <a:latin typeface="Calibri"/>
                <a:cs typeface="Calibri"/>
              </a:rPr>
              <a:t> les </a:t>
            </a:r>
            <a:r>
              <a:rPr sz="705" spc="-3" dirty="0">
                <a:latin typeface="Calibri"/>
                <a:cs typeface="Calibri"/>
              </a:rPr>
              <a:t>connexions</a:t>
            </a:r>
            <a:r>
              <a:rPr sz="705" dirty="0">
                <a:latin typeface="Calibri"/>
                <a:cs typeface="Calibri"/>
              </a:rPr>
              <a:t> à</a:t>
            </a:r>
            <a:r>
              <a:rPr sz="705" spc="-3" dirty="0">
                <a:latin typeface="Calibri"/>
                <a:cs typeface="Calibri"/>
              </a:rPr>
              <a:t> </a:t>
            </a:r>
            <a:r>
              <a:rPr lang="fr-FR" sz="705" spc="-3" dirty="0">
                <a:latin typeface="Calibri"/>
                <a:cs typeface="Calibri"/>
              </a:rPr>
              <a:t>Proxy SQL</a:t>
            </a:r>
            <a:r>
              <a:rPr sz="705" spc="-10" dirty="0">
                <a:latin typeface="Calibri"/>
                <a:cs typeface="Calibri"/>
              </a:rPr>
              <a:t> </a:t>
            </a:r>
            <a:r>
              <a:rPr sz="705" dirty="0">
                <a:latin typeface="Calibri"/>
                <a:cs typeface="Calibri"/>
              </a:rPr>
              <a:t>avec</a:t>
            </a:r>
            <a:r>
              <a:rPr sz="705" spc="-6" dirty="0">
                <a:latin typeface="Calibri"/>
                <a:cs typeface="Calibri"/>
              </a:rPr>
              <a:t> </a:t>
            </a:r>
            <a:r>
              <a:rPr sz="705" dirty="0">
                <a:latin typeface="Calibri"/>
                <a:cs typeface="Calibri"/>
              </a:rPr>
              <a:t>l' </a:t>
            </a:r>
            <a:r>
              <a:rPr sz="705" spc="-151" dirty="0">
                <a:latin typeface="Calibri"/>
                <a:cs typeface="Calibri"/>
              </a:rPr>
              <a:t> </a:t>
            </a:r>
            <a:r>
              <a:rPr sz="705" spc="-3" dirty="0">
                <a:latin typeface="Calibri"/>
                <a:cs typeface="Calibri"/>
              </a:rPr>
              <a:t>utilisateur</a:t>
            </a:r>
            <a:r>
              <a:rPr sz="705" spc="-6" dirty="0">
                <a:latin typeface="Calibri"/>
                <a:cs typeface="Calibri"/>
              </a:rPr>
              <a:t> </a:t>
            </a:r>
            <a:r>
              <a:rPr sz="705" b="1" spc="-3" dirty="0">
                <a:latin typeface="Calibri"/>
                <a:cs typeface="Calibri"/>
              </a:rPr>
              <a:t>hoteluser</a:t>
            </a:r>
            <a:r>
              <a:rPr sz="705" b="1" spc="-13" dirty="0">
                <a:latin typeface="Calibri"/>
                <a:cs typeface="Calibri"/>
              </a:rPr>
              <a:t> </a:t>
            </a:r>
            <a:r>
              <a:rPr sz="705" dirty="0">
                <a:latin typeface="Calibri"/>
                <a:cs typeface="Calibri"/>
              </a:rPr>
              <a:t>et</a:t>
            </a:r>
            <a:r>
              <a:rPr sz="705" spc="-13" dirty="0">
                <a:latin typeface="Calibri"/>
                <a:cs typeface="Calibri"/>
              </a:rPr>
              <a:t> </a:t>
            </a:r>
            <a:r>
              <a:rPr sz="705" dirty="0">
                <a:latin typeface="Calibri"/>
                <a:cs typeface="Calibri"/>
              </a:rPr>
              <a:t>à</a:t>
            </a:r>
            <a:r>
              <a:rPr sz="705" spc="6" dirty="0">
                <a:latin typeface="Calibri"/>
                <a:cs typeface="Calibri"/>
              </a:rPr>
              <a:t> </a:t>
            </a:r>
            <a:r>
              <a:rPr sz="705" spc="-3" dirty="0">
                <a:latin typeface="Calibri"/>
                <a:cs typeface="Calibri"/>
              </a:rPr>
              <a:t>transmettre ces</a:t>
            </a:r>
            <a:r>
              <a:rPr sz="705" spc="10" dirty="0">
                <a:latin typeface="Calibri"/>
                <a:cs typeface="Calibri"/>
              </a:rPr>
              <a:t> </a:t>
            </a:r>
            <a:r>
              <a:rPr sz="705" spc="-3" dirty="0">
                <a:latin typeface="Calibri"/>
                <a:cs typeface="Calibri"/>
              </a:rPr>
              <a:t>connexions</a:t>
            </a:r>
            <a:r>
              <a:rPr sz="705" spc="-6" dirty="0">
                <a:latin typeface="Calibri"/>
                <a:cs typeface="Calibri"/>
              </a:rPr>
              <a:t> </a:t>
            </a:r>
            <a:r>
              <a:rPr sz="705" spc="3" dirty="0">
                <a:latin typeface="Calibri"/>
                <a:cs typeface="Calibri"/>
              </a:rPr>
              <a:t>aux</a:t>
            </a:r>
            <a:r>
              <a:rPr sz="705" spc="-6" dirty="0">
                <a:latin typeface="Calibri"/>
                <a:cs typeface="Calibri"/>
              </a:rPr>
              <a:t> </a:t>
            </a:r>
            <a:r>
              <a:rPr sz="705" spc="-3" dirty="0">
                <a:latin typeface="Calibri"/>
                <a:cs typeface="Calibri"/>
              </a:rPr>
              <a:t>nœuds.</a:t>
            </a:r>
            <a:endParaRPr sz="705" dirty="0">
              <a:latin typeface="Calibri"/>
              <a:cs typeface="Calibri"/>
            </a:endParaRPr>
          </a:p>
          <a:p>
            <a:pPr>
              <a:spcBef>
                <a:spcPts val="22"/>
              </a:spcBef>
            </a:pPr>
            <a:endParaRPr sz="609" dirty="0">
              <a:latin typeface="Calibri"/>
              <a:cs typeface="Calibri"/>
            </a:endParaRPr>
          </a:p>
          <a:p>
            <a:pPr marL="8145" marR="3258">
              <a:lnSpc>
                <a:spcPct val="101899"/>
              </a:lnSpc>
              <a:spcBef>
                <a:spcPts val="3"/>
              </a:spcBef>
            </a:pPr>
            <a:r>
              <a:rPr sz="705" spc="-3" dirty="0">
                <a:latin typeface="Calibri"/>
                <a:cs typeface="Calibri"/>
              </a:rPr>
              <a:t>Pour </a:t>
            </a:r>
            <a:r>
              <a:rPr sz="705" spc="-6" dirty="0">
                <a:latin typeface="Calibri"/>
                <a:cs typeface="Calibri"/>
              </a:rPr>
              <a:t>ce</a:t>
            </a:r>
            <a:r>
              <a:rPr sz="705" spc="-3" dirty="0">
                <a:latin typeface="Calibri"/>
                <a:cs typeface="Calibri"/>
              </a:rPr>
              <a:t> </a:t>
            </a:r>
            <a:r>
              <a:rPr sz="705" dirty="0">
                <a:latin typeface="Calibri"/>
                <a:cs typeface="Calibri"/>
              </a:rPr>
              <a:t>faire,</a:t>
            </a:r>
            <a:r>
              <a:rPr sz="705" spc="-10" dirty="0">
                <a:latin typeface="Calibri"/>
                <a:cs typeface="Calibri"/>
              </a:rPr>
              <a:t> </a:t>
            </a:r>
            <a:r>
              <a:rPr sz="705" spc="-3" dirty="0">
                <a:latin typeface="Calibri"/>
                <a:cs typeface="Calibri"/>
              </a:rPr>
              <a:t>nous</a:t>
            </a:r>
            <a:r>
              <a:rPr sz="705" dirty="0">
                <a:latin typeface="Calibri"/>
                <a:cs typeface="Calibri"/>
              </a:rPr>
              <a:t> </a:t>
            </a:r>
            <a:r>
              <a:rPr sz="705" spc="-3" dirty="0">
                <a:latin typeface="Calibri"/>
                <a:cs typeface="Calibri"/>
              </a:rPr>
              <a:t>devons</a:t>
            </a:r>
            <a:r>
              <a:rPr sz="705" spc="10" dirty="0">
                <a:latin typeface="Calibri"/>
                <a:cs typeface="Calibri"/>
              </a:rPr>
              <a:t> </a:t>
            </a:r>
            <a:r>
              <a:rPr sz="705" dirty="0">
                <a:latin typeface="Calibri"/>
                <a:cs typeface="Calibri"/>
              </a:rPr>
              <a:t>définir des </a:t>
            </a:r>
            <a:r>
              <a:rPr sz="705" spc="-3" dirty="0">
                <a:latin typeface="Calibri"/>
                <a:cs typeface="Calibri"/>
              </a:rPr>
              <a:t>variables</a:t>
            </a:r>
            <a:r>
              <a:rPr sz="705" dirty="0">
                <a:latin typeface="Calibri"/>
                <a:cs typeface="Calibri"/>
              </a:rPr>
              <a:t> </a:t>
            </a:r>
            <a:r>
              <a:rPr sz="705" spc="-3" dirty="0">
                <a:latin typeface="Calibri"/>
                <a:cs typeface="Calibri"/>
              </a:rPr>
              <a:t>de</a:t>
            </a:r>
            <a:r>
              <a:rPr sz="705" dirty="0">
                <a:latin typeface="Calibri"/>
                <a:cs typeface="Calibri"/>
              </a:rPr>
              <a:t> </a:t>
            </a:r>
            <a:r>
              <a:rPr sz="705" spc="-3" dirty="0">
                <a:latin typeface="Calibri"/>
                <a:cs typeface="Calibri"/>
              </a:rPr>
              <a:t>configuration</a:t>
            </a:r>
            <a:r>
              <a:rPr sz="705" spc="-6" dirty="0">
                <a:latin typeface="Calibri"/>
                <a:cs typeface="Calibri"/>
              </a:rPr>
              <a:t> </a:t>
            </a:r>
            <a:r>
              <a:rPr sz="705" spc="-3" dirty="0">
                <a:latin typeface="Calibri"/>
                <a:cs typeface="Calibri"/>
              </a:rPr>
              <a:t>dans </a:t>
            </a:r>
            <a:r>
              <a:rPr sz="705" dirty="0">
                <a:latin typeface="Calibri"/>
                <a:cs typeface="Calibri"/>
              </a:rPr>
              <a:t>la</a:t>
            </a:r>
            <a:r>
              <a:rPr sz="705" spc="13" dirty="0">
                <a:latin typeface="Calibri"/>
                <a:cs typeface="Calibri"/>
              </a:rPr>
              <a:t> </a:t>
            </a:r>
            <a:r>
              <a:rPr sz="705" spc="-3" dirty="0">
                <a:latin typeface="Calibri"/>
                <a:cs typeface="Calibri"/>
              </a:rPr>
              <a:t>mysql_users</a:t>
            </a:r>
            <a:r>
              <a:rPr sz="705" dirty="0">
                <a:latin typeface="Calibri"/>
                <a:cs typeface="Calibri"/>
              </a:rPr>
              <a:t> </a:t>
            </a:r>
            <a:r>
              <a:rPr sz="705" spc="-3" dirty="0">
                <a:latin typeface="Calibri"/>
                <a:cs typeface="Calibri"/>
              </a:rPr>
              <a:t>table,</a:t>
            </a:r>
            <a:r>
              <a:rPr sz="705" spc="-10" dirty="0">
                <a:latin typeface="Calibri"/>
                <a:cs typeface="Calibri"/>
              </a:rPr>
              <a:t> </a:t>
            </a:r>
            <a:r>
              <a:rPr sz="705" spc="-3" dirty="0">
                <a:latin typeface="Calibri"/>
                <a:cs typeface="Calibri"/>
              </a:rPr>
              <a:t>qui </a:t>
            </a:r>
            <a:r>
              <a:rPr sz="705" dirty="0">
                <a:latin typeface="Calibri"/>
                <a:cs typeface="Calibri"/>
              </a:rPr>
              <a:t> </a:t>
            </a:r>
            <a:r>
              <a:rPr sz="705" spc="-3" dirty="0">
                <a:latin typeface="Calibri"/>
                <a:cs typeface="Calibri"/>
              </a:rPr>
              <a:t>contient</a:t>
            </a:r>
            <a:r>
              <a:rPr sz="705" spc="-6" dirty="0">
                <a:latin typeface="Calibri"/>
                <a:cs typeface="Calibri"/>
              </a:rPr>
              <a:t> </a:t>
            </a:r>
            <a:r>
              <a:rPr sz="705" dirty="0">
                <a:latin typeface="Calibri"/>
                <a:cs typeface="Calibri"/>
              </a:rPr>
              <a:t>les</a:t>
            </a:r>
            <a:r>
              <a:rPr sz="705" spc="6" dirty="0">
                <a:latin typeface="Calibri"/>
                <a:cs typeface="Calibri"/>
              </a:rPr>
              <a:t> </a:t>
            </a:r>
            <a:r>
              <a:rPr sz="705" spc="-3" dirty="0">
                <a:latin typeface="Calibri"/>
                <a:cs typeface="Calibri"/>
              </a:rPr>
              <a:t>informations</a:t>
            </a:r>
            <a:r>
              <a:rPr sz="705" dirty="0">
                <a:latin typeface="Calibri"/>
                <a:cs typeface="Calibri"/>
              </a:rPr>
              <a:t> </a:t>
            </a:r>
            <a:r>
              <a:rPr sz="705" spc="-3" dirty="0">
                <a:latin typeface="Calibri"/>
                <a:cs typeface="Calibri"/>
              </a:rPr>
              <a:t>d'identification</a:t>
            </a:r>
            <a:r>
              <a:rPr sz="705" dirty="0">
                <a:latin typeface="Calibri"/>
                <a:cs typeface="Calibri"/>
              </a:rPr>
              <a:t> </a:t>
            </a:r>
            <a:r>
              <a:rPr sz="705" spc="-3" dirty="0">
                <a:latin typeface="Calibri"/>
                <a:cs typeface="Calibri"/>
              </a:rPr>
              <a:t>de</a:t>
            </a:r>
            <a:r>
              <a:rPr sz="705" spc="3" dirty="0">
                <a:latin typeface="Calibri"/>
                <a:cs typeface="Calibri"/>
              </a:rPr>
              <a:t> </a:t>
            </a:r>
            <a:r>
              <a:rPr sz="705" spc="-3" dirty="0">
                <a:latin typeface="Calibri"/>
                <a:cs typeface="Calibri"/>
              </a:rPr>
              <a:t>l'utilisateur.</a:t>
            </a:r>
            <a:r>
              <a:rPr sz="705" spc="19" dirty="0">
                <a:latin typeface="Calibri"/>
                <a:cs typeface="Calibri"/>
              </a:rPr>
              <a:t> </a:t>
            </a:r>
            <a:r>
              <a:rPr sz="705" spc="-3" dirty="0">
                <a:latin typeface="Calibri"/>
                <a:cs typeface="Calibri"/>
              </a:rPr>
              <a:t>Dans</a:t>
            </a:r>
            <a:r>
              <a:rPr sz="705" dirty="0">
                <a:latin typeface="Calibri"/>
                <a:cs typeface="Calibri"/>
              </a:rPr>
              <a:t> </a:t>
            </a:r>
            <a:r>
              <a:rPr sz="705" spc="-3" dirty="0" err="1">
                <a:latin typeface="Calibri"/>
                <a:cs typeface="Calibri"/>
              </a:rPr>
              <a:t>l'interface</a:t>
            </a:r>
            <a:r>
              <a:rPr sz="705" spc="3" dirty="0">
                <a:latin typeface="Calibri"/>
                <a:cs typeface="Calibri"/>
              </a:rPr>
              <a:t> </a:t>
            </a:r>
            <a:r>
              <a:rPr lang="fr-FR" sz="705" spc="-3" dirty="0">
                <a:latin typeface="Calibri"/>
                <a:cs typeface="Calibri"/>
              </a:rPr>
              <a:t>Proxy SQL</a:t>
            </a:r>
            <a:r>
              <a:rPr sz="705" spc="-3" dirty="0">
                <a:latin typeface="Calibri"/>
                <a:cs typeface="Calibri"/>
              </a:rPr>
              <a:t>, on</a:t>
            </a:r>
            <a:r>
              <a:rPr sz="705" dirty="0">
                <a:latin typeface="Calibri"/>
                <a:cs typeface="Calibri"/>
              </a:rPr>
              <a:t> ajoute</a:t>
            </a:r>
            <a:r>
              <a:rPr sz="705" spc="3" dirty="0">
                <a:latin typeface="Calibri"/>
                <a:cs typeface="Calibri"/>
              </a:rPr>
              <a:t> </a:t>
            </a:r>
            <a:r>
              <a:rPr sz="705" dirty="0">
                <a:latin typeface="Calibri"/>
                <a:cs typeface="Calibri"/>
              </a:rPr>
              <a:t>le </a:t>
            </a:r>
            <a:r>
              <a:rPr sz="705" spc="-3" dirty="0">
                <a:latin typeface="Calibri"/>
                <a:cs typeface="Calibri"/>
              </a:rPr>
              <a:t>nom </a:t>
            </a:r>
            <a:r>
              <a:rPr sz="705" dirty="0">
                <a:latin typeface="Calibri"/>
                <a:cs typeface="Calibri"/>
              </a:rPr>
              <a:t> d'utilisateur, le </a:t>
            </a:r>
            <a:r>
              <a:rPr sz="705" spc="-3" dirty="0">
                <a:latin typeface="Calibri"/>
                <a:cs typeface="Calibri"/>
              </a:rPr>
              <a:t>mot de </a:t>
            </a:r>
            <a:r>
              <a:rPr sz="705" dirty="0">
                <a:latin typeface="Calibri"/>
                <a:cs typeface="Calibri"/>
              </a:rPr>
              <a:t>passe et le </a:t>
            </a:r>
            <a:r>
              <a:rPr sz="705" spc="-3" dirty="0">
                <a:latin typeface="Calibri"/>
                <a:cs typeface="Calibri"/>
              </a:rPr>
              <a:t>groupe d'hôtes </a:t>
            </a:r>
            <a:r>
              <a:rPr sz="705" dirty="0">
                <a:latin typeface="Calibri"/>
                <a:cs typeface="Calibri"/>
              </a:rPr>
              <a:t>par défaut à la base </a:t>
            </a:r>
            <a:r>
              <a:rPr sz="705" spc="-3" dirty="0">
                <a:latin typeface="Calibri"/>
                <a:cs typeface="Calibri"/>
              </a:rPr>
              <a:t>de données de configuration </a:t>
            </a:r>
            <a:r>
              <a:rPr sz="705" dirty="0">
                <a:latin typeface="Calibri"/>
                <a:cs typeface="Calibri"/>
              </a:rPr>
              <a:t> </a:t>
            </a:r>
            <a:r>
              <a:rPr sz="705" spc="-3" dirty="0">
                <a:latin typeface="Calibri"/>
                <a:cs typeface="Calibri"/>
              </a:rPr>
              <a:t>(qui </a:t>
            </a:r>
            <a:r>
              <a:rPr sz="705" dirty="0">
                <a:latin typeface="Calibri"/>
                <a:cs typeface="Calibri"/>
              </a:rPr>
              <a:t>est</a:t>
            </a:r>
            <a:r>
              <a:rPr sz="705" spc="-10" dirty="0">
                <a:latin typeface="Calibri"/>
                <a:cs typeface="Calibri"/>
              </a:rPr>
              <a:t> </a:t>
            </a:r>
            <a:r>
              <a:rPr sz="705" spc="-3" dirty="0">
                <a:latin typeface="Calibri"/>
                <a:cs typeface="Calibri"/>
              </a:rPr>
              <a:t>2,</a:t>
            </a:r>
            <a:r>
              <a:rPr sz="705" spc="-16" dirty="0">
                <a:latin typeface="Calibri"/>
                <a:cs typeface="Calibri"/>
              </a:rPr>
              <a:t> </a:t>
            </a:r>
            <a:r>
              <a:rPr sz="705" dirty="0">
                <a:latin typeface="Calibri"/>
                <a:cs typeface="Calibri"/>
              </a:rPr>
              <a:t>pour</a:t>
            </a:r>
            <a:r>
              <a:rPr sz="705" spc="-6" dirty="0">
                <a:latin typeface="Calibri"/>
                <a:cs typeface="Calibri"/>
              </a:rPr>
              <a:t> </a:t>
            </a:r>
            <a:r>
              <a:rPr sz="705" dirty="0">
                <a:latin typeface="Calibri"/>
                <a:cs typeface="Calibri"/>
              </a:rPr>
              <a:t>le</a:t>
            </a:r>
            <a:r>
              <a:rPr sz="705" spc="-6" dirty="0">
                <a:latin typeface="Calibri"/>
                <a:cs typeface="Calibri"/>
              </a:rPr>
              <a:t> </a:t>
            </a:r>
            <a:r>
              <a:rPr sz="705" spc="-3" dirty="0">
                <a:latin typeface="Calibri"/>
                <a:cs typeface="Calibri"/>
              </a:rPr>
              <a:t>groupe</a:t>
            </a:r>
            <a:r>
              <a:rPr sz="705" spc="-6" dirty="0">
                <a:latin typeface="Calibri"/>
                <a:cs typeface="Calibri"/>
              </a:rPr>
              <a:t> </a:t>
            </a:r>
            <a:r>
              <a:rPr sz="705" dirty="0">
                <a:latin typeface="Calibri"/>
                <a:cs typeface="Calibri"/>
              </a:rPr>
              <a:t>d'hôtes </a:t>
            </a:r>
            <a:r>
              <a:rPr sz="705" b="1" dirty="0">
                <a:latin typeface="Calibri"/>
                <a:cs typeface="Calibri"/>
              </a:rPr>
              <a:t>de</a:t>
            </a:r>
            <a:r>
              <a:rPr sz="705" b="1" spc="-10" dirty="0">
                <a:latin typeface="Calibri"/>
                <a:cs typeface="Calibri"/>
              </a:rPr>
              <a:t> </a:t>
            </a:r>
            <a:r>
              <a:rPr sz="705" b="1" spc="-3" dirty="0">
                <a:latin typeface="Calibri"/>
                <a:cs typeface="Calibri"/>
              </a:rPr>
              <a:t>l'écrivain</a:t>
            </a:r>
            <a:r>
              <a:rPr sz="705" b="1" spc="3" dirty="0">
                <a:latin typeface="Calibri"/>
                <a:cs typeface="Calibri"/>
              </a:rPr>
              <a:t> </a:t>
            </a:r>
            <a:r>
              <a:rPr sz="705" dirty="0">
                <a:latin typeface="Calibri"/>
                <a:cs typeface="Calibri"/>
              </a:rPr>
              <a:t>)</a:t>
            </a:r>
          </a:p>
        </p:txBody>
      </p:sp>
      <p:sp>
        <p:nvSpPr>
          <p:cNvPr id="6" name="object 6"/>
          <p:cNvSpPr txBox="1"/>
          <p:nvPr/>
        </p:nvSpPr>
        <p:spPr>
          <a:xfrm>
            <a:off x="4241604" y="5513685"/>
            <a:ext cx="3434701" cy="224140"/>
          </a:xfrm>
          <a:prstGeom prst="rect">
            <a:avLst/>
          </a:prstGeom>
        </p:spPr>
        <p:txBody>
          <a:bodyPr vert="horz" wrap="square" lIns="0" tIns="6516" rIns="0" bIns="0" rtlCol="0">
            <a:spAutoFit/>
          </a:bodyPr>
          <a:lstStyle/>
          <a:p>
            <a:pPr marL="8145" marR="3258">
              <a:lnSpc>
                <a:spcPct val="101800"/>
              </a:lnSpc>
              <a:spcBef>
                <a:spcPts val="51"/>
              </a:spcBef>
            </a:pPr>
            <a:r>
              <a:rPr sz="705" spc="-3" dirty="0">
                <a:latin typeface="Calibri"/>
                <a:cs typeface="Calibri"/>
              </a:rPr>
              <a:t>migrez </a:t>
            </a:r>
            <a:r>
              <a:rPr sz="705" dirty="0">
                <a:latin typeface="Calibri"/>
                <a:cs typeface="Calibri"/>
              </a:rPr>
              <a:t>la </a:t>
            </a:r>
            <a:r>
              <a:rPr sz="705" spc="-3" dirty="0">
                <a:latin typeface="Calibri"/>
                <a:cs typeface="Calibri"/>
              </a:rPr>
              <a:t>configuration</a:t>
            </a:r>
            <a:r>
              <a:rPr sz="705" spc="-6" dirty="0">
                <a:latin typeface="Calibri"/>
                <a:cs typeface="Calibri"/>
              </a:rPr>
              <a:t> </a:t>
            </a:r>
            <a:r>
              <a:rPr sz="705" spc="-3" dirty="0">
                <a:latin typeface="Calibri"/>
                <a:cs typeface="Calibri"/>
              </a:rPr>
              <a:t>dans</a:t>
            </a:r>
            <a:r>
              <a:rPr sz="705" spc="6" dirty="0">
                <a:latin typeface="Calibri"/>
                <a:cs typeface="Calibri"/>
              </a:rPr>
              <a:t> </a:t>
            </a:r>
            <a:r>
              <a:rPr sz="705" b="1" spc="-3" dirty="0">
                <a:latin typeface="Calibri"/>
                <a:cs typeface="Calibri"/>
              </a:rPr>
              <a:t>l'environnement</a:t>
            </a:r>
            <a:r>
              <a:rPr sz="705" b="1" dirty="0">
                <a:latin typeface="Calibri"/>
                <a:cs typeface="Calibri"/>
              </a:rPr>
              <a:t> </a:t>
            </a:r>
            <a:r>
              <a:rPr sz="705" b="1" spc="-3" dirty="0">
                <a:latin typeface="Calibri"/>
                <a:cs typeface="Calibri"/>
              </a:rPr>
              <a:t>d'exécution</a:t>
            </a:r>
            <a:r>
              <a:rPr sz="705" b="1" spc="16" dirty="0">
                <a:latin typeface="Calibri"/>
                <a:cs typeface="Calibri"/>
              </a:rPr>
              <a:t> </a:t>
            </a:r>
            <a:r>
              <a:rPr sz="705" dirty="0">
                <a:latin typeface="Calibri"/>
                <a:cs typeface="Calibri"/>
              </a:rPr>
              <a:t>et</a:t>
            </a:r>
            <a:r>
              <a:rPr sz="705" spc="-10" dirty="0">
                <a:latin typeface="Calibri"/>
                <a:cs typeface="Calibri"/>
              </a:rPr>
              <a:t> </a:t>
            </a:r>
            <a:r>
              <a:rPr sz="705" dirty="0">
                <a:latin typeface="Calibri"/>
                <a:cs typeface="Calibri"/>
              </a:rPr>
              <a:t>enregistrez-la </a:t>
            </a:r>
            <a:r>
              <a:rPr sz="705" spc="-3" dirty="0">
                <a:latin typeface="Calibri"/>
                <a:cs typeface="Calibri"/>
              </a:rPr>
              <a:t>sur </a:t>
            </a:r>
            <a:r>
              <a:rPr sz="705" b="1" spc="-3" dirty="0">
                <a:latin typeface="Calibri"/>
                <a:cs typeface="Calibri"/>
              </a:rPr>
              <a:t>le </a:t>
            </a:r>
            <a:r>
              <a:rPr sz="705" b="1" dirty="0">
                <a:latin typeface="Calibri"/>
                <a:cs typeface="Calibri"/>
              </a:rPr>
              <a:t>disque </a:t>
            </a:r>
            <a:r>
              <a:rPr sz="705" spc="-3" dirty="0">
                <a:latin typeface="Calibri"/>
                <a:cs typeface="Calibri"/>
              </a:rPr>
              <a:t>pour </a:t>
            </a:r>
            <a:r>
              <a:rPr sz="705" spc="-151" dirty="0">
                <a:latin typeface="Calibri"/>
                <a:cs typeface="Calibri"/>
              </a:rPr>
              <a:t> </a:t>
            </a:r>
            <a:r>
              <a:rPr sz="705" dirty="0">
                <a:latin typeface="Calibri"/>
                <a:cs typeface="Calibri"/>
              </a:rPr>
              <a:t>appliquer</a:t>
            </a:r>
            <a:r>
              <a:rPr sz="705" spc="-10" dirty="0">
                <a:latin typeface="Calibri"/>
                <a:cs typeface="Calibri"/>
              </a:rPr>
              <a:t> </a:t>
            </a:r>
            <a:r>
              <a:rPr sz="705" dirty="0">
                <a:latin typeface="Calibri"/>
                <a:cs typeface="Calibri"/>
              </a:rPr>
              <a:t>la</a:t>
            </a:r>
            <a:r>
              <a:rPr sz="705" spc="-6" dirty="0">
                <a:latin typeface="Calibri"/>
                <a:cs typeface="Calibri"/>
              </a:rPr>
              <a:t> </a:t>
            </a:r>
            <a:r>
              <a:rPr sz="705" spc="-3" dirty="0">
                <a:latin typeface="Calibri"/>
                <a:cs typeface="Calibri"/>
              </a:rPr>
              <a:t>nouvelle</a:t>
            </a:r>
            <a:r>
              <a:rPr sz="705" spc="-6" dirty="0">
                <a:latin typeface="Calibri"/>
                <a:cs typeface="Calibri"/>
              </a:rPr>
              <a:t> </a:t>
            </a:r>
            <a:r>
              <a:rPr sz="705" spc="-3" dirty="0">
                <a:latin typeface="Calibri"/>
                <a:cs typeface="Calibri"/>
              </a:rPr>
              <a:t>configuration.</a:t>
            </a:r>
            <a:endParaRPr sz="705" dirty="0">
              <a:latin typeface="Calibri"/>
              <a:cs typeface="Calibri"/>
            </a:endParaRPr>
          </a:p>
        </p:txBody>
      </p:sp>
      <p:pic>
        <p:nvPicPr>
          <p:cNvPr id="7" name="object 7"/>
          <p:cNvPicPr/>
          <p:nvPr/>
        </p:nvPicPr>
        <p:blipFill>
          <a:blip r:embed="rId2" cstate="print"/>
          <a:stretch>
            <a:fillRect/>
          </a:stretch>
        </p:blipFill>
        <p:spPr>
          <a:xfrm>
            <a:off x="4249959" y="577065"/>
            <a:ext cx="3694524" cy="3022976"/>
          </a:xfrm>
          <a:prstGeom prst="rect">
            <a:avLst/>
          </a:prstGeom>
        </p:spPr>
      </p:pic>
      <p:pic>
        <p:nvPicPr>
          <p:cNvPr id="8" name="object 8"/>
          <p:cNvPicPr/>
          <p:nvPr/>
        </p:nvPicPr>
        <p:blipFill>
          <a:blip r:embed="rId3" cstate="print"/>
          <a:stretch>
            <a:fillRect/>
          </a:stretch>
        </p:blipFill>
        <p:spPr>
          <a:xfrm>
            <a:off x="4249959" y="5290109"/>
            <a:ext cx="3694524" cy="13601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78335" y="1151770"/>
            <a:ext cx="201586" cy="109549"/>
          </a:xfrm>
          <a:custGeom>
            <a:avLst/>
            <a:gdLst/>
            <a:ahLst/>
            <a:cxnLst/>
            <a:rect l="l" t="t" r="r" b="b"/>
            <a:pathLst>
              <a:path w="314325" h="170814">
                <a:moveTo>
                  <a:pt x="314248" y="0"/>
                </a:moveTo>
                <a:lnTo>
                  <a:pt x="0" y="0"/>
                </a:lnTo>
                <a:lnTo>
                  <a:pt x="0" y="170688"/>
                </a:lnTo>
                <a:lnTo>
                  <a:pt x="314248" y="170688"/>
                </a:lnTo>
                <a:lnTo>
                  <a:pt x="314248" y="0"/>
                </a:lnTo>
                <a:close/>
              </a:path>
            </a:pathLst>
          </a:custGeom>
          <a:solidFill>
            <a:srgbClr val="E2E8F4"/>
          </a:solidFill>
        </p:spPr>
        <p:txBody>
          <a:bodyPr wrap="square" lIns="0" tIns="0" rIns="0" bIns="0" rtlCol="0"/>
          <a:lstStyle/>
          <a:p>
            <a:endParaRPr sz="1154" dirty="0"/>
          </a:p>
        </p:txBody>
      </p:sp>
      <p:sp>
        <p:nvSpPr>
          <p:cNvPr id="3" name="object 3"/>
          <p:cNvSpPr/>
          <p:nvPr/>
        </p:nvSpPr>
        <p:spPr>
          <a:xfrm>
            <a:off x="7509710" y="1261237"/>
            <a:ext cx="182038" cy="109549"/>
          </a:xfrm>
          <a:custGeom>
            <a:avLst/>
            <a:gdLst/>
            <a:ahLst/>
            <a:cxnLst/>
            <a:rect l="l" t="t" r="r" b="b"/>
            <a:pathLst>
              <a:path w="283845" h="170814">
                <a:moveTo>
                  <a:pt x="283463" y="0"/>
                </a:moveTo>
                <a:lnTo>
                  <a:pt x="0" y="0"/>
                </a:lnTo>
                <a:lnTo>
                  <a:pt x="0" y="170688"/>
                </a:lnTo>
                <a:lnTo>
                  <a:pt x="283463" y="170688"/>
                </a:lnTo>
                <a:lnTo>
                  <a:pt x="283463" y="0"/>
                </a:lnTo>
                <a:close/>
              </a:path>
            </a:pathLst>
          </a:custGeom>
          <a:solidFill>
            <a:srgbClr val="E2E8F4"/>
          </a:solidFill>
        </p:spPr>
        <p:txBody>
          <a:bodyPr wrap="square" lIns="0" tIns="0" rIns="0" bIns="0" rtlCol="0"/>
          <a:lstStyle/>
          <a:p>
            <a:endParaRPr sz="1154" dirty="0"/>
          </a:p>
        </p:txBody>
      </p:sp>
      <p:sp>
        <p:nvSpPr>
          <p:cNvPr id="4" name="object 4"/>
          <p:cNvSpPr/>
          <p:nvPr/>
        </p:nvSpPr>
        <p:spPr>
          <a:xfrm>
            <a:off x="5931473" y="1370705"/>
            <a:ext cx="256564" cy="109549"/>
          </a:xfrm>
          <a:custGeom>
            <a:avLst/>
            <a:gdLst/>
            <a:ahLst/>
            <a:cxnLst/>
            <a:rect l="l" t="t" r="r" b="b"/>
            <a:pathLst>
              <a:path w="400050" h="170814">
                <a:moveTo>
                  <a:pt x="399592" y="0"/>
                </a:moveTo>
                <a:lnTo>
                  <a:pt x="0" y="0"/>
                </a:lnTo>
                <a:lnTo>
                  <a:pt x="0" y="170688"/>
                </a:lnTo>
                <a:lnTo>
                  <a:pt x="399592" y="170688"/>
                </a:lnTo>
                <a:lnTo>
                  <a:pt x="399592" y="0"/>
                </a:lnTo>
                <a:close/>
              </a:path>
            </a:pathLst>
          </a:custGeom>
          <a:solidFill>
            <a:srgbClr val="E2E8F4"/>
          </a:solidFill>
        </p:spPr>
        <p:txBody>
          <a:bodyPr wrap="square" lIns="0" tIns="0" rIns="0" bIns="0" rtlCol="0"/>
          <a:lstStyle/>
          <a:p>
            <a:endParaRPr sz="1154" dirty="0"/>
          </a:p>
        </p:txBody>
      </p:sp>
      <p:sp>
        <p:nvSpPr>
          <p:cNvPr id="5" name="object 5"/>
          <p:cNvSpPr txBox="1"/>
          <p:nvPr/>
        </p:nvSpPr>
        <p:spPr>
          <a:xfrm>
            <a:off x="4241603" y="1139716"/>
            <a:ext cx="3681084" cy="334811"/>
          </a:xfrm>
          <a:prstGeom prst="rect">
            <a:avLst/>
          </a:prstGeom>
        </p:spPr>
        <p:txBody>
          <a:bodyPr vert="horz" wrap="square" lIns="0" tIns="6516" rIns="0" bIns="0" rtlCol="0">
            <a:spAutoFit/>
          </a:bodyPr>
          <a:lstStyle/>
          <a:p>
            <a:pPr marL="8145" marR="3258">
              <a:lnSpc>
                <a:spcPct val="101800"/>
              </a:lnSpc>
              <a:spcBef>
                <a:spcPts val="51"/>
              </a:spcBef>
            </a:pPr>
            <a:r>
              <a:rPr lang="fr-FR" sz="705" spc="-3" dirty="0">
                <a:latin typeface="Calibri"/>
                <a:cs typeface="Calibri"/>
              </a:rPr>
              <a:t>Proxy SQL</a:t>
            </a:r>
            <a:r>
              <a:rPr sz="705" spc="-10" dirty="0">
                <a:latin typeface="Calibri"/>
                <a:cs typeface="Calibri"/>
              </a:rPr>
              <a:t> </a:t>
            </a:r>
            <a:r>
              <a:rPr sz="705" spc="-3" dirty="0">
                <a:latin typeface="Calibri"/>
                <a:cs typeface="Calibri"/>
              </a:rPr>
              <a:t>écoute sur</a:t>
            </a:r>
            <a:r>
              <a:rPr sz="705" spc="-6" dirty="0">
                <a:latin typeface="Calibri"/>
                <a:cs typeface="Calibri"/>
              </a:rPr>
              <a:t> </a:t>
            </a:r>
            <a:r>
              <a:rPr sz="705" dirty="0">
                <a:latin typeface="Calibri"/>
                <a:cs typeface="Calibri"/>
              </a:rPr>
              <a:t>le</a:t>
            </a:r>
            <a:r>
              <a:rPr sz="705" spc="-3" dirty="0">
                <a:latin typeface="Calibri"/>
                <a:cs typeface="Calibri"/>
              </a:rPr>
              <a:t> port</a:t>
            </a:r>
            <a:r>
              <a:rPr sz="705" spc="13" dirty="0">
                <a:latin typeface="Calibri"/>
                <a:cs typeface="Calibri"/>
              </a:rPr>
              <a:t> </a:t>
            </a:r>
            <a:r>
              <a:rPr sz="705" dirty="0">
                <a:latin typeface="Calibri"/>
                <a:cs typeface="Calibri"/>
              </a:rPr>
              <a:t>6033</a:t>
            </a:r>
            <a:r>
              <a:rPr sz="705" spc="-6" dirty="0">
                <a:latin typeface="Calibri"/>
                <a:cs typeface="Calibri"/>
              </a:rPr>
              <a:t> </a:t>
            </a:r>
            <a:r>
              <a:rPr sz="705" dirty="0">
                <a:latin typeface="Calibri"/>
                <a:cs typeface="Calibri"/>
              </a:rPr>
              <a:t>les </a:t>
            </a:r>
            <a:r>
              <a:rPr sz="705" spc="-3" dirty="0">
                <a:latin typeface="Calibri"/>
                <a:cs typeface="Calibri"/>
              </a:rPr>
              <a:t>connexions </a:t>
            </a:r>
            <a:r>
              <a:rPr sz="705" dirty="0">
                <a:latin typeface="Calibri"/>
                <a:cs typeface="Calibri"/>
              </a:rPr>
              <a:t>client</a:t>
            </a:r>
            <a:r>
              <a:rPr sz="705" spc="6" dirty="0">
                <a:latin typeface="Calibri"/>
                <a:cs typeface="Calibri"/>
              </a:rPr>
              <a:t> </a:t>
            </a:r>
            <a:r>
              <a:rPr sz="705" spc="-3" dirty="0">
                <a:latin typeface="Calibri"/>
                <a:cs typeface="Calibri"/>
              </a:rPr>
              <a:t>entrantes,</a:t>
            </a:r>
            <a:r>
              <a:rPr sz="705" spc="-10" dirty="0">
                <a:latin typeface="Calibri"/>
                <a:cs typeface="Calibri"/>
              </a:rPr>
              <a:t> </a:t>
            </a:r>
            <a:r>
              <a:rPr sz="705" dirty="0">
                <a:latin typeface="Calibri"/>
                <a:cs typeface="Calibri"/>
              </a:rPr>
              <a:t>essayez</a:t>
            </a:r>
            <a:r>
              <a:rPr sz="705" spc="-3" dirty="0">
                <a:latin typeface="Calibri"/>
                <a:cs typeface="Calibri"/>
              </a:rPr>
              <a:t> </a:t>
            </a:r>
            <a:r>
              <a:rPr sz="705" dirty="0">
                <a:latin typeface="Calibri"/>
                <a:cs typeface="Calibri"/>
              </a:rPr>
              <a:t>donc</a:t>
            </a:r>
            <a:r>
              <a:rPr sz="705" spc="-10" dirty="0">
                <a:latin typeface="Calibri"/>
                <a:cs typeface="Calibri"/>
              </a:rPr>
              <a:t> </a:t>
            </a:r>
            <a:r>
              <a:rPr sz="705" spc="-3" dirty="0">
                <a:latin typeface="Calibri"/>
                <a:cs typeface="Calibri"/>
              </a:rPr>
              <a:t>de vous</a:t>
            </a:r>
            <a:r>
              <a:rPr sz="705" spc="13" dirty="0">
                <a:latin typeface="Calibri"/>
                <a:cs typeface="Calibri"/>
              </a:rPr>
              <a:t> </a:t>
            </a:r>
            <a:r>
              <a:rPr sz="705" spc="-3" dirty="0">
                <a:latin typeface="Calibri"/>
                <a:cs typeface="Calibri"/>
              </a:rPr>
              <a:t>connecter </a:t>
            </a:r>
            <a:r>
              <a:rPr sz="705" dirty="0">
                <a:latin typeface="Calibri"/>
                <a:cs typeface="Calibri"/>
              </a:rPr>
              <a:t>à </a:t>
            </a:r>
            <a:r>
              <a:rPr sz="705" spc="3" dirty="0">
                <a:latin typeface="Calibri"/>
                <a:cs typeface="Calibri"/>
              </a:rPr>
              <a:t> </a:t>
            </a:r>
            <a:r>
              <a:rPr sz="705" dirty="0">
                <a:latin typeface="Calibri"/>
                <a:cs typeface="Calibri"/>
              </a:rPr>
              <a:t>la</a:t>
            </a:r>
            <a:r>
              <a:rPr sz="705" spc="-3" dirty="0">
                <a:latin typeface="Calibri"/>
                <a:cs typeface="Calibri"/>
              </a:rPr>
              <a:t> </a:t>
            </a:r>
            <a:r>
              <a:rPr sz="705" dirty="0">
                <a:latin typeface="Calibri"/>
                <a:cs typeface="Calibri"/>
              </a:rPr>
              <a:t>vraie base </a:t>
            </a:r>
            <a:r>
              <a:rPr sz="705" spc="-3" dirty="0">
                <a:latin typeface="Calibri"/>
                <a:cs typeface="Calibri"/>
              </a:rPr>
              <a:t>de</a:t>
            </a:r>
            <a:r>
              <a:rPr sz="705" dirty="0">
                <a:latin typeface="Calibri"/>
                <a:cs typeface="Calibri"/>
              </a:rPr>
              <a:t> </a:t>
            </a:r>
            <a:r>
              <a:rPr sz="705" spc="-3" dirty="0">
                <a:latin typeface="Calibri"/>
                <a:cs typeface="Calibri"/>
              </a:rPr>
              <a:t>données (pas </a:t>
            </a:r>
            <a:r>
              <a:rPr sz="705" dirty="0">
                <a:latin typeface="Calibri"/>
                <a:cs typeface="Calibri"/>
              </a:rPr>
              <a:t>à </a:t>
            </a:r>
            <a:r>
              <a:rPr sz="705" spc="-3" dirty="0">
                <a:latin typeface="Calibri"/>
                <a:cs typeface="Calibri"/>
              </a:rPr>
              <a:t>l'interface</a:t>
            </a:r>
            <a:r>
              <a:rPr sz="705" dirty="0">
                <a:latin typeface="Calibri"/>
                <a:cs typeface="Calibri"/>
              </a:rPr>
              <a:t> </a:t>
            </a:r>
            <a:r>
              <a:rPr sz="705" spc="-3" dirty="0">
                <a:latin typeface="Calibri"/>
                <a:cs typeface="Calibri"/>
              </a:rPr>
              <a:t>d'administration) </a:t>
            </a:r>
            <a:r>
              <a:rPr sz="705" dirty="0">
                <a:latin typeface="Calibri"/>
                <a:cs typeface="Calibri"/>
              </a:rPr>
              <a:t>en </a:t>
            </a:r>
            <a:r>
              <a:rPr sz="705" spc="-3" dirty="0">
                <a:latin typeface="Calibri"/>
                <a:cs typeface="Calibri"/>
              </a:rPr>
              <a:t>utilisant</a:t>
            </a:r>
            <a:r>
              <a:rPr sz="705" spc="6" dirty="0">
                <a:latin typeface="Calibri"/>
                <a:cs typeface="Calibri"/>
              </a:rPr>
              <a:t> </a:t>
            </a:r>
            <a:r>
              <a:rPr sz="705" b="1" dirty="0">
                <a:latin typeface="Calibri"/>
                <a:cs typeface="Calibri"/>
              </a:rPr>
              <a:t>hoteluser </a:t>
            </a:r>
            <a:r>
              <a:rPr sz="705" dirty="0">
                <a:latin typeface="Calibri"/>
                <a:cs typeface="Calibri"/>
              </a:rPr>
              <a:t>et</a:t>
            </a:r>
            <a:r>
              <a:rPr sz="705" spc="-10" dirty="0">
                <a:latin typeface="Calibri"/>
                <a:cs typeface="Calibri"/>
              </a:rPr>
              <a:t> </a:t>
            </a:r>
            <a:r>
              <a:rPr sz="705" spc="-3" dirty="0">
                <a:latin typeface="Calibri"/>
                <a:cs typeface="Calibri"/>
              </a:rPr>
              <a:t>port</a:t>
            </a:r>
            <a:r>
              <a:rPr sz="705" spc="10" dirty="0">
                <a:latin typeface="Calibri"/>
                <a:cs typeface="Calibri"/>
              </a:rPr>
              <a:t> </a:t>
            </a:r>
            <a:r>
              <a:rPr sz="705" spc="-3" dirty="0">
                <a:latin typeface="Calibri"/>
                <a:cs typeface="Calibri"/>
              </a:rPr>
              <a:t>6033.</a:t>
            </a:r>
            <a:r>
              <a:rPr sz="705" spc="6" dirty="0">
                <a:latin typeface="Calibri"/>
                <a:cs typeface="Calibri"/>
              </a:rPr>
              <a:t> </a:t>
            </a:r>
            <a:r>
              <a:rPr sz="705" spc="-3" dirty="0">
                <a:latin typeface="Calibri"/>
                <a:cs typeface="Calibri"/>
              </a:rPr>
              <a:t>Vous </a:t>
            </a:r>
            <a:r>
              <a:rPr sz="705" spc="-151" dirty="0">
                <a:latin typeface="Calibri"/>
                <a:cs typeface="Calibri"/>
              </a:rPr>
              <a:t> </a:t>
            </a:r>
            <a:r>
              <a:rPr sz="705" spc="-3" dirty="0">
                <a:latin typeface="Calibri"/>
                <a:cs typeface="Calibri"/>
              </a:rPr>
              <a:t>serez</a:t>
            </a:r>
            <a:r>
              <a:rPr sz="705" spc="-10" dirty="0">
                <a:latin typeface="Calibri"/>
                <a:cs typeface="Calibri"/>
              </a:rPr>
              <a:t> </a:t>
            </a:r>
            <a:r>
              <a:rPr sz="705" dirty="0">
                <a:latin typeface="Calibri"/>
                <a:cs typeface="Calibri"/>
              </a:rPr>
              <a:t>invité</a:t>
            </a:r>
            <a:r>
              <a:rPr sz="705" spc="-6" dirty="0">
                <a:latin typeface="Calibri"/>
                <a:cs typeface="Calibri"/>
              </a:rPr>
              <a:t> </a:t>
            </a:r>
            <a:r>
              <a:rPr sz="705" dirty="0">
                <a:latin typeface="Calibri"/>
                <a:cs typeface="Calibri"/>
              </a:rPr>
              <a:t>à</a:t>
            </a:r>
            <a:r>
              <a:rPr sz="705" spc="-6" dirty="0">
                <a:latin typeface="Calibri"/>
                <a:cs typeface="Calibri"/>
              </a:rPr>
              <a:t> </a:t>
            </a:r>
            <a:r>
              <a:rPr sz="705" spc="-3" dirty="0">
                <a:latin typeface="Calibri"/>
                <a:cs typeface="Calibri"/>
              </a:rPr>
              <a:t>entrer</a:t>
            </a:r>
            <a:r>
              <a:rPr sz="705" spc="-6" dirty="0">
                <a:latin typeface="Calibri"/>
                <a:cs typeface="Calibri"/>
              </a:rPr>
              <a:t> </a:t>
            </a:r>
            <a:r>
              <a:rPr sz="705" dirty="0">
                <a:latin typeface="Calibri"/>
                <a:cs typeface="Calibri"/>
              </a:rPr>
              <a:t>le</a:t>
            </a:r>
            <a:r>
              <a:rPr sz="705" spc="-6" dirty="0">
                <a:latin typeface="Calibri"/>
                <a:cs typeface="Calibri"/>
              </a:rPr>
              <a:t> </a:t>
            </a:r>
            <a:r>
              <a:rPr sz="705" dirty="0">
                <a:latin typeface="Calibri"/>
                <a:cs typeface="Calibri"/>
              </a:rPr>
              <a:t>mot</a:t>
            </a:r>
            <a:r>
              <a:rPr sz="705" spc="-13" dirty="0">
                <a:latin typeface="Calibri"/>
                <a:cs typeface="Calibri"/>
              </a:rPr>
              <a:t> </a:t>
            </a:r>
            <a:r>
              <a:rPr sz="705" spc="-3" dirty="0">
                <a:latin typeface="Calibri"/>
                <a:cs typeface="Calibri"/>
              </a:rPr>
              <a:t>de</a:t>
            </a:r>
            <a:r>
              <a:rPr sz="705" spc="-6" dirty="0">
                <a:latin typeface="Calibri"/>
                <a:cs typeface="Calibri"/>
              </a:rPr>
              <a:t> </a:t>
            </a:r>
            <a:r>
              <a:rPr sz="705" dirty="0">
                <a:latin typeface="Calibri"/>
                <a:cs typeface="Calibri"/>
              </a:rPr>
              <a:t>passe,</a:t>
            </a:r>
            <a:r>
              <a:rPr sz="705" spc="-10" dirty="0">
                <a:latin typeface="Calibri"/>
                <a:cs typeface="Calibri"/>
              </a:rPr>
              <a:t> </a:t>
            </a:r>
            <a:r>
              <a:rPr sz="705" spc="-3" dirty="0">
                <a:latin typeface="Calibri"/>
                <a:cs typeface="Calibri"/>
              </a:rPr>
              <a:t>qui</a:t>
            </a:r>
            <a:r>
              <a:rPr sz="705" dirty="0">
                <a:latin typeface="Calibri"/>
                <a:cs typeface="Calibri"/>
              </a:rPr>
              <a:t> était</a:t>
            </a:r>
            <a:r>
              <a:rPr sz="705" spc="-10" dirty="0">
                <a:latin typeface="Calibri"/>
                <a:cs typeface="Calibri"/>
              </a:rPr>
              <a:t> </a:t>
            </a:r>
            <a:r>
              <a:rPr sz="705" dirty="0">
                <a:latin typeface="Calibri"/>
                <a:cs typeface="Calibri"/>
              </a:rPr>
              <a:t>passer</a:t>
            </a:r>
            <a:r>
              <a:rPr sz="705" spc="-6" dirty="0">
                <a:latin typeface="Calibri"/>
                <a:cs typeface="Calibri"/>
              </a:rPr>
              <a:t> </a:t>
            </a:r>
            <a:r>
              <a:rPr sz="705" dirty="0">
                <a:latin typeface="Calibri"/>
                <a:cs typeface="Calibri"/>
              </a:rPr>
              <a:t>dans</a:t>
            </a:r>
            <a:r>
              <a:rPr sz="705" spc="-6" dirty="0">
                <a:latin typeface="Calibri"/>
                <a:cs typeface="Calibri"/>
              </a:rPr>
              <a:t> </a:t>
            </a:r>
            <a:r>
              <a:rPr sz="705" spc="-3" dirty="0">
                <a:latin typeface="Calibri"/>
                <a:cs typeface="Calibri"/>
              </a:rPr>
              <a:t>notre</a:t>
            </a:r>
            <a:r>
              <a:rPr sz="705" spc="-6" dirty="0">
                <a:latin typeface="Calibri"/>
                <a:cs typeface="Calibri"/>
              </a:rPr>
              <a:t> </a:t>
            </a:r>
            <a:r>
              <a:rPr sz="705" dirty="0">
                <a:latin typeface="Calibri"/>
                <a:cs typeface="Calibri"/>
              </a:rPr>
              <a:t>exemple</a:t>
            </a:r>
          </a:p>
        </p:txBody>
      </p:sp>
      <p:sp>
        <p:nvSpPr>
          <p:cNvPr id="6" name="object 6"/>
          <p:cNvSpPr txBox="1"/>
          <p:nvPr/>
        </p:nvSpPr>
        <p:spPr>
          <a:xfrm>
            <a:off x="4241603" y="2743429"/>
            <a:ext cx="3558504" cy="358305"/>
          </a:xfrm>
          <a:prstGeom prst="rect">
            <a:avLst/>
          </a:prstGeom>
        </p:spPr>
        <p:txBody>
          <a:bodyPr vert="horz" wrap="square" lIns="0" tIns="6923" rIns="0" bIns="0" rtlCol="0">
            <a:spAutoFit/>
          </a:bodyPr>
          <a:lstStyle/>
          <a:p>
            <a:pPr marL="8145" marR="3258" algn="just">
              <a:lnSpc>
                <a:spcPct val="110100"/>
              </a:lnSpc>
              <a:spcBef>
                <a:spcPts val="55"/>
              </a:spcBef>
            </a:pPr>
            <a:r>
              <a:rPr sz="705" spc="-6" dirty="0">
                <a:latin typeface="Calibri"/>
                <a:cs typeface="Calibri"/>
              </a:rPr>
              <a:t>Exécutons </a:t>
            </a:r>
            <a:r>
              <a:rPr sz="705" spc="3" dirty="0">
                <a:latin typeface="Calibri"/>
                <a:cs typeface="Calibri"/>
              </a:rPr>
              <a:t>une </a:t>
            </a:r>
            <a:r>
              <a:rPr sz="705" spc="-3" dirty="0">
                <a:latin typeface="Calibri"/>
                <a:cs typeface="Calibri"/>
              </a:rPr>
              <a:t>instruction </a:t>
            </a:r>
            <a:r>
              <a:rPr sz="705" dirty="0">
                <a:latin typeface="Calibri"/>
                <a:cs typeface="Calibri"/>
              </a:rPr>
              <a:t>simple </a:t>
            </a:r>
            <a:r>
              <a:rPr sz="705" spc="-3" dirty="0">
                <a:latin typeface="Calibri"/>
                <a:cs typeface="Calibri"/>
              </a:rPr>
              <a:t>pour </a:t>
            </a:r>
            <a:r>
              <a:rPr sz="705" dirty="0">
                <a:latin typeface="Calibri"/>
                <a:cs typeface="Calibri"/>
              </a:rPr>
              <a:t>vérifier </a:t>
            </a:r>
            <a:r>
              <a:rPr sz="705" spc="-3" dirty="0">
                <a:latin typeface="Calibri"/>
                <a:cs typeface="Calibri"/>
              </a:rPr>
              <a:t>si </a:t>
            </a:r>
            <a:r>
              <a:rPr lang="fr-FR" sz="705" spc="-3" dirty="0">
                <a:latin typeface="Calibri"/>
                <a:cs typeface="Calibri"/>
              </a:rPr>
              <a:t>Proxy SQL</a:t>
            </a:r>
            <a:r>
              <a:rPr sz="705" spc="-3" dirty="0">
                <a:latin typeface="Calibri"/>
                <a:cs typeface="Calibri"/>
              </a:rPr>
              <a:t> se connectera </a:t>
            </a:r>
            <a:r>
              <a:rPr sz="705" dirty="0">
                <a:latin typeface="Calibri"/>
                <a:cs typeface="Calibri"/>
              </a:rPr>
              <a:t>à l'un des </a:t>
            </a:r>
            <a:r>
              <a:rPr sz="705" spc="-3" dirty="0">
                <a:latin typeface="Calibri"/>
                <a:cs typeface="Calibri"/>
              </a:rPr>
              <a:t>nœuds. Cette </a:t>
            </a:r>
            <a:r>
              <a:rPr sz="705" dirty="0">
                <a:latin typeface="Calibri"/>
                <a:cs typeface="Calibri"/>
              </a:rPr>
              <a:t> </a:t>
            </a:r>
            <a:r>
              <a:rPr sz="705" spc="-3" dirty="0">
                <a:latin typeface="Calibri"/>
                <a:cs typeface="Calibri"/>
              </a:rPr>
              <a:t>commande </a:t>
            </a:r>
            <a:r>
              <a:rPr sz="705" dirty="0">
                <a:latin typeface="Calibri"/>
                <a:cs typeface="Calibri"/>
              </a:rPr>
              <a:t>interroge la base </a:t>
            </a:r>
            <a:r>
              <a:rPr sz="705" spc="-3" dirty="0">
                <a:latin typeface="Calibri"/>
                <a:cs typeface="Calibri"/>
              </a:rPr>
              <a:t>de données sur </a:t>
            </a:r>
            <a:r>
              <a:rPr sz="705" dirty="0">
                <a:latin typeface="Calibri"/>
                <a:cs typeface="Calibri"/>
              </a:rPr>
              <a:t>le </a:t>
            </a:r>
            <a:r>
              <a:rPr sz="705" spc="-3" dirty="0">
                <a:latin typeface="Calibri"/>
                <a:cs typeface="Calibri"/>
              </a:rPr>
              <a:t>nom d'hôte du </a:t>
            </a:r>
            <a:r>
              <a:rPr sz="705" dirty="0">
                <a:latin typeface="Calibri"/>
                <a:cs typeface="Calibri"/>
              </a:rPr>
              <a:t>serveur </a:t>
            </a:r>
            <a:r>
              <a:rPr sz="705" spc="-3" dirty="0">
                <a:latin typeface="Calibri"/>
                <a:cs typeface="Calibri"/>
              </a:rPr>
              <a:t>sur </a:t>
            </a:r>
            <a:r>
              <a:rPr sz="705" dirty="0">
                <a:latin typeface="Calibri"/>
                <a:cs typeface="Calibri"/>
              </a:rPr>
              <a:t>lequel </a:t>
            </a:r>
            <a:r>
              <a:rPr sz="705" spc="3" dirty="0">
                <a:latin typeface="Calibri"/>
                <a:cs typeface="Calibri"/>
              </a:rPr>
              <a:t>elle </a:t>
            </a:r>
            <a:r>
              <a:rPr sz="705" spc="-3" dirty="0">
                <a:latin typeface="Calibri"/>
                <a:cs typeface="Calibri"/>
              </a:rPr>
              <a:t>s'exécute </a:t>
            </a:r>
            <a:r>
              <a:rPr sz="705" dirty="0">
                <a:latin typeface="Calibri"/>
                <a:cs typeface="Calibri"/>
              </a:rPr>
              <a:t>et </a:t>
            </a:r>
            <a:r>
              <a:rPr sz="705" spc="-151" dirty="0">
                <a:latin typeface="Calibri"/>
                <a:cs typeface="Calibri"/>
              </a:rPr>
              <a:t> </a:t>
            </a:r>
            <a:r>
              <a:rPr sz="705" dirty="0">
                <a:latin typeface="Calibri"/>
                <a:cs typeface="Calibri"/>
              </a:rPr>
              <a:t>renvoie</a:t>
            </a:r>
            <a:r>
              <a:rPr sz="705" spc="-10" dirty="0">
                <a:latin typeface="Calibri"/>
                <a:cs typeface="Calibri"/>
              </a:rPr>
              <a:t> </a:t>
            </a:r>
            <a:r>
              <a:rPr sz="705" dirty="0">
                <a:latin typeface="Calibri"/>
                <a:cs typeface="Calibri"/>
              </a:rPr>
              <a:t>le</a:t>
            </a:r>
            <a:r>
              <a:rPr sz="705" spc="-6" dirty="0">
                <a:latin typeface="Calibri"/>
                <a:cs typeface="Calibri"/>
              </a:rPr>
              <a:t> </a:t>
            </a:r>
            <a:r>
              <a:rPr sz="705" spc="-3" dirty="0">
                <a:latin typeface="Calibri"/>
                <a:cs typeface="Calibri"/>
              </a:rPr>
              <a:t>nom d'hôte</a:t>
            </a:r>
            <a:r>
              <a:rPr sz="705" spc="-6" dirty="0">
                <a:latin typeface="Calibri"/>
                <a:cs typeface="Calibri"/>
              </a:rPr>
              <a:t> </a:t>
            </a:r>
            <a:r>
              <a:rPr sz="705" spc="-3" dirty="0">
                <a:latin typeface="Calibri"/>
                <a:cs typeface="Calibri"/>
              </a:rPr>
              <a:t>du</a:t>
            </a:r>
            <a:r>
              <a:rPr sz="705" spc="-10" dirty="0">
                <a:latin typeface="Calibri"/>
                <a:cs typeface="Calibri"/>
              </a:rPr>
              <a:t> </a:t>
            </a:r>
            <a:r>
              <a:rPr sz="705" dirty="0">
                <a:latin typeface="Calibri"/>
                <a:cs typeface="Calibri"/>
              </a:rPr>
              <a:t>serveur</a:t>
            </a:r>
            <a:r>
              <a:rPr sz="705" spc="-10" dirty="0">
                <a:latin typeface="Calibri"/>
                <a:cs typeface="Calibri"/>
              </a:rPr>
              <a:t> </a:t>
            </a:r>
            <a:r>
              <a:rPr sz="705" spc="-3" dirty="0">
                <a:latin typeface="Calibri"/>
                <a:cs typeface="Calibri"/>
              </a:rPr>
              <a:t>comme</a:t>
            </a:r>
            <a:r>
              <a:rPr sz="705" spc="-6" dirty="0">
                <a:latin typeface="Calibri"/>
                <a:cs typeface="Calibri"/>
              </a:rPr>
              <a:t> </a:t>
            </a:r>
            <a:r>
              <a:rPr sz="705" spc="-3" dirty="0">
                <a:latin typeface="Calibri"/>
                <a:cs typeface="Calibri"/>
              </a:rPr>
              <a:t>seule</a:t>
            </a:r>
            <a:r>
              <a:rPr sz="705" spc="-6" dirty="0">
                <a:latin typeface="Calibri"/>
                <a:cs typeface="Calibri"/>
              </a:rPr>
              <a:t> </a:t>
            </a:r>
            <a:r>
              <a:rPr sz="705" dirty="0">
                <a:latin typeface="Calibri"/>
                <a:cs typeface="Calibri"/>
              </a:rPr>
              <a:t>sortie</a:t>
            </a:r>
            <a:r>
              <a:rPr sz="705" dirty="0">
                <a:solidFill>
                  <a:srgbClr val="4D5B7B"/>
                </a:solidFill>
                <a:latin typeface="Arial MT"/>
                <a:cs typeface="Arial MT"/>
              </a:rPr>
              <a:t>.</a:t>
            </a:r>
            <a:endParaRPr sz="705" dirty="0">
              <a:latin typeface="Arial MT"/>
              <a:cs typeface="Arial MT"/>
            </a:endParaRPr>
          </a:p>
        </p:txBody>
      </p:sp>
      <p:sp>
        <p:nvSpPr>
          <p:cNvPr id="7" name="object 7"/>
          <p:cNvSpPr/>
          <p:nvPr/>
        </p:nvSpPr>
        <p:spPr>
          <a:xfrm>
            <a:off x="7403988" y="3584079"/>
            <a:ext cx="252492" cy="109549"/>
          </a:xfrm>
          <a:custGeom>
            <a:avLst/>
            <a:gdLst/>
            <a:ahLst/>
            <a:cxnLst/>
            <a:rect l="l" t="t" r="r" b="b"/>
            <a:pathLst>
              <a:path w="393700" h="170814">
                <a:moveTo>
                  <a:pt x="393496" y="0"/>
                </a:moveTo>
                <a:lnTo>
                  <a:pt x="0" y="0"/>
                </a:lnTo>
                <a:lnTo>
                  <a:pt x="0" y="170687"/>
                </a:lnTo>
                <a:lnTo>
                  <a:pt x="393496" y="170687"/>
                </a:lnTo>
                <a:lnTo>
                  <a:pt x="393496" y="0"/>
                </a:lnTo>
                <a:close/>
              </a:path>
            </a:pathLst>
          </a:custGeom>
          <a:solidFill>
            <a:srgbClr val="E2E8F4"/>
          </a:solidFill>
        </p:spPr>
        <p:txBody>
          <a:bodyPr wrap="square" lIns="0" tIns="0" rIns="0" bIns="0" rtlCol="0"/>
          <a:lstStyle/>
          <a:p>
            <a:endParaRPr sz="1154" dirty="0"/>
          </a:p>
        </p:txBody>
      </p:sp>
      <p:sp>
        <p:nvSpPr>
          <p:cNvPr id="8" name="object 8"/>
          <p:cNvSpPr txBox="1"/>
          <p:nvPr/>
        </p:nvSpPr>
        <p:spPr>
          <a:xfrm>
            <a:off x="4241604" y="3441446"/>
            <a:ext cx="3637917" cy="362847"/>
          </a:xfrm>
          <a:prstGeom prst="rect">
            <a:avLst/>
          </a:prstGeom>
        </p:spPr>
        <p:txBody>
          <a:bodyPr vert="horz" wrap="square" lIns="0" tIns="7738" rIns="0" bIns="0" rtlCol="0">
            <a:spAutoFit/>
          </a:bodyPr>
          <a:lstStyle/>
          <a:p>
            <a:pPr marL="8145" marR="3258" algn="just">
              <a:lnSpc>
                <a:spcPct val="111000"/>
              </a:lnSpc>
              <a:spcBef>
                <a:spcPts val="61"/>
              </a:spcBef>
            </a:pPr>
            <a:r>
              <a:rPr sz="705" spc="-3" dirty="0">
                <a:latin typeface="Calibri"/>
                <a:cs typeface="Calibri"/>
              </a:rPr>
              <a:t>Selon notre configuration, </a:t>
            </a:r>
            <a:r>
              <a:rPr sz="705" spc="-6" dirty="0">
                <a:latin typeface="Calibri"/>
                <a:cs typeface="Calibri"/>
              </a:rPr>
              <a:t>cette </a:t>
            </a:r>
            <a:r>
              <a:rPr sz="705" spc="-3" dirty="0">
                <a:latin typeface="Calibri"/>
                <a:cs typeface="Calibri"/>
              </a:rPr>
              <a:t>requête doit être </a:t>
            </a:r>
            <a:r>
              <a:rPr sz="705" dirty="0">
                <a:latin typeface="Calibri"/>
                <a:cs typeface="Calibri"/>
              </a:rPr>
              <a:t>dirigée par </a:t>
            </a:r>
            <a:r>
              <a:rPr lang="fr-FR" sz="705" spc="-3" dirty="0">
                <a:latin typeface="Calibri"/>
                <a:cs typeface="Calibri"/>
              </a:rPr>
              <a:t>Proxy SQL</a:t>
            </a:r>
            <a:r>
              <a:rPr sz="705" spc="-3" dirty="0">
                <a:latin typeface="Calibri"/>
                <a:cs typeface="Calibri"/>
              </a:rPr>
              <a:t> </a:t>
            </a:r>
            <a:r>
              <a:rPr sz="705" dirty="0">
                <a:latin typeface="Calibri"/>
                <a:cs typeface="Calibri"/>
              </a:rPr>
              <a:t>vers l'un </a:t>
            </a:r>
            <a:r>
              <a:rPr sz="705" spc="-3" dirty="0">
                <a:latin typeface="Calibri"/>
                <a:cs typeface="Calibri"/>
              </a:rPr>
              <a:t>de nos trois nœuds </a:t>
            </a:r>
            <a:r>
              <a:rPr sz="705" dirty="0">
                <a:latin typeface="Calibri"/>
                <a:cs typeface="Calibri"/>
              </a:rPr>
              <a:t> </a:t>
            </a:r>
            <a:r>
              <a:rPr sz="705" spc="-3" dirty="0">
                <a:latin typeface="Calibri"/>
                <a:cs typeface="Calibri"/>
              </a:rPr>
              <a:t>affectés </a:t>
            </a:r>
            <a:r>
              <a:rPr sz="705" dirty="0">
                <a:latin typeface="Calibri"/>
                <a:cs typeface="Calibri"/>
              </a:rPr>
              <a:t>au </a:t>
            </a:r>
            <a:r>
              <a:rPr sz="705" spc="-3" dirty="0">
                <a:latin typeface="Calibri"/>
                <a:cs typeface="Calibri"/>
              </a:rPr>
              <a:t>groupe </a:t>
            </a:r>
            <a:r>
              <a:rPr sz="705" dirty="0">
                <a:latin typeface="Calibri"/>
                <a:cs typeface="Calibri"/>
              </a:rPr>
              <a:t>d'hôtes </a:t>
            </a:r>
            <a:r>
              <a:rPr sz="705" b="1" dirty="0">
                <a:latin typeface="Calibri"/>
                <a:cs typeface="Calibri"/>
              </a:rPr>
              <a:t>du rédacteur </a:t>
            </a:r>
            <a:r>
              <a:rPr sz="705" dirty="0">
                <a:latin typeface="Calibri"/>
                <a:cs typeface="Calibri"/>
              </a:rPr>
              <a:t>. </a:t>
            </a:r>
            <a:r>
              <a:rPr sz="705" spc="-3" dirty="0">
                <a:latin typeface="Calibri"/>
                <a:cs typeface="Calibri"/>
              </a:rPr>
              <a:t>La sortie </a:t>
            </a:r>
            <a:r>
              <a:rPr sz="705" dirty="0">
                <a:latin typeface="Calibri"/>
                <a:cs typeface="Calibri"/>
              </a:rPr>
              <a:t>devrait ressembler à </a:t>
            </a:r>
            <a:r>
              <a:rPr sz="705" spc="-6" dirty="0">
                <a:latin typeface="Calibri"/>
                <a:cs typeface="Calibri"/>
              </a:rPr>
              <a:t>ce </a:t>
            </a:r>
            <a:r>
              <a:rPr sz="705" spc="-3" dirty="0">
                <a:latin typeface="Calibri"/>
                <a:cs typeface="Calibri"/>
              </a:rPr>
              <a:t>qui suit, où node1 </a:t>
            </a:r>
            <a:r>
              <a:rPr sz="705" dirty="0">
                <a:latin typeface="Calibri"/>
                <a:cs typeface="Calibri"/>
              </a:rPr>
              <a:t>est le </a:t>
            </a:r>
            <a:r>
              <a:rPr sz="705" spc="3" dirty="0">
                <a:latin typeface="Calibri"/>
                <a:cs typeface="Calibri"/>
              </a:rPr>
              <a:t> </a:t>
            </a:r>
            <a:r>
              <a:rPr sz="705" spc="-3" dirty="0">
                <a:latin typeface="Calibri"/>
                <a:cs typeface="Calibri"/>
              </a:rPr>
              <a:t>nom</a:t>
            </a:r>
            <a:r>
              <a:rPr sz="705" spc="-6" dirty="0">
                <a:latin typeface="Calibri"/>
                <a:cs typeface="Calibri"/>
              </a:rPr>
              <a:t> </a:t>
            </a:r>
            <a:r>
              <a:rPr sz="705" spc="-3" dirty="0">
                <a:latin typeface="Calibri"/>
                <a:cs typeface="Calibri"/>
              </a:rPr>
              <a:t>d'hôte de</a:t>
            </a:r>
            <a:r>
              <a:rPr sz="705" spc="-6" dirty="0">
                <a:latin typeface="Calibri"/>
                <a:cs typeface="Calibri"/>
              </a:rPr>
              <a:t> </a:t>
            </a:r>
            <a:r>
              <a:rPr sz="705" dirty="0">
                <a:latin typeface="Calibri"/>
                <a:cs typeface="Calibri"/>
              </a:rPr>
              <a:t>l'un</a:t>
            </a:r>
            <a:r>
              <a:rPr sz="705" spc="3" dirty="0">
                <a:latin typeface="Calibri"/>
                <a:cs typeface="Calibri"/>
              </a:rPr>
              <a:t> </a:t>
            </a:r>
            <a:r>
              <a:rPr sz="705" dirty="0">
                <a:latin typeface="Calibri"/>
                <a:cs typeface="Calibri"/>
              </a:rPr>
              <a:t>des</a:t>
            </a:r>
            <a:r>
              <a:rPr sz="705" spc="-3" dirty="0">
                <a:latin typeface="Calibri"/>
                <a:cs typeface="Calibri"/>
              </a:rPr>
              <a:t> nœuds</a:t>
            </a:r>
            <a:r>
              <a:rPr sz="705" spc="-6" dirty="0">
                <a:latin typeface="Calibri"/>
                <a:cs typeface="Calibri"/>
              </a:rPr>
              <a:t> </a:t>
            </a:r>
            <a:r>
              <a:rPr sz="705" spc="-3" dirty="0">
                <a:latin typeface="Calibri"/>
                <a:cs typeface="Calibri"/>
              </a:rPr>
              <a:t>MySQL</a:t>
            </a:r>
            <a:endParaRPr sz="705" dirty="0">
              <a:latin typeface="Calibri"/>
              <a:cs typeface="Calibri"/>
            </a:endParaRPr>
          </a:p>
        </p:txBody>
      </p:sp>
      <p:sp>
        <p:nvSpPr>
          <p:cNvPr id="9" name="object 9"/>
          <p:cNvSpPr txBox="1"/>
          <p:nvPr/>
        </p:nvSpPr>
        <p:spPr>
          <a:xfrm>
            <a:off x="4241604" y="4567802"/>
            <a:ext cx="3643211" cy="245918"/>
          </a:xfrm>
          <a:prstGeom prst="rect">
            <a:avLst/>
          </a:prstGeom>
        </p:spPr>
        <p:txBody>
          <a:bodyPr vert="horz" wrap="square" lIns="0" tIns="8145" rIns="0" bIns="0" rtlCol="0">
            <a:spAutoFit/>
          </a:bodyPr>
          <a:lstStyle/>
          <a:p>
            <a:pPr marL="8145" marR="3258">
              <a:lnSpc>
                <a:spcPct val="112700"/>
              </a:lnSpc>
              <a:spcBef>
                <a:spcPts val="64"/>
              </a:spcBef>
            </a:pPr>
            <a:r>
              <a:rPr sz="705" dirty="0">
                <a:latin typeface="Calibri"/>
                <a:cs typeface="Calibri"/>
              </a:rPr>
              <a:t>Ceci termine la </a:t>
            </a:r>
            <a:r>
              <a:rPr sz="705" spc="-3" dirty="0">
                <a:latin typeface="Calibri"/>
                <a:cs typeface="Calibri"/>
              </a:rPr>
              <a:t>configuration permettant </a:t>
            </a:r>
            <a:r>
              <a:rPr sz="705" dirty="0">
                <a:latin typeface="Calibri"/>
                <a:cs typeface="Calibri"/>
              </a:rPr>
              <a:t>à </a:t>
            </a:r>
            <a:r>
              <a:rPr lang="fr-FR" sz="705" spc="-3" dirty="0">
                <a:latin typeface="Calibri"/>
                <a:cs typeface="Calibri"/>
              </a:rPr>
              <a:t>Proxy SQL</a:t>
            </a:r>
            <a:r>
              <a:rPr sz="705" spc="-3" dirty="0">
                <a:latin typeface="Calibri"/>
                <a:cs typeface="Calibri"/>
              </a:rPr>
              <a:t> </a:t>
            </a:r>
            <a:r>
              <a:rPr sz="705" dirty="0">
                <a:latin typeface="Calibri"/>
                <a:cs typeface="Calibri"/>
              </a:rPr>
              <a:t>d'équilibrer la </a:t>
            </a:r>
            <a:r>
              <a:rPr sz="705" spc="-3" dirty="0">
                <a:latin typeface="Calibri"/>
                <a:cs typeface="Calibri"/>
              </a:rPr>
              <a:t>charge </a:t>
            </a:r>
            <a:r>
              <a:rPr sz="705" dirty="0">
                <a:latin typeface="Calibri"/>
                <a:cs typeface="Calibri"/>
              </a:rPr>
              <a:t>des </a:t>
            </a:r>
            <a:r>
              <a:rPr sz="705" spc="-3" dirty="0">
                <a:latin typeface="Calibri"/>
                <a:cs typeface="Calibri"/>
              </a:rPr>
              <a:t>connexions entre </a:t>
            </a:r>
            <a:r>
              <a:rPr sz="705" dirty="0">
                <a:latin typeface="Calibri"/>
                <a:cs typeface="Calibri"/>
              </a:rPr>
              <a:t>les </a:t>
            </a:r>
            <a:r>
              <a:rPr sz="705" spc="-151" dirty="0">
                <a:latin typeface="Calibri"/>
                <a:cs typeface="Calibri"/>
              </a:rPr>
              <a:t> </a:t>
            </a:r>
            <a:r>
              <a:rPr sz="705" spc="-3" dirty="0">
                <a:latin typeface="Calibri"/>
                <a:cs typeface="Calibri"/>
              </a:rPr>
              <a:t>trois</a:t>
            </a:r>
            <a:r>
              <a:rPr sz="705" spc="-10" dirty="0">
                <a:latin typeface="Calibri"/>
                <a:cs typeface="Calibri"/>
              </a:rPr>
              <a:t> </a:t>
            </a:r>
            <a:r>
              <a:rPr sz="705" spc="-3" dirty="0">
                <a:latin typeface="Calibri"/>
                <a:cs typeface="Calibri"/>
              </a:rPr>
              <a:t>nœuds</a:t>
            </a:r>
            <a:r>
              <a:rPr sz="705" spc="-6" dirty="0">
                <a:latin typeface="Calibri"/>
                <a:cs typeface="Calibri"/>
              </a:rPr>
              <a:t> </a:t>
            </a:r>
            <a:r>
              <a:rPr sz="705" spc="-3" dirty="0">
                <a:latin typeface="Calibri"/>
                <a:cs typeface="Calibri"/>
              </a:rPr>
              <a:t>MySQL</a:t>
            </a:r>
            <a:r>
              <a:rPr sz="705" spc="-3" dirty="0">
                <a:solidFill>
                  <a:srgbClr val="4D5B7B"/>
                </a:solidFill>
                <a:latin typeface="Arial MT"/>
                <a:cs typeface="Arial MT"/>
              </a:rPr>
              <a:t>.</a:t>
            </a:r>
            <a:endParaRPr sz="705" dirty="0">
              <a:latin typeface="Arial MT"/>
              <a:cs typeface="Arial MT"/>
            </a:endParaRPr>
          </a:p>
        </p:txBody>
      </p:sp>
      <p:pic>
        <p:nvPicPr>
          <p:cNvPr id="10" name="object 10"/>
          <p:cNvPicPr/>
          <p:nvPr/>
        </p:nvPicPr>
        <p:blipFill>
          <a:blip r:embed="rId2" cstate="print"/>
          <a:stretch>
            <a:fillRect/>
          </a:stretch>
        </p:blipFill>
        <p:spPr>
          <a:xfrm>
            <a:off x="4416116" y="640596"/>
            <a:ext cx="3191168" cy="410503"/>
          </a:xfrm>
          <a:prstGeom prst="rect">
            <a:avLst/>
          </a:prstGeom>
        </p:spPr>
      </p:pic>
      <p:pic>
        <p:nvPicPr>
          <p:cNvPr id="11" name="object 11"/>
          <p:cNvPicPr/>
          <p:nvPr/>
        </p:nvPicPr>
        <p:blipFill>
          <a:blip r:embed="rId3" cstate="print"/>
          <a:stretch>
            <a:fillRect/>
          </a:stretch>
        </p:blipFill>
        <p:spPr>
          <a:xfrm>
            <a:off x="4249959" y="1577504"/>
            <a:ext cx="3694524" cy="1112185"/>
          </a:xfrm>
          <a:prstGeom prst="rect">
            <a:avLst/>
          </a:prstGeom>
        </p:spPr>
      </p:pic>
      <p:pic>
        <p:nvPicPr>
          <p:cNvPr id="12" name="object 12"/>
          <p:cNvPicPr/>
          <p:nvPr/>
        </p:nvPicPr>
        <p:blipFill>
          <a:blip r:embed="rId4" cstate="print"/>
          <a:stretch>
            <a:fillRect/>
          </a:stretch>
        </p:blipFill>
        <p:spPr>
          <a:xfrm>
            <a:off x="4249960" y="3182780"/>
            <a:ext cx="2101382" cy="205251"/>
          </a:xfrm>
          <a:prstGeom prst="rect">
            <a:avLst/>
          </a:prstGeom>
        </p:spPr>
      </p:pic>
      <p:pic>
        <p:nvPicPr>
          <p:cNvPr id="13" name="object 13"/>
          <p:cNvPicPr/>
          <p:nvPr/>
        </p:nvPicPr>
        <p:blipFill>
          <a:blip r:embed="rId5" cstate="print"/>
          <a:stretch>
            <a:fillRect/>
          </a:stretch>
        </p:blipFill>
        <p:spPr>
          <a:xfrm>
            <a:off x="4249959" y="3884136"/>
            <a:ext cx="1544272" cy="6346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F84276-0FAA-46EA-B90D-5A7A50B7C552}"/>
              </a:ext>
            </a:extLst>
          </p:cNvPr>
          <p:cNvSpPr>
            <a:spLocks noGrp="1"/>
          </p:cNvSpPr>
          <p:nvPr>
            <p:ph type="title"/>
          </p:nvPr>
        </p:nvSpPr>
        <p:spPr/>
        <p:txBody>
          <a:bodyPr/>
          <a:lstStyle/>
          <a:p>
            <a:r>
              <a:rPr lang="en-US" dirty="0"/>
              <a:t>Bases de donnee</a:t>
            </a:r>
            <a:endParaRPr lang="fr-FR" dirty="0"/>
          </a:p>
        </p:txBody>
      </p:sp>
      <p:sp>
        <p:nvSpPr>
          <p:cNvPr id="4" name="Espace réservé de la date 3">
            <a:extLst>
              <a:ext uri="{FF2B5EF4-FFF2-40B4-BE49-F238E27FC236}">
                <a16:creationId xmlns:a16="http://schemas.microsoft.com/office/drawing/2014/main" id="{3CDD310D-B07E-46C6-98CF-C98920280478}"/>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0825F625-212C-4737-9F0E-38AB824CBBA8}"/>
              </a:ext>
            </a:extLst>
          </p:cNvPr>
          <p:cNvSpPr>
            <a:spLocks noGrp="1"/>
          </p:cNvSpPr>
          <p:nvPr>
            <p:ph type="sldNum" sz="quarter" idx="12"/>
          </p:nvPr>
        </p:nvSpPr>
        <p:spPr/>
        <p:txBody>
          <a:bodyPr/>
          <a:lstStyle/>
          <a:p>
            <a:fld id="{67D06994-9AC5-45C2-9B5A-7FA2015C4D4E}" type="slidenum">
              <a:rPr lang="fr-FR" smtClean="0"/>
              <a:t>19</a:t>
            </a:fld>
            <a:endParaRPr lang="fr-FR" dirty="0"/>
          </a:p>
        </p:txBody>
      </p:sp>
    </p:spTree>
    <p:extLst>
      <p:ext uri="{BB962C8B-B14F-4D97-AF65-F5344CB8AC3E}">
        <p14:creationId xmlns:p14="http://schemas.microsoft.com/office/powerpoint/2010/main" val="419364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91EA1878-1FB2-489D-8CAC-C2D57BB47EA4}"/>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2E6E9A12-6490-4C34-9DF5-5A7F2215E8D9}"/>
              </a:ext>
            </a:extLst>
          </p:cNvPr>
          <p:cNvSpPr>
            <a:spLocks noGrp="1"/>
          </p:cNvSpPr>
          <p:nvPr>
            <p:ph type="sldNum" sz="quarter" idx="12"/>
          </p:nvPr>
        </p:nvSpPr>
        <p:spPr/>
        <p:txBody>
          <a:bodyPr/>
          <a:lstStyle/>
          <a:p>
            <a:fld id="{67D06994-9AC5-45C2-9B5A-7FA2015C4D4E}" type="slidenum">
              <a:rPr lang="fr-FR" smtClean="0"/>
              <a:t>2</a:t>
            </a:fld>
            <a:endParaRPr lang="fr-FR" dirty="0"/>
          </a:p>
        </p:txBody>
      </p:sp>
      <p:grpSp>
        <p:nvGrpSpPr>
          <p:cNvPr id="7" name="Groupe 6">
            <a:extLst>
              <a:ext uri="{FF2B5EF4-FFF2-40B4-BE49-F238E27FC236}">
                <a16:creationId xmlns:a16="http://schemas.microsoft.com/office/drawing/2014/main" id="{2E2C2841-110B-4D7A-A966-C22CB45BD7BB}"/>
              </a:ext>
            </a:extLst>
          </p:cNvPr>
          <p:cNvGrpSpPr/>
          <p:nvPr/>
        </p:nvGrpSpPr>
        <p:grpSpPr>
          <a:xfrm>
            <a:off x="6770763" y="136525"/>
            <a:ext cx="5421237" cy="751651"/>
            <a:chOff x="403978" y="74680"/>
            <a:chExt cx="5655698" cy="708480"/>
          </a:xfrm>
        </p:grpSpPr>
        <p:sp>
          <p:nvSpPr>
            <p:cNvPr id="8" name="Rectangle : coins arrondis 7">
              <a:extLst>
                <a:ext uri="{FF2B5EF4-FFF2-40B4-BE49-F238E27FC236}">
                  <a16:creationId xmlns:a16="http://schemas.microsoft.com/office/drawing/2014/main" id="{99ECEEF0-2E9F-4365-8BE2-7F5B65E964F7}"/>
                </a:ext>
              </a:extLst>
            </p:cNvPr>
            <p:cNvSpPr/>
            <p:nvPr/>
          </p:nvSpPr>
          <p:spPr>
            <a:xfrm>
              <a:off x="403978" y="74680"/>
              <a:ext cx="5655698" cy="708480"/>
            </a:xfrm>
            <a:prstGeom prst="roundRect">
              <a:avLst/>
            </a:prstGeom>
            <a:ln>
              <a:solidFill>
                <a:srgbClr val="464A4D"/>
              </a:solidFill>
            </a:ln>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txBody>
            <a:bodyPr/>
            <a:lstStyle/>
            <a:p>
              <a:endParaRPr lang="fr-FR" dirty="0"/>
            </a:p>
          </p:txBody>
        </p:sp>
        <p:sp>
          <p:nvSpPr>
            <p:cNvPr id="9" name="Rectangle : coins arrondis 4">
              <a:extLst>
                <a:ext uri="{FF2B5EF4-FFF2-40B4-BE49-F238E27FC236}">
                  <a16:creationId xmlns:a16="http://schemas.microsoft.com/office/drawing/2014/main" id="{00F66C79-AFB4-46E4-86B4-6ABF90802F09}"/>
                </a:ext>
              </a:extLst>
            </p:cNvPr>
            <p:cNvSpPr txBox="1"/>
            <p:nvPr/>
          </p:nvSpPr>
          <p:spPr>
            <a:xfrm>
              <a:off x="438563" y="109265"/>
              <a:ext cx="5586528" cy="639310"/>
            </a:xfrm>
            <a:prstGeom prst="rect">
              <a:avLst/>
            </a:prstGeom>
            <a:ln>
              <a:solidFill>
                <a:srgbClr val="464A4D"/>
              </a:solidFill>
            </a:ln>
          </p:spPr>
          <p:style>
            <a:lnRef idx="0">
              <a:scrgbClr r="0" g="0" b="0"/>
            </a:lnRef>
            <a:fillRef idx="0">
              <a:scrgbClr r="0" g="0" b="0"/>
            </a:fillRef>
            <a:effectRef idx="0">
              <a:scrgbClr r="0" g="0" b="0"/>
            </a:effectRef>
            <a:fontRef idx="minor">
              <a:schemeClr val="lt1"/>
            </a:fontRef>
          </p:style>
          <p:txBody>
            <a:bodyPr spcFirstLastPara="0" vert="horz" wrap="square" lIns="213772" tIns="0" rIns="213772" bIns="0" numCol="1" spcCol="1270" anchor="ctr" anchorCtr="0">
              <a:noAutofit/>
            </a:bodyPr>
            <a:lstStyle/>
            <a:p>
              <a:pPr marL="0" lvl="0" indent="0" algn="l" defTabSz="1066800">
                <a:lnSpc>
                  <a:spcPct val="90000"/>
                </a:lnSpc>
                <a:spcBef>
                  <a:spcPct val="0"/>
                </a:spcBef>
                <a:spcAft>
                  <a:spcPct val="35000"/>
                </a:spcAft>
                <a:buNone/>
              </a:pPr>
              <a:r>
                <a:rPr lang="en-US" sz="2400" kern="1200" dirty="0"/>
                <a:t>GESTION HOTELIERE</a:t>
              </a:r>
              <a:endParaRPr lang="fr-FR" sz="2400" kern="1200" dirty="0"/>
            </a:p>
          </p:txBody>
        </p:sp>
      </p:grpSp>
    </p:spTree>
    <p:extLst>
      <p:ext uri="{BB962C8B-B14F-4D97-AF65-F5344CB8AC3E}">
        <p14:creationId xmlns:p14="http://schemas.microsoft.com/office/powerpoint/2010/main" val="338779716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15341" y="340679"/>
            <a:ext cx="3951147" cy="798131"/>
          </a:xfrm>
          <a:prstGeom prst="rect">
            <a:avLst/>
          </a:prstGeom>
        </p:spPr>
        <p:txBody>
          <a:bodyPr vert="horz" wrap="square" lIns="0" tIns="7330" rIns="0" bIns="0" rtlCol="0">
            <a:spAutoFit/>
          </a:bodyPr>
          <a:lstStyle/>
          <a:p>
            <a:pPr marR="78187" algn="ctr" defTabSz="586405">
              <a:spcBef>
                <a:spcPts val="58"/>
              </a:spcBef>
            </a:pPr>
            <a:r>
              <a:rPr sz="1283" b="1" spc="-6" dirty="0">
                <a:solidFill>
                  <a:prstClr val="black"/>
                </a:solidFill>
                <a:latin typeface="Calibri"/>
                <a:cs typeface="Calibri"/>
              </a:rPr>
              <a:t>RAPPORT </a:t>
            </a:r>
            <a:r>
              <a:rPr sz="1283" b="1" spc="-3" dirty="0">
                <a:solidFill>
                  <a:prstClr val="black"/>
                </a:solidFill>
                <a:latin typeface="Calibri"/>
                <a:cs typeface="Calibri"/>
              </a:rPr>
              <a:t>PROJET </a:t>
            </a:r>
            <a:r>
              <a:rPr sz="1283" b="1" dirty="0">
                <a:solidFill>
                  <a:prstClr val="black"/>
                </a:solidFill>
                <a:latin typeface="Calibri"/>
                <a:cs typeface="Calibri"/>
              </a:rPr>
              <a:t>DE</a:t>
            </a:r>
            <a:r>
              <a:rPr sz="1283" b="1" spc="-13" dirty="0">
                <a:solidFill>
                  <a:prstClr val="black"/>
                </a:solidFill>
                <a:latin typeface="Calibri"/>
                <a:cs typeface="Calibri"/>
              </a:rPr>
              <a:t> </a:t>
            </a:r>
            <a:r>
              <a:rPr sz="1283" b="1" spc="-3" dirty="0">
                <a:solidFill>
                  <a:prstClr val="black"/>
                </a:solidFill>
                <a:latin typeface="Calibri"/>
                <a:cs typeface="Calibri"/>
              </a:rPr>
              <a:t>GESTION</a:t>
            </a:r>
            <a:r>
              <a:rPr sz="1283" b="1" dirty="0">
                <a:solidFill>
                  <a:prstClr val="black"/>
                </a:solidFill>
                <a:latin typeface="Calibri"/>
                <a:cs typeface="Calibri"/>
              </a:rPr>
              <a:t> </a:t>
            </a:r>
            <a:r>
              <a:rPr sz="1283" b="1" spc="-6" dirty="0">
                <a:solidFill>
                  <a:prstClr val="black"/>
                </a:solidFill>
                <a:latin typeface="Calibri"/>
                <a:cs typeface="Calibri"/>
              </a:rPr>
              <a:t>D’HOTEL</a:t>
            </a:r>
            <a:endParaRPr sz="1283" dirty="0">
              <a:solidFill>
                <a:prstClr val="black"/>
              </a:solidFill>
              <a:latin typeface="Calibri"/>
              <a:cs typeface="Calibri"/>
            </a:endParaRPr>
          </a:p>
          <a:p>
            <a:pPr marR="74522" algn="ctr" defTabSz="586405">
              <a:spcBef>
                <a:spcPts val="683"/>
              </a:spcBef>
            </a:pPr>
            <a:r>
              <a:rPr sz="770" spc="-3" dirty="0">
                <a:solidFill>
                  <a:prstClr val="black"/>
                </a:solidFill>
                <a:latin typeface="Calibri"/>
                <a:cs typeface="Calibri"/>
              </a:rPr>
              <a:t>OMAR</a:t>
            </a:r>
            <a:r>
              <a:rPr sz="770" spc="-26" dirty="0">
                <a:solidFill>
                  <a:prstClr val="black"/>
                </a:solidFill>
                <a:latin typeface="Calibri"/>
                <a:cs typeface="Calibri"/>
              </a:rPr>
              <a:t> </a:t>
            </a:r>
            <a:r>
              <a:rPr sz="770" spc="-3" dirty="0">
                <a:solidFill>
                  <a:prstClr val="black"/>
                </a:solidFill>
                <a:latin typeface="Calibri"/>
                <a:cs typeface="Calibri"/>
              </a:rPr>
              <a:t>SAMBE</a:t>
            </a:r>
            <a:endParaRPr sz="770" dirty="0">
              <a:solidFill>
                <a:prstClr val="black"/>
              </a:solidFill>
              <a:latin typeface="Calibri"/>
              <a:cs typeface="Calibri"/>
            </a:endParaRPr>
          </a:p>
          <a:p>
            <a:pPr defTabSz="586405"/>
            <a:endParaRPr sz="770" dirty="0">
              <a:solidFill>
                <a:prstClr val="black"/>
              </a:solidFill>
              <a:latin typeface="Calibri"/>
              <a:cs typeface="Calibri"/>
            </a:endParaRPr>
          </a:p>
          <a:p>
            <a:pPr defTabSz="586405">
              <a:spcBef>
                <a:spcPts val="26"/>
              </a:spcBef>
            </a:pPr>
            <a:endParaRPr sz="962" dirty="0">
              <a:solidFill>
                <a:prstClr val="black"/>
              </a:solidFill>
              <a:latin typeface="Calibri"/>
              <a:cs typeface="Calibri"/>
            </a:endParaRPr>
          </a:p>
          <a:p>
            <a:pPr marL="8145" defTabSz="586405">
              <a:spcBef>
                <a:spcPts val="3"/>
              </a:spcBef>
            </a:pPr>
            <a:r>
              <a:rPr sz="770" spc="-3" dirty="0">
                <a:solidFill>
                  <a:prstClr val="black"/>
                </a:solidFill>
                <a:latin typeface="Calibri"/>
                <a:cs typeface="Calibri"/>
              </a:rPr>
              <a:t>1.</a:t>
            </a:r>
            <a:r>
              <a:rPr sz="770" spc="414" dirty="0">
                <a:solidFill>
                  <a:prstClr val="black"/>
                </a:solidFill>
                <a:latin typeface="Calibri"/>
                <a:cs typeface="Calibri"/>
              </a:rPr>
              <a:t> </a:t>
            </a:r>
            <a:r>
              <a:rPr sz="770" spc="-3" dirty="0">
                <a:solidFill>
                  <a:prstClr val="black"/>
                </a:solidFill>
                <a:latin typeface="Calibri"/>
                <a:cs typeface="Calibri"/>
              </a:rPr>
              <a:t>Pour</a:t>
            </a:r>
            <a:r>
              <a:rPr sz="770" spc="6" dirty="0">
                <a:solidFill>
                  <a:prstClr val="black"/>
                </a:solidFill>
                <a:latin typeface="Calibri"/>
                <a:cs typeface="Calibri"/>
              </a:rPr>
              <a:t> </a:t>
            </a:r>
            <a:r>
              <a:rPr sz="770" spc="-6" dirty="0">
                <a:solidFill>
                  <a:prstClr val="black"/>
                </a:solidFill>
                <a:latin typeface="Calibri"/>
                <a:cs typeface="Calibri"/>
              </a:rPr>
              <a:t>la</a:t>
            </a:r>
            <a:r>
              <a:rPr sz="770" spc="-3" dirty="0">
                <a:solidFill>
                  <a:prstClr val="black"/>
                </a:solidFill>
                <a:latin typeface="Calibri"/>
                <a:cs typeface="Calibri"/>
              </a:rPr>
              <a:t> première</a:t>
            </a:r>
            <a:r>
              <a:rPr sz="770" spc="13" dirty="0">
                <a:solidFill>
                  <a:prstClr val="black"/>
                </a:solidFill>
                <a:latin typeface="Calibri"/>
                <a:cs typeface="Calibri"/>
              </a:rPr>
              <a:t> </a:t>
            </a:r>
            <a:r>
              <a:rPr sz="770" dirty="0">
                <a:solidFill>
                  <a:prstClr val="black"/>
                </a:solidFill>
                <a:latin typeface="Calibri"/>
                <a:cs typeface="Calibri"/>
              </a:rPr>
              <a:t>page </a:t>
            </a:r>
            <a:r>
              <a:rPr sz="770" spc="-6" dirty="0">
                <a:solidFill>
                  <a:prstClr val="black"/>
                </a:solidFill>
                <a:latin typeface="Calibri"/>
                <a:cs typeface="Calibri"/>
              </a:rPr>
              <a:t>login.py</a:t>
            </a:r>
            <a:r>
              <a:rPr sz="770" spc="19" dirty="0">
                <a:solidFill>
                  <a:prstClr val="black"/>
                </a:solidFill>
                <a:latin typeface="Calibri"/>
                <a:cs typeface="Calibri"/>
              </a:rPr>
              <a:t> </a:t>
            </a:r>
            <a:r>
              <a:rPr sz="770" spc="-3" dirty="0">
                <a:solidFill>
                  <a:prstClr val="black"/>
                </a:solidFill>
                <a:latin typeface="Calibri"/>
                <a:cs typeface="Calibri"/>
              </a:rPr>
              <a:t>on</a:t>
            </a:r>
            <a:r>
              <a:rPr sz="770" spc="-6" dirty="0">
                <a:solidFill>
                  <a:prstClr val="black"/>
                </a:solidFill>
                <a:latin typeface="Calibri"/>
                <a:cs typeface="Calibri"/>
              </a:rPr>
              <a:t> </a:t>
            </a:r>
            <a:r>
              <a:rPr sz="770" dirty="0">
                <a:solidFill>
                  <a:prstClr val="black"/>
                </a:solidFill>
                <a:latin typeface="Calibri"/>
                <a:cs typeface="Calibri"/>
              </a:rPr>
              <a:t>aura</a:t>
            </a:r>
            <a:r>
              <a:rPr sz="770" spc="-3" dirty="0">
                <a:solidFill>
                  <a:prstClr val="black"/>
                </a:solidFill>
                <a:latin typeface="Calibri"/>
                <a:cs typeface="Calibri"/>
              </a:rPr>
              <a:t> </a:t>
            </a:r>
            <a:r>
              <a:rPr sz="770" spc="-6" dirty="0">
                <a:solidFill>
                  <a:prstClr val="black"/>
                </a:solidFill>
                <a:latin typeface="Calibri"/>
                <a:cs typeface="Calibri"/>
              </a:rPr>
              <a:t>la</a:t>
            </a:r>
            <a:r>
              <a:rPr sz="770" spc="13" dirty="0">
                <a:solidFill>
                  <a:prstClr val="black"/>
                </a:solidFill>
                <a:latin typeface="Calibri"/>
                <a:cs typeface="Calibri"/>
              </a:rPr>
              <a:t> </a:t>
            </a:r>
            <a:r>
              <a:rPr sz="770" spc="-3" dirty="0">
                <a:solidFill>
                  <a:prstClr val="black"/>
                </a:solidFill>
                <a:latin typeface="Calibri"/>
                <a:cs typeface="Calibri"/>
              </a:rPr>
              <a:t>possibilité</a:t>
            </a:r>
            <a:r>
              <a:rPr sz="770" dirty="0">
                <a:solidFill>
                  <a:prstClr val="black"/>
                </a:solidFill>
                <a:latin typeface="Calibri"/>
                <a:cs typeface="Calibri"/>
              </a:rPr>
              <a:t> </a:t>
            </a:r>
            <a:r>
              <a:rPr sz="770" spc="-3" dirty="0">
                <a:solidFill>
                  <a:prstClr val="black"/>
                </a:solidFill>
                <a:latin typeface="Calibri"/>
                <a:cs typeface="Calibri"/>
              </a:rPr>
              <a:t>de</a:t>
            </a:r>
            <a:r>
              <a:rPr sz="770" dirty="0">
                <a:solidFill>
                  <a:prstClr val="black"/>
                </a:solidFill>
                <a:latin typeface="Calibri"/>
                <a:cs typeface="Calibri"/>
              </a:rPr>
              <a:t> </a:t>
            </a:r>
            <a:r>
              <a:rPr sz="770" spc="-6" dirty="0">
                <a:solidFill>
                  <a:prstClr val="black"/>
                </a:solidFill>
                <a:latin typeface="Calibri"/>
                <a:cs typeface="Calibri"/>
              </a:rPr>
              <a:t>s’inscrire</a:t>
            </a:r>
            <a:r>
              <a:rPr sz="770" dirty="0">
                <a:solidFill>
                  <a:prstClr val="black"/>
                </a:solidFill>
                <a:latin typeface="Calibri"/>
                <a:cs typeface="Calibri"/>
              </a:rPr>
              <a:t> et</a:t>
            </a:r>
            <a:r>
              <a:rPr sz="770" spc="19" dirty="0">
                <a:solidFill>
                  <a:prstClr val="black"/>
                </a:solidFill>
                <a:latin typeface="Calibri"/>
                <a:cs typeface="Calibri"/>
              </a:rPr>
              <a:t> </a:t>
            </a:r>
            <a:r>
              <a:rPr sz="770" spc="-3" dirty="0">
                <a:solidFill>
                  <a:prstClr val="black"/>
                </a:solidFill>
                <a:latin typeface="Calibri"/>
                <a:cs typeface="Calibri"/>
              </a:rPr>
              <a:t>de</a:t>
            </a:r>
            <a:r>
              <a:rPr sz="770" dirty="0">
                <a:solidFill>
                  <a:prstClr val="black"/>
                </a:solidFill>
                <a:latin typeface="Calibri"/>
                <a:cs typeface="Calibri"/>
              </a:rPr>
              <a:t> se </a:t>
            </a:r>
            <a:r>
              <a:rPr sz="770" spc="-3" dirty="0">
                <a:solidFill>
                  <a:prstClr val="black"/>
                </a:solidFill>
                <a:latin typeface="Calibri"/>
                <a:cs typeface="Calibri"/>
              </a:rPr>
              <a:t>connecter</a:t>
            </a:r>
            <a:endParaRPr sz="770" dirty="0">
              <a:solidFill>
                <a:prstClr val="black"/>
              </a:solidFill>
              <a:latin typeface="Calibri"/>
              <a:cs typeface="Calibri"/>
            </a:endParaRPr>
          </a:p>
        </p:txBody>
      </p:sp>
      <p:sp>
        <p:nvSpPr>
          <p:cNvPr id="3" name="object 3"/>
          <p:cNvSpPr txBox="1"/>
          <p:nvPr/>
        </p:nvSpPr>
        <p:spPr>
          <a:xfrm>
            <a:off x="4397985" y="3038370"/>
            <a:ext cx="3460765" cy="661930"/>
          </a:xfrm>
          <a:prstGeom prst="rect">
            <a:avLst/>
          </a:prstGeom>
        </p:spPr>
        <p:txBody>
          <a:bodyPr vert="horz" wrap="square" lIns="0" tIns="8145" rIns="0" bIns="0" rtlCol="0">
            <a:spAutoFit/>
          </a:bodyPr>
          <a:lstStyle/>
          <a:p>
            <a:pPr marL="154746" marR="3258" indent="-147008" algn="just" defTabSz="586405">
              <a:lnSpc>
                <a:spcPct val="110000"/>
              </a:lnSpc>
              <a:spcBef>
                <a:spcPts val="64"/>
              </a:spcBef>
            </a:pPr>
            <a:r>
              <a:rPr sz="770" spc="-3" dirty="0">
                <a:solidFill>
                  <a:prstClr val="black"/>
                </a:solidFill>
                <a:latin typeface="Calibri"/>
                <a:cs typeface="Calibri"/>
              </a:rPr>
              <a:t>2.</a:t>
            </a:r>
            <a:r>
              <a:rPr sz="770" dirty="0">
                <a:solidFill>
                  <a:prstClr val="black"/>
                </a:solidFill>
                <a:latin typeface="Calibri"/>
                <a:cs typeface="Calibri"/>
              </a:rPr>
              <a:t> </a:t>
            </a:r>
            <a:r>
              <a:rPr sz="770" spc="-3" dirty="0">
                <a:solidFill>
                  <a:prstClr val="black"/>
                </a:solidFill>
                <a:latin typeface="Calibri"/>
                <a:cs typeface="Calibri"/>
              </a:rPr>
              <a:t>Pour </a:t>
            </a:r>
            <a:r>
              <a:rPr sz="770" dirty="0">
                <a:solidFill>
                  <a:prstClr val="black"/>
                </a:solidFill>
                <a:latin typeface="Calibri"/>
                <a:cs typeface="Calibri"/>
              </a:rPr>
              <a:t>se </a:t>
            </a:r>
            <a:r>
              <a:rPr sz="770" spc="-3" dirty="0">
                <a:solidFill>
                  <a:prstClr val="black"/>
                </a:solidFill>
                <a:latin typeface="Calibri"/>
                <a:cs typeface="Calibri"/>
              </a:rPr>
              <a:t>connecter l’administrateur renseigne l’email(attribuer par l’hotel) </a:t>
            </a:r>
            <a:r>
              <a:rPr sz="770" dirty="0">
                <a:solidFill>
                  <a:prstClr val="black"/>
                </a:solidFill>
                <a:latin typeface="Calibri"/>
                <a:cs typeface="Calibri"/>
              </a:rPr>
              <a:t>et </a:t>
            </a:r>
            <a:r>
              <a:rPr sz="770" spc="-6" dirty="0">
                <a:solidFill>
                  <a:prstClr val="black"/>
                </a:solidFill>
                <a:latin typeface="Calibri"/>
                <a:cs typeface="Calibri"/>
              </a:rPr>
              <a:t>le </a:t>
            </a:r>
            <a:r>
              <a:rPr sz="770" spc="-3" dirty="0">
                <a:solidFill>
                  <a:prstClr val="black"/>
                </a:solidFill>
                <a:latin typeface="Calibri"/>
                <a:cs typeface="Calibri"/>
              </a:rPr>
              <a:t>mot </a:t>
            </a:r>
            <a:r>
              <a:rPr sz="770" dirty="0">
                <a:solidFill>
                  <a:prstClr val="black"/>
                </a:solidFill>
                <a:latin typeface="Calibri"/>
                <a:cs typeface="Calibri"/>
              </a:rPr>
              <a:t> </a:t>
            </a:r>
            <a:r>
              <a:rPr sz="770" spc="-3" dirty="0">
                <a:solidFill>
                  <a:prstClr val="black"/>
                </a:solidFill>
                <a:latin typeface="Calibri"/>
                <a:cs typeface="Calibri"/>
              </a:rPr>
              <a:t>de </a:t>
            </a:r>
            <a:r>
              <a:rPr sz="770" dirty="0">
                <a:solidFill>
                  <a:prstClr val="black"/>
                </a:solidFill>
                <a:latin typeface="Calibri"/>
                <a:cs typeface="Calibri"/>
              </a:rPr>
              <a:t>passe </a:t>
            </a:r>
            <a:r>
              <a:rPr sz="770" spc="-6" dirty="0">
                <a:solidFill>
                  <a:prstClr val="black"/>
                </a:solidFill>
                <a:latin typeface="Calibri"/>
                <a:cs typeface="Calibri"/>
              </a:rPr>
              <a:t>le </a:t>
            </a:r>
            <a:r>
              <a:rPr sz="770" dirty="0">
                <a:solidFill>
                  <a:prstClr val="black"/>
                </a:solidFill>
                <a:latin typeface="Calibri"/>
                <a:cs typeface="Calibri"/>
              </a:rPr>
              <a:t>système </a:t>
            </a:r>
            <a:r>
              <a:rPr sz="770" spc="-3" dirty="0">
                <a:solidFill>
                  <a:prstClr val="black"/>
                </a:solidFill>
                <a:latin typeface="Calibri"/>
                <a:cs typeface="Calibri"/>
              </a:rPr>
              <a:t>analyse </a:t>
            </a:r>
            <a:r>
              <a:rPr sz="770" spc="-6" dirty="0">
                <a:solidFill>
                  <a:prstClr val="black"/>
                </a:solidFill>
                <a:latin typeface="Calibri"/>
                <a:cs typeface="Calibri"/>
              </a:rPr>
              <a:t>la </a:t>
            </a:r>
            <a:r>
              <a:rPr sz="770" spc="-3" dirty="0">
                <a:solidFill>
                  <a:prstClr val="black"/>
                </a:solidFill>
                <a:latin typeface="Calibri"/>
                <a:cs typeface="Calibri"/>
              </a:rPr>
              <a:t>réponse de l'API pour déterminer </a:t>
            </a:r>
            <a:r>
              <a:rPr sz="770" dirty="0">
                <a:solidFill>
                  <a:prstClr val="black"/>
                </a:solidFill>
                <a:latin typeface="Calibri"/>
                <a:cs typeface="Calibri"/>
              </a:rPr>
              <a:t>si </a:t>
            </a:r>
            <a:r>
              <a:rPr sz="770" spc="-3" dirty="0">
                <a:solidFill>
                  <a:prstClr val="black"/>
                </a:solidFill>
                <a:latin typeface="Calibri"/>
                <a:cs typeface="Calibri"/>
              </a:rPr>
              <a:t>les informations </a:t>
            </a:r>
            <a:r>
              <a:rPr sz="770" dirty="0">
                <a:solidFill>
                  <a:prstClr val="black"/>
                </a:solidFill>
                <a:latin typeface="Calibri"/>
                <a:cs typeface="Calibri"/>
              </a:rPr>
              <a:t> </a:t>
            </a:r>
            <a:r>
              <a:rPr sz="770" spc="-3" dirty="0">
                <a:solidFill>
                  <a:prstClr val="black"/>
                </a:solidFill>
                <a:latin typeface="Calibri"/>
                <a:cs typeface="Calibri"/>
              </a:rPr>
              <a:t>d'identification</a:t>
            </a:r>
            <a:r>
              <a:rPr sz="770" spc="-13" dirty="0">
                <a:solidFill>
                  <a:prstClr val="black"/>
                </a:solidFill>
                <a:latin typeface="Calibri"/>
                <a:cs typeface="Calibri"/>
              </a:rPr>
              <a:t> </a:t>
            </a:r>
            <a:r>
              <a:rPr sz="770" dirty="0">
                <a:solidFill>
                  <a:prstClr val="black"/>
                </a:solidFill>
                <a:latin typeface="Calibri"/>
                <a:cs typeface="Calibri"/>
              </a:rPr>
              <a:t>sont</a:t>
            </a:r>
            <a:r>
              <a:rPr sz="770" spc="-3" dirty="0">
                <a:solidFill>
                  <a:prstClr val="black"/>
                </a:solidFill>
                <a:latin typeface="Calibri"/>
                <a:cs typeface="Calibri"/>
              </a:rPr>
              <a:t> correctes</a:t>
            </a:r>
            <a:endParaRPr sz="770" dirty="0">
              <a:solidFill>
                <a:prstClr val="black"/>
              </a:solidFill>
              <a:latin typeface="Calibri"/>
              <a:cs typeface="Calibri"/>
            </a:endParaRPr>
          </a:p>
          <a:p>
            <a:pPr marL="154746" indent="-147008" defTabSz="586405">
              <a:spcBef>
                <a:spcPts val="138"/>
              </a:spcBef>
              <a:buFont typeface="Symbol"/>
              <a:buChar char=""/>
              <a:tabLst>
                <a:tab pos="154746" algn="l"/>
                <a:tab pos="155153" algn="l"/>
              </a:tabLst>
            </a:pPr>
            <a:r>
              <a:rPr sz="770" spc="-3" dirty="0">
                <a:solidFill>
                  <a:prstClr val="black"/>
                </a:solidFill>
                <a:latin typeface="Calibri"/>
                <a:cs typeface="Calibri"/>
              </a:rPr>
              <a:t>Si</a:t>
            </a:r>
            <a:r>
              <a:rPr sz="770" spc="-19" dirty="0">
                <a:solidFill>
                  <a:prstClr val="black"/>
                </a:solidFill>
                <a:latin typeface="Calibri"/>
                <a:cs typeface="Calibri"/>
              </a:rPr>
              <a:t> </a:t>
            </a:r>
            <a:r>
              <a:rPr sz="770" dirty="0">
                <a:solidFill>
                  <a:prstClr val="black"/>
                </a:solidFill>
                <a:latin typeface="Calibri"/>
                <a:cs typeface="Calibri"/>
              </a:rPr>
              <a:t>oui</a:t>
            </a:r>
            <a:r>
              <a:rPr sz="770" spc="-16" dirty="0">
                <a:solidFill>
                  <a:prstClr val="black"/>
                </a:solidFill>
                <a:latin typeface="Calibri"/>
                <a:cs typeface="Calibri"/>
              </a:rPr>
              <a:t> </a:t>
            </a:r>
            <a:r>
              <a:rPr sz="770" dirty="0">
                <a:solidFill>
                  <a:prstClr val="black"/>
                </a:solidFill>
                <a:latin typeface="Calibri"/>
                <a:cs typeface="Calibri"/>
              </a:rPr>
              <a:t>afficher</a:t>
            </a:r>
            <a:r>
              <a:rPr sz="770" spc="-16" dirty="0">
                <a:solidFill>
                  <a:prstClr val="black"/>
                </a:solidFill>
                <a:latin typeface="Calibri"/>
                <a:cs typeface="Calibri"/>
              </a:rPr>
              <a:t> </a:t>
            </a:r>
            <a:r>
              <a:rPr sz="770" spc="3" dirty="0">
                <a:solidFill>
                  <a:prstClr val="black"/>
                </a:solidFill>
                <a:latin typeface="Calibri"/>
                <a:cs typeface="Calibri"/>
              </a:rPr>
              <a:t>un</a:t>
            </a:r>
            <a:r>
              <a:rPr sz="770" spc="-13" dirty="0">
                <a:solidFill>
                  <a:prstClr val="black"/>
                </a:solidFill>
                <a:latin typeface="Calibri"/>
                <a:cs typeface="Calibri"/>
              </a:rPr>
              <a:t> </a:t>
            </a:r>
            <a:r>
              <a:rPr sz="770" dirty="0">
                <a:solidFill>
                  <a:prstClr val="black"/>
                </a:solidFill>
                <a:latin typeface="Calibri"/>
                <a:cs typeface="Calibri"/>
              </a:rPr>
              <a:t>message</a:t>
            </a:r>
            <a:r>
              <a:rPr sz="770" spc="-6" dirty="0">
                <a:solidFill>
                  <a:prstClr val="black"/>
                </a:solidFill>
                <a:latin typeface="Calibri"/>
                <a:cs typeface="Calibri"/>
              </a:rPr>
              <a:t> </a:t>
            </a:r>
            <a:r>
              <a:rPr sz="770" spc="-3" dirty="0">
                <a:solidFill>
                  <a:prstClr val="black"/>
                </a:solidFill>
                <a:latin typeface="Calibri"/>
                <a:cs typeface="Calibri"/>
              </a:rPr>
              <a:t>de</a:t>
            </a:r>
            <a:r>
              <a:rPr sz="770" spc="-6" dirty="0">
                <a:solidFill>
                  <a:prstClr val="black"/>
                </a:solidFill>
                <a:latin typeface="Calibri"/>
                <a:cs typeface="Calibri"/>
              </a:rPr>
              <a:t> </a:t>
            </a:r>
            <a:r>
              <a:rPr sz="770" spc="-3" dirty="0">
                <a:solidFill>
                  <a:prstClr val="black"/>
                </a:solidFill>
                <a:latin typeface="Calibri"/>
                <a:cs typeface="Calibri"/>
              </a:rPr>
              <a:t>confirmation</a:t>
            </a:r>
            <a:endParaRPr sz="770" dirty="0">
              <a:solidFill>
                <a:prstClr val="black"/>
              </a:solidFill>
              <a:latin typeface="Calibri"/>
              <a:cs typeface="Calibri"/>
            </a:endParaRPr>
          </a:p>
          <a:p>
            <a:pPr marL="154746" indent="-147008" defTabSz="586405">
              <a:spcBef>
                <a:spcPts val="122"/>
              </a:spcBef>
              <a:buFont typeface="Symbol"/>
              <a:buChar char=""/>
              <a:tabLst>
                <a:tab pos="154746" algn="l"/>
                <a:tab pos="155153" algn="l"/>
              </a:tabLst>
            </a:pPr>
            <a:r>
              <a:rPr sz="770" spc="-3" dirty="0">
                <a:solidFill>
                  <a:prstClr val="black"/>
                </a:solidFill>
                <a:latin typeface="Calibri"/>
                <a:cs typeface="Calibri"/>
              </a:rPr>
              <a:t>Si</a:t>
            </a:r>
            <a:r>
              <a:rPr sz="770" spc="-22" dirty="0">
                <a:solidFill>
                  <a:prstClr val="black"/>
                </a:solidFill>
                <a:latin typeface="Calibri"/>
                <a:cs typeface="Calibri"/>
              </a:rPr>
              <a:t> </a:t>
            </a:r>
            <a:r>
              <a:rPr sz="770" dirty="0">
                <a:solidFill>
                  <a:prstClr val="black"/>
                </a:solidFill>
                <a:latin typeface="Calibri"/>
                <a:cs typeface="Calibri"/>
              </a:rPr>
              <a:t>non</a:t>
            </a:r>
            <a:r>
              <a:rPr sz="770" spc="-16" dirty="0">
                <a:solidFill>
                  <a:prstClr val="black"/>
                </a:solidFill>
                <a:latin typeface="Calibri"/>
                <a:cs typeface="Calibri"/>
              </a:rPr>
              <a:t> </a:t>
            </a:r>
            <a:r>
              <a:rPr sz="770" spc="-3" dirty="0">
                <a:solidFill>
                  <a:prstClr val="black"/>
                </a:solidFill>
                <a:latin typeface="Calibri"/>
                <a:cs typeface="Calibri"/>
              </a:rPr>
              <a:t>un</a:t>
            </a:r>
            <a:r>
              <a:rPr sz="770" spc="-6" dirty="0">
                <a:solidFill>
                  <a:prstClr val="black"/>
                </a:solidFill>
                <a:latin typeface="Calibri"/>
                <a:cs typeface="Calibri"/>
              </a:rPr>
              <a:t> </a:t>
            </a:r>
            <a:r>
              <a:rPr sz="770" dirty="0">
                <a:solidFill>
                  <a:prstClr val="black"/>
                </a:solidFill>
                <a:latin typeface="Calibri"/>
                <a:cs typeface="Calibri"/>
              </a:rPr>
              <a:t>message</a:t>
            </a:r>
            <a:r>
              <a:rPr sz="770" spc="-13" dirty="0">
                <a:solidFill>
                  <a:prstClr val="black"/>
                </a:solidFill>
                <a:latin typeface="Calibri"/>
                <a:cs typeface="Calibri"/>
              </a:rPr>
              <a:t> </a:t>
            </a:r>
            <a:r>
              <a:rPr sz="770" spc="-3" dirty="0">
                <a:solidFill>
                  <a:prstClr val="black"/>
                </a:solidFill>
                <a:latin typeface="Calibri"/>
                <a:cs typeface="Calibri"/>
              </a:rPr>
              <a:t>d'erreur</a:t>
            </a:r>
            <a:endParaRPr sz="770" dirty="0">
              <a:solidFill>
                <a:prstClr val="black"/>
              </a:solidFill>
              <a:latin typeface="Calibri"/>
              <a:cs typeface="Calibri"/>
            </a:endParaRPr>
          </a:p>
        </p:txBody>
      </p:sp>
      <p:sp>
        <p:nvSpPr>
          <p:cNvPr id="4" name="object 4"/>
          <p:cNvSpPr txBox="1"/>
          <p:nvPr/>
        </p:nvSpPr>
        <p:spPr>
          <a:xfrm>
            <a:off x="4397985" y="5431907"/>
            <a:ext cx="3468503" cy="853508"/>
          </a:xfrm>
          <a:prstGeom prst="rect">
            <a:avLst/>
          </a:prstGeom>
        </p:spPr>
        <p:txBody>
          <a:bodyPr vert="horz" wrap="square" lIns="0" tIns="8959" rIns="0" bIns="0" rtlCol="0">
            <a:spAutoFit/>
          </a:bodyPr>
          <a:lstStyle/>
          <a:p>
            <a:pPr marL="154746" marR="3258" indent="-147008" defTabSz="586405">
              <a:lnSpc>
                <a:spcPct val="110000"/>
              </a:lnSpc>
              <a:spcBef>
                <a:spcPts val="71"/>
              </a:spcBef>
            </a:pPr>
            <a:r>
              <a:rPr sz="705" spc="-3" dirty="0">
                <a:solidFill>
                  <a:prstClr val="black"/>
                </a:solidFill>
                <a:latin typeface="Calibri"/>
                <a:cs typeface="Calibri"/>
              </a:rPr>
              <a:t>3.</a:t>
            </a:r>
            <a:r>
              <a:rPr sz="705" dirty="0">
                <a:solidFill>
                  <a:prstClr val="black"/>
                </a:solidFill>
                <a:latin typeface="Calibri"/>
                <a:cs typeface="Calibri"/>
              </a:rPr>
              <a:t> </a:t>
            </a:r>
            <a:r>
              <a:rPr sz="705" spc="-3" dirty="0">
                <a:solidFill>
                  <a:prstClr val="black"/>
                </a:solidFill>
                <a:latin typeface="Calibri"/>
                <a:cs typeface="Calibri"/>
              </a:rPr>
              <a:t>L’administrateur doit </a:t>
            </a:r>
            <a:r>
              <a:rPr sz="705" dirty="0">
                <a:solidFill>
                  <a:prstClr val="black"/>
                </a:solidFill>
                <a:latin typeface="Calibri"/>
                <a:cs typeface="Calibri"/>
              </a:rPr>
              <a:t>renseigner le </a:t>
            </a:r>
            <a:r>
              <a:rPr sz="705" spc="-3" dirty="0">
                <a:solidFill>
                  <a:prstClr val="black"/>
                </a:solidFill>
                <a:latin typeface="Calibri"/>
                <a:cs typeface="Calibri"/>
              </a:rPr>
              <a:t>nom, </a:t>
            </a:r>
            <a:r>
              <a:rPr sz="705" dirty="0">
                <a:solidFill>
                  <a:prstClr val="black"/>
                </a:solidFill>
                <a:latin typeface="Calibri"/>
                <a:cs typeface="Calibri"/>
              </a:rPr>
              <a:t>le </a:t>
            </a:r>
            <a:r>
              <a:rPr sz="705" spc="-3" dirty="0">
                <a:solidFill>
                  <a:prstClr val="black"/>
                </a:solidFill>
                <a:latin typeface="Calibri"/>
                <a:cs typeface="Calibri"/>
              </a:rPr>
              <a:t>prénom, </a:t>
            </a:r>
            <a:r>
              <a:rPr sz="705" dirty="0">
                <a:solidFill>
                  <a:prstClr val="black"/>
                </a:solidFill>
                <a:latin typeface="Calibri"/>
                <a:cs typeface="Calibri"/>
              </a:rPr>
              <a:t>le Numéro </a:t>
            </a:r>
            <a:r>
              <a:rPr sz="705" spc="-3" dirty="0">
                <a:solidFill>
                  <a:prstClr val="black"/>
                </a:solidFill>
                <a:latin typeface="Calibri"/>
                <a:cs typeface="Calibri"/>
              </a:rPr>
              <a:t>de Téléphone, </a:t>
            </a:r>
            <a:r>
              <a:rPr sz="705" dirty="0">
                <a:solidFill>
                  <a:prstClr val="black"/>
                </a:solidFill>
                <a:latin typeface="Calibri"/>
                <a:cs typeface="Calibri"/>
              </a:rPr>
              <a:t>le </a:t>
            </a:r>
            <a:r>
              <a:rPr sz="705" spc="-3" dirty="0">
                <a:solidFill>
                  <a:prstClr val="black"/>
                </a:solidFill>
                <a:latin typeface="Calibri"/>
                <a:cs typeface="Calibri"/>
              </a:rPr>
              <a:t>mot de </a:t>
            </a:r>
            <a:r>
              <a:rPr sz="705" dirty="0">
                <a:solidFill>
                  <a:prstClr val="black"/>
                </a:solidFill>
                <a:latin typeface="Calibri"/>
                <a:cs typeface="Calibri"/>
              </a:rPr>
              <a:t> passe, et confirme le </a:t>
            </a:r>
            <a:r>
              <a:rPr sz="705" spc="-3" dirty="0">
                <a:solidFill>
                  <a:prstClr val="black"/>
                </a:solidFill>
                <a:latin typeface="Calibri"/>
                <a:cs typeface="Calibri"/>
              </a:rPr>
              <a:t>mot de </a:t>
            </a:r>
            <a:r>
              <a:rPr sz="705" dirty="0">
                <a:solidFill>
                  <a:prstClr val="black"/>
                </a:solidFill>
                <a:latin typeface="Calibri"/>
                <a:cs typeface="Calibri"/>
              </a:rPr>
              <a:t>passe le </a:t>
            </a:r>
            <a:r>
              <a:rPr sz="705" spc="-3" dirty="0">
                <a:solidFill>
                  <a:prstClr val="black"/>
                </a:solidFill>
                <a:latin typeface="Calibri"/>
                <a:cs typeface="Calibri"/>
              </a:rPr>
              <a:t>système vérifie </a:t>
            </a:r>
            <a:r>
              <a:rPr sz="705" spc="-6" dirty="0">
                <a:solidFill>
                  <a:prstClr val="black"/>
                </a:solidFill>
                <a:latin typeface="Calibri"/>
                <a:cs typeface="Calibri"/>
              </a:rPr>
              <a:t>que </a:t>
            </a:r>
            <a:r>
              <a:rPr sz="705" spc="-3" dirty="0">
                <a:solidFill>
                  <a:prstClr val="black"/>
                </a:solidFill>
                <a:latin typeface="Calibri"/>
                <a:cs typeface="Calibri"/>
              </a:rPr>
              <a:t>tous </a:t>
            </a:r>
            <a:r>
              <a:rPr sz="705" dirty="0">
                <a:solidFill>
                  <a:prstClr val="black"/>
                </a:solidFill>
                <a:latin typeface="Calibri"/>
                <a:cs typeface="Calibri"/>
              </a:rPr>
              <a:t>les </a:t>
            </a:r>
            <a:r>
              <a:rPr sz="705" spc="-3" dirty="0">
                <a:solidFill>
                  <a:prstClr val="black"/>
                </a:solidFill>
                <a:latin typeface="Calibri"/>
                <a:cs typeface="Calibri"/>
              </a:rPr>
              <a:t>champs obligatoires sont </a:t>
            </a:r>
            <a:r>
              <a:rPr sz="705" spc="-151" dirty="0">
                <a:solidFill>
                  <a:prstClr val="black"/>
                </a:solidFill>
                <a:latin typeface="Calibri"/>
                <a:cs typeface="Calibri"/>
              </a:rPr>
              <a:t> </a:t>
            </a:r>
            <a:r>
              <a:rPr sz="705" dirty="0">
                <a:solidFill>
                  <a:prstClr val="black"/>
                </a:solidFill>
                <a:latin typeface="Calibri"/>
                <a:cs typeface="Calibri"/>
              </a:rPr>
              <a:t>remplis</a:t>
            </a:r>
          </a:p>
          <a:p>
            <a:pPr marL="154746" indent="-147008" defTabSz="586405">
              <a:spcBef>
                <a:spcPts val="138"/>
              </a:spcBef>
              <a:buFont typeface="Symbol"/>
              <a:buChar char=""/>
              <a:tabLst>
                <a:tab pos="154746" algn="l"/>
                <a:tab pos="155153" algn="l"/>
              </a:tabLst>
            </a:pPr>
            <a:r>
              <a:rPr sz="705" spc="-3" dirty="0">
                <a:solidFill>
                  <a:prstClr val="black"/>
                </a:solidFill>
                <a:latin typeface="Calibri"/>
                <a:cs typeface="Calibri"/>
              </a:rPr>
              <a:t>Si</a:t>
            </a:r>
            <a:r>
              <a:rPr sz="705" spc="-10" dirty="0">
                <a:solidFill>
                  <a:prstClr val="black"/>
                </a:solidFill>
                <a:latin typeface="Calibri"/>
                <a:cs typeface="Calibri"/>
              </a:rPr>
              <a:t> </a:t>
            </a:r>
            <a:r>
              <a:rPr sz="705" spc="-3" dirty="0">
                <a:solidFill>
                  <a:prstClr val="black"/>
                </a:solidFill>
                <a:latin typeface="Calibri"/>
                <a:cs typeface="Calibri"/>
              </a:rPr>
              <a:t>oui Inscription</a:t>
            </a:r>
            <a:r>
              <a:rPr sz="705" spc="-16" dirty="0">
                <a:solidFill>
                  <a:prstClr val="black"/>
                </a:solidFill>
                <a:latin typeface="Calibri"/>
                <a:cs typeface="Calibri"/>
              </a:rPr>
              <a:t> </a:t>
            </a:r>
            <a:r>
              <a:rPr sz="705" dirty="0">
                <a:solidFill>
                  <a:prstClr val="black"/>
                </a:solidFill>
                <a:latin typeface="Calibri"/>
                <a:cs typeface="Calibri"/>
              </a:rPr>
              <a:t>réussie</a:t>
            </a:r>
          </a:p>
          <a:p>
            <a:pPr defTabSz="586405">
              <a:buFont typeface="Symbol"/>
              <a:buChar char=""/>
            </a:pPr>
            <a:endParaRPr sz="898" dirty="0">
              <a:solidFill>
                <a:prstClr val="black"/>
              </a:solidFill>
              <a:latin typeface="Calibri"/>
              <a:cs typeface="Calibri"/>
            </a:endParaRPr>
          </a:p>
          <a:p>
            <a:pPr defTabSz="586405">
              <a:spcBef>
                <a:spcPts val="29"/>
              </a:spcBef>
              <a:buFont typeface="Symbol"/>
              <a:buChar char=""/>
            </a:pPr>
            <a:endParaRPr sz="770" dirty="0">
              <a:solidFill>
                <a:prstClr val="black"/>
              </a:solidFill>
              <a:latin typeface="Calibri"/>
              <a:cs typeface="Calibri"/>
            </a:endParaRPr>
          </a:p>
          <a:p>
            <a:pPr marL="154746" indent="-147008" defTabSz="586405">
              <a:buFont typeface="Symbol"/>
              <a:buChar char=""/>
              <a:tabLst>
                <a:tab pos="154746" algn="l"/>
                <a:tab pos="155153" algn="l"/>
              </a:tabLst>
            </a:pPr>
            <a:r>
              <a:rPr sz="705" spc="-3" dirty="0">
                <a:solidFill>
                  <a:prstClr val="black"/>
                </a:solidFill>
                <a:latin typeface="Calibri"/>
                <a:cs typeface="Calibri"/>
              </a:rPr>
              <a:t>Si</a:t>
            </a:r>
            <a:r>
              <a:rPr sz="705" spc="-6" dirty="0">
                <a:solidFill>
                  <a:prstClr val="black"/>
                </a:solidFill>
                <a:latin typeface="Calibri"/>
                <a:cs typeface="Calibri"/>
              </a:rPr>
              <a:t> </a:t>
            </a:r>
            <a:r>
              <a:rPr sz="705" spc="-3" dirty="0">
                <a:solidFill>
                  <a:prstClr val="black"/>
                </a:solidFill>
                <a:latin typeface="Calibri"/>
                <a:cs typeface="Calibri"/>
              </a:rPr>
              <a:t>non</a:t>
            </a:r>
            <a:r>
              <a:rPr sz="705" spc="-10" dirty="0">
                <a:solidFill>
                  <a:prstClr val="black"/>
                </a:solidFill>
                <a:latin typeface="Calibri"/>
                <a:cs typeface="Calibri"/>
              </a:rPr>
              <a:t> </a:t>
            </a:r>
            <a:r>
              <a:rPr sz="705" spc="-3" dirty="0">
                <a:solidFill>
                  <a:prstClr val="black"/>
                </a:solidFill>
                <a:latin typeface="Calibri"/>
                <a:cs typeface="Calibri"/>
              </a:rPr>
              <a:t>Erreur</a:t>
            </a:r>
            <a:r>
              <a:rPr sz="705" spc="-6" dirty="0">
                <a:solidFill>
                  <a:prstClr val="black"/>
                </a:solidFill>
                <a:latin typeface="Calibri"/>
                <a:cs typeface="Calibri"/>
              </a:rPr>
              <a:t> </a:t>
            </a:r>
            <a:r>
              <a:rPr sz="705" dirty="0">
                <a:solidFill>
                  <a:prstClr val="black"/>
                </a:solidFill>
                <a:latin typeface="Calibri"/>
                <a:cs typeface="Calibri"/>
              </a:rPr>
              <a:t>lors</a:t>
            </a:r>
            <a:r>
              <a:rPr sz="705" spc="-6" dirty="0">
                <a:solidFill>
                  <a:prstClr val="black"/>
                </a:solidFill>
                <a:latin typeface="Calibri"/>
                <a:cs typeface="Calibri"/>
              </a:rPr>
              <a:t> </a:t>
            </a:r>
            <a:r>
              <a:rPr sz="705" spc="-3" dirty="0">
                <a:solidFill>
                  <a:prstClr val="black"/>
                </a:solidFill>
                <a:latin typeface="Calibri"/>
                <a:cs typeface="Calibri"/>
              </a:rPr>
              <a:t>de</a:t>
            </a:r>
            <a:r>
              <a:rPr sz="705" spc="-10" dirty="0">
                <a:solidFill>
                  <a:prstClr val="black"/>
                </a:solidFill>
                <a:latin typeface="Calibri"/>
                <a:cs typeface="Calibri"/>
              </a:rPr>
              <a:t> </a:t>
            </a:r>
            <a:r>
              <a:rPr sz="705" spc="-3" dirty="0">
                <a:solidFill>
                  <a:prstClr val="black"/>
                </a:solidFill>
                <a:latin typeface="Calibri"/>
                <a:cs typeface="Calibri"/>
              </a:rPr>
              <a:t>l'inscription</a:t>
            </a:r>
            <a:endParaRPr sz="705" dirty="0">
              <a:solidFill>
                <a:prstClr val="black"/>
              </a:solidFill>
              <a:latin typeface="Calibri"/>
              <a:cs typeface="Calibri"/>
            </a:endParaRPr>
          </a:p>
        </p:txBody>
      </p:sp>
      <p:pic>
        <p:nvPicPr>
          <p:cNvPr id="5" name="object 5"/>
          <p:cNvPicPr/>
          <p:nvPr/>
        </p:nvPicPr>
        <p:blipFill>
          <a:blip r:embed="rId2" cstate="print"/>
          <a:stretch>
            <a:fillRect/>
          </a:stretch>
        </p:blipFill>
        <p:spPr>
          <a:xfrm>
            <a:off x="2604178" y="1436359"/>
            <a:ext cx="6273122" cy="1356043"/>
          </a:xfrm>
          <a:prstGeom prst="rect">
            <a:avLst/>
          </a:prstGeom>
        </p:spPr>
      </p:pic>
      <p:pic>
        <p:nvPicPr>
          <p:cNvPr id="6" name="object 6"/>
          <p:cNvPicPr/>
          <p:nvPr/>
        </p:nvPicPr>
        <p:blipFill>
          <a:blip r:embed="rId3" cstate="print"/>
          <a:stretch>
            <a:fillRect/>
          </a:stretch>
        </p:blipFill>
        <p:spPr>
          <a:xfrm>
            <a:off x="4367246" y="3888082"/>
            <a:ext cx="3457507" cy="135604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97985" y="2109445"/>
            <a:ext cx="1713278" cy="126719"/>
          </a:xfrm>
          <a:prstGeom prst="rect">
            <a:avLst/>
          </a:prstGeom>
        </p:spPr>
        <p:txBody>
          <a:bodyPr vert="horz" wrap="square" lIns="0" tIns="8145" rIns="0" bIns="0" rtlCol="0">
            <a:spAutoFit/>
          </a:bodyPr>
          <a:lstStyle/>
          <a:p>
            <a:pPr marL="8145">
              <a:spcBef>
                <a:spcPts val="64"/>
              </a:spcBef>
            </a:pPr>
            <a:r>
              <a:rPr sz="770" spc="-3" dirty="0">
                <a:latin typeface="Calibri"/>
                <a:cs typeface="Calibri"/>
              </a:rPr>
              <a:t>4.</a:t>
            </a:r>
            <a:r>
              <a:rPr sz="770" spc="404" dirty="0">
                <a:latin typeface="Calibri"/>
                <a:cs typeface="Calibri"/>
              </a:rPr>
              <a:t> </a:t>
            </a:r>
            <a:r>
              <a:rPr sz="770" spc="-3" dirty="0">
                <a:latin typeface="Calibri"/>
                <a:cs typeface="Calibri"/>
              </a:rPr>
              <a:t>Pour</a:t>
            </a:r>
            <a:r>
              <a:rPr sz="770" spc="6" dirty="0">
                <a:latin typeface="Calibri"/>
                <a:cs typeface="Calibri"/>
              </a:rPr>
              <a:t> </a:t>
            </a:r>
            <a:r>
              <a:rPr sz="770" spc="-6" dirty="0">
                <a:latin typeface="Calibri"/>
                <a:cs typeface="Calibri"/>
              </a:rPr>
              <a:t>le</a:t>
            </a:r>
            <a:r>
              <a:rPr sz="770" spc="-3" dirty="0">
                <a:latin typeface="Calibri"/>
                <a:cs typeface="Calibri"/>
              </a:rPr>
              <a:t> fichier</a:t>
            </a:r>
            <a:r>
              <a:rPr sz="770" spc="6" dirty="0">
                <a:latin typeface="Calibri"/>
                <a:cs typeface="Calibri"/>
              </a:rPr>
              <a:t> </a:t>
            </a:r>
            <a:r>
              <a:rPr sz="770" spc="-6" dirty="0">
                <a:latin typeface="Calibri"/>
                <a:cs typeface="Calibri"/>
              </a:rPr>
              <a:t>login.py</a:t>
            </a:r>
            <a:r>
              <a:rPr sz="770" dirty="0">
                <a:latin typeface="Calibri"/>
                <a:cs typeface="Calibri"/>
              </a:rPr>
              <a:t> </a:t>
            </a:r>
            <a:r>
              <a:rPr sz="770" spc="-3" dirty="0">
                <a:latin typeface="Calibri"/>
                <a:cs typeface="Calibri"/>
              </a:rPr>
              <a:t>l’interface</a:t>
            </a:r>
            <a:r>
              <a:rPr sz="770" spc="-6" dirty="0">
                <a:latin typeface="Calibri"/>
                <a:cs typeface="Calibri"/>
              </a:rPr>
              <a:t> </a:t>
            </a:r>
            <a:r>
              <a:rPr sz="770" spc="-3" dirty="0">
                <a:latin typeface="Calibri"/>
                <a:cs typeface="Calibri"/>
              </a:rPr>
              <a:t>sera</a:t>
            </a:r>
            <a:r>
              <a:rPr sz="770" spc="13" dirty="0">
                <a:latin typeface="Calibri"/>
                <a:cs typeface="Calibri"/>
              </a:rPr>
              <a:t> </a:t>
            </a:r>
            <a:r>
              <a:rPr sz="770" dirty="0">
                <a:latin typeface="Calibri"/>
                <a:cs typeface="Calibri"/>
              </a:rPr>
              <a:t>:</a:t>
            </a:r>
          </a:p>
        </p:txBody>
      </p:sp>
      <p:sp>
        <p:nvSpPr>
          <p:cNvPr id="3" name="object 3"/>
          <p:cNvSpPr txBox="1"/>
          <p:nvPr/>
        </p:nvSpPr>
        <p:spPr>
          <a:xfrm>
            <a:off x="4349116" y="3843900"/>
            <a:ext cx="3586196" cy="262461"/>
          </a:xfrm>
          <a:prstGeom prst="rect">
            <a:avLst/>
          </a:prstGeom>
        </p:spPr>
        <p:txBody>
          <a:bodyPr vert="horz" wrap="square" lIns="0" tIns="8145" rIns="0" bIns="0" rtlCol="0">
            <a:spAutoFit/>
          </a:bodyPr>
          <a:lstStyle/>
          <a:p>
            <a:pPr marL="203613" marR="3258" indent="-195875">
              <a:lnSpc>
                <a:spcPct val="110000"/>
              </a:lnSpc>
              <a:spcBef>
                <a:spcPts val="64"/>
              </a:spcBef>
              <a:tabLst>
                <a:tab pos="203613" algn="l"/>
              </a:tabLst>
            </a:pPr>
            <a:r>
              <a:rPr sz="770" dirty="0">
                <a:latin typeface="Calibri"/>
                <a:cs typeface="Calibri"/>
              </a:rPr>
              <a:t>I.	</a:t>
            </a:r>
            <a:r>
              <a:rPr sz="770" spc="-3" dirty="0">
                <a:latin typeface="Calibri"/>
                <a:cs typeface="Calibri"/>
              </a:rPr>
              <a:t>Si</a:t>
            </a:r>
            <a:r>
              <a:rPr sz="770" spc="-16" dirty="0">
                <a:latin typeface="Calibri"/>
                <a:cs typeface="Calibri"/>
              </a:rPr>
              <a:t> </a:t>
            </a:r>
            <a:r>
              <a:rPr sz="770" spc="-3" dirty="0">
                <a:latin typeface="Calibri"/>
                <a:cs typeface="Calibri"/>
              </a:rPr>
              <a:t>on</a:t>
            </a:r>
            <a:r>
              <a:rPr sz="770" spc="3" dirty="0">
                <a:latin typeface="Calibri"/>
                <a:cs typeface="Calibri"/>
              </a:rPr>
              <a:t> </a:t>
            </a:r>
            <a:r>
              <a:rPr sz="770" spc="-3" dirty="0">
                <a:latin typeface="Calibri"/>
                <a:cs typeface="Calibri"/>
              </a:rPr>
              <a:t>clique </a:t>
            </a:r>
            <a:r>
              <a:rPr sz="770" spc="3" dirty="0">
                <a:latin typeface="Calibri"/>
                <a:cs typeface="Calibri"/>
              </a:rPr>
              <a:t>sur</a:t>
            </a:r>
            <a:r>
              <a:rPr sz="770" spc="-13" dirty="0">
                <a:latin typeface="Calibri"/>
                <a:cs typeface="Calibri"/>
              </a:rPr>
              <a:t> </a:t>
            </a:r>
            <a:r>
              <a:rPr sz="770" spc="-6" dirty="0">
                <a:latin typeface="Calibri"/>
                <a:cs typeface="Calibri"/>
              </a:rPr>
              <a:t>le</a:t>
            </a:r>
            <a:r>
              <a:rPr sz="770" spc="10" dirty="0">
                <a:latin typeface="Calibri"/>
                <a:cs typeface="Calibri"/>
              </a:rPr>
              <a:t> </a:t>
            </a:r>
            <a:r>
              <a:rPr sz="770" spc="-3" dirty="0">
                <a:latin typeface="Calibri"/>
                <a:cs typeface="Calibri"/>
              </a:rPr>
              <a:t>bouton</a:t>
            </a:r>
            <a:r>
              <a:rPr sz="770" spc="-10" dirty="0">
                <a:latin typeface="Calibri"/>
                <a:cs typeface="Calibri"/>
              </a:rPr>
              <a:t> </a:t>
            </a:r>
            <a:r>
              <a:rPr sz="770" spc="-3" dirty="0">
                <a:latin typeface="Calibri"/>
                <a:cs typeface="Calibri"/>
              </a:rPr>
              <a:t>chambres</a:t>
            </a:r>
            <a:r>
              <a:rPr sz="770" spc="3" dirty="0">
                <a:latin typeface="Calibri"/>
                <a:cs typeface="Calibri"/>
              </a:rPr>
              <a:t> on</a:t>
            </a:r>
            <a:r>
              <a:rPr sz="770" spc="-10" dirty="0">
                <a:latin typeface="Calibri"/>
                <a:cs typeface="Calibri"/>
              </a:rPr>
              <a:t> </a:t>
            </a:r>
            <a:r>
              <a:rPr sz="770" dirty="0">
                <a:latin typeface="Calibri"/>
                <a:cs typeface="Calibri"/>
              </a:rPr>
              <a:t>aura</a:t>
            </a:r>
            <a:r>
              <a:rPr sz="770" spc="-6" dirty="0">
                <a:latin typeface="Calibri"/>
                <a:cs typeface="Calibri"/>
              </a:rPr>
              <a:t> </a:t>
            </a:r>
            <a:r>
              <a:rPr sz="770" dirty="0">
                <a:latin typeface="Calibri"/>
                <a:cs typeface="Calibri"/>
              </a:rPr>
              <a:t>lister</a:t>
            </a:r>
            <a:r>
              <a:rPr sz="770" spc="3" dirty="0">
                <a:latin typeface="Calibri"/>
                <a:cs typeface="Calibri"/>
              </a:rPr>
              <a:t> </a:t>
            </a:r>
            <a:r>
              <a:rPr sz="770" spc="-3" dirty="0">
                <a:latin typeface="Calibri"/>
                <a:cs typeface="Calibri"/>
              </a:rPr>
              <a:t>les</a:t>
            </a:r>
            <a:r>
              <a:rPr sz="770" spc="3" dirty="0">
                <a:latin typeface="Calibri"/>
                <a:cs typeface="Calibri"/>
              </a:rPr>
              <a:t> </a:t>
            </a:r>
            <a:r>
              <a:rPr sz="770" spc="-3" dirty="0">
                <a:latin typeface="Calibri"/>
                <a:cs typeface="Calibri"/>
              </a:rPr>
              <a:t>chambre</a:t>
            </a:r>
            <a:r>
              <a:rPr sz="770" spc="10" dirty="0">
                <a:latin typeface="Calibri"/>
                <a:cs typeface="Calibri"/>
              </a:rPr>
              <a:t> </a:t>
            </a:r>
            <a:r>
              <a:rPr sz="770" spc="-3" dirty="0">
                <a:latin typeface="Calibri"/>
                <a:cs typeface="Calibri"/>
              </a:rPr>
              <a:t>ou</a:t>
            </a:r>
            <a:r>
              <a:rPr sz="770" spc="3" dirty="0">
                <a:latin typeface="Calibri"/>
                <a:cs typeface="Calibri"/>
              </a:rPr>
              <a:t> </a:t>
            </a:r>
            <a:r>
              <a:rPr sz="770" spc="-3" dirty="0">
                <a:latin typeface="Calibri"/>
                <a:cs typeface="Calibri"/>
              </a:rPr>
              <a:t>retourner</a:t>
            </a:r>
            <a:r>
              <a:rPr sz="770" spc="-13" dirty="0">
                <a:latin typeface="Calibri"/>
                <a:cs typeface="Calibri"/>
              </a:rPr>
              <a:t> </a:t>
            </a:r>
            <a:r>
              <a:rPr sz="770" dirty="0">
                <a:latin typeface="Calibri"/>
                <a:cs typeface="Calibri"/>
              </a:rPr>
              <a:t>à</a:t>
            </a:r>
            <a:r>
              <a:rPr sz="770" spc="10" dirty="0">
                <a:latin typeface="Calibri"/>
                <a:cs typeface="Calibri"/>
              </a:rPr>
              <a:t> </a:t>
            </a:r>
            <a:r>
              <a:rPr sz="770" spc="-6" dirty="0">
                <a:latin typeface="Calibri"/>
                <a:cs typeface="Calibri"/>
              </a:rPr>
              <a:t>la </a:t>
            </a:r>
            <a:r>
              <a:rPr sz="770" dirty="0">
                <a:latin typeface="Calibri"/>
                <a:cs typeface="Calibri"/>
              </a:rPr>
              <a:t>page </a:t>
            </a:r>
            <a:r>
              <a:rPr sz="770" spc="-167" dirty="0">
                <a:latin typeface="Calibri"/>
                <a:cs typeface="Calibri"/>
              </a:rPr>
              <a:t> </a:t>
            </a:r>
            <a:r>
              <a:rPr sz="770" spc="-3" dirty="0">
                <a:latin typeface="Calibri"/>
                <a:cs typeface="Calibri"/>
              </a:rPr>
              <a:t>précédente</a:t>
            </a:r>
            <a:r>
              <a:rPr sz="770" spc="-6" dirty="0">
                <a:latin typeface="Calibri"/>
                <a:cs typeface="Calibri"/>
              </a:rPr>
              <a:t> </a:t>
            </a:r>
            <a:r>
              <a:rPr sz="770" dirty="0">
                <a:latin typeface="Calibri"/>
                <a:cs typeface="Calibri"/>
              </a:rPr>
              <a:t>c’est</a:t>
            </a:r>
            <a:r>
              <a:rPr sz="770" spc="-3" dirty="0">
                <a:latin typeface="Calibri"/>
                <a:cs typeface="Calibri"/>
              </a:rPr>
              <a:t> </a:t>
            </a:r>
            <a:r>
              <a:rPr sz="770" dirty="0">
                <a:latin typeface="Calibri"/>
                <a:cs typeface="Calibri"/>
              </a:rPr>
              <a:t>à</a:t>
            </a:r>
            <a:r>
              <a:rPr sz="770" spc="-6" dirty="0">
                <a:latin typeface="Calibri"/>
                <a:cs typeface="Calibri"/>
              </a:rPr>
              <a:t> dire</a:t>
            </a:r>
            <a:r>
              <a:rPr sz="770" spc="10" dirty="0">
                <a:latin typeface="Calibri"/>
                <a:cs typeface="Calibri"/>
              </a:rPr>
              <a:t> </a:t>
            </a:r>
            <a:r>
              <a:rPr sz="770" spc="-3" dirty="0">
                <a:latin typeface="Calibri"/>
                <a:cs typeface="Calibri"/>
              </a:rPr>
              <a:t>acceuil.py</a:t>
            </a:r>
            <a:endParaRPr sz="770" dirty="0">
              <a:latin typeface="Calibri"/>
              <a:cs typeface="Calibri"/>
            </a:endParaRPr>
          </a:p>
        </p:txBody>
      </p:sp>
      <p:sp>
        <p:nvSpPr>
          <p:cNvPr id="4" name="object 4"/>
          <p:cNvSpPr txBox="1"/>
          <p:nvPr/>
        </p:nvSpPr>
        <p:spPr>
          <a:xfrm>
            <a:off x="4323703" y="5492183"/>
            <a:ext cx="3515336" cy="262461"/>
          </a:xfrm>
          <a:prstGeom prst="rect">
            <a:avLst/>
          </a:prstGeom>
        </p:spPr>
        <p:txBody>
          <a:bodyPr vert="horz" wrap="square" lIns="0" tIns="8145" rIns="0" bIns="0" rtlCol="0">
            <a:spAutoFit/>
          </a:bodyPr>
          <a:lstStyle/>
          <a:p>
            <a:pPr marL="228861" marR="3258" indent="-221123">
              <a:lnSpc>
                <a:spcPct val="110000"/>
              </a:lnSpc>
              <a:spcBef>
                <a:spcPts val="64"/>
              </a:spcBef>
              <a:tabLst>
                <a:tab pos="228861" algn="l"/>
              </a:tabLst>
            </a:pPr>
            <a:r>
              <a:rPr sz="770" dirty="0">
                <a:latin typeface="Calibri"/>
                <a:cs typeface="Calibri"/>
              </a:rPr>
              <a:t>II.	</a:t>
            </a:r>
            <a:r>
              <a:rPr sz="770" spc="-3" dirty="0">
                <a:latin typeface="Calibri"/>
                <a:cs typeface="Calibri"/>
              </a:rPr>
              <a:t>Si on clique </a:t>
            </a:r>
            <a:r>
              <a:rPr sz="770" spc="3" dirty="0">
                <a:latin typeface="Calibri"/>
                <a:cs typeface="Calibri"/>
              </a:rPr>
              <a:t>sur </a:t>
            </a:r>
            <a:r>
              <a:rPr sz="770" spc="-6" dirty="0">
                <a:latin typeface="Calibri"/>
                <a:cs typeface="Calibri"/>
              </a:rPr>
              <a:t>le </a:t>
            </a:r>
            <a:r>
              <a:rPr sz="770" spc="-3" dirty="0">
                <a:latin typeface="Calibri"/>
                <a:cs typeface="Calibri"/>
              </a:rPr>
              <a:t>bouton chambres </a:t>
            </a:r>
            <a:r>
              <a:rPr sz="770" spc="3" dirty="0">
                <a:latin typeface="Calibri"/>
                <a:cs typeface="Calibri"/>
              </a:rPr>
              <a:t>on </a:t>
            </a:r>
            <a:r>
              <a:rPr sz="770" dirty="0">
                <a:latin typeface="Calibri"/>
                <a:cs typeface="Calibri"/>
              </a:rPr>
              <a:t>aura lister </a:t>
            </a:r>
            <a:r>
              <a:rPr sz="770" spc="-3" dirty="0">
                <a:latin typeface="Calibri"/>
                <a:cs typeface="Calibri"/>
              </a:rPr>
              <a:t>les </a:t>
            </a:r>
            <a:r>
              <a:rPr sz="770" spc="-6" dirty="0">
                <a:latin typeface="Calibri"/>
                <a:cs typeface="Calibri"/>
              </a:rPr>
              <a:t>clients </a:t>
            </a:r>
            <a:r>
              <a:rPr sz="770" spc="3" dirty="0">
                <a:latin typeface="Calibri"/>
                <a:cs typeface="Calibri"/>
              </a:rPr>
              <a:t>ou </a:t>
            </a:r>
            <a:r>
              <a:rPr sz="770" spc="-3" dirty="0">
                <a:latin typeface="Calibri"/>
                <a:cs typeface="Calibri"/>
              </a:rPr>
              <a:t>retourner </a:t>
            </a:r>
            <a:r>
              <a:rPr sz="770" dirty="0">
                <a:latin typeface="Calibri"/>
                <a:cs typeface="Calibri"/>
              </a:rPr>
              <a:t>à </a:t>
            </a:r>
            <a:r>
              <a:rPr sz="770" spc="-6" dirty="0">
                <a:latin typeface="Calibri"/>
                <a:cs typeface="Calibri"/>
              </a:rPr>
              <a:t>la </a:t>
            </a:r>
            <a:r>
              <a:rPr sz="770" dirty="0">
                <a:latin typeface="Calibri"/>
                <a:cs typeface="Calibri"/>
              </a:rPr>
              <a:t>page </a:t>
            </a:r>
            <a:r>
              <a:rPr sz="770" spc="-167" dirty="0">
                <a:latin typeface="Calibri"/>
                <a:cs typeface="Calibri"/>
              </a:rPr>
              <a:t> </a:t>
            </a:r>
            <a:r>
              <a:rPr sz="770" spc="-3" dirty="0">
                <a:latin typeface="Calibri"/>
                <a:cs typeface="Calibri"/>
              </a:rPr>
              <a:t>précédente,</a:t>
            </a:r>
            <a:r>
              <a:rPr sz="770" spc="-13" dirty="0">
                <a:latin typeface="Calibri"/>
                <a:cs typeface="Calibri"/>
              </a:rPr>
              <a:t> </a:t>
            </a:r>
            <a:r>
              <a:rPr sz="770" spc="-3" dirty="0">
                <a:latin typeface="Calibri"/>
                <a:cs typeface="Calibri"/>
              </a:rPr>
              <a:t>supprimer</a:t>
            </a:r>
            <a:r>
              <a:rPr sz="770" spc="-10" dirty="0">
                <a:latin typeface="Calibri"/>
                <a:cs typeface="Calibri"/>
              </a:rPr>
              <a:t> </a:t>
            </a:r>
            <a:r>
              <a:rPr sz="770" spc="3" dirty="0">
                <a:latin typeface="Calibri"/>
                <a:cs typeface="Calibri"/>
              </a:rPr>
              <a:t>un</a:t>
            </a:r>
            <a:r>
              <a:rPr sz="770" spc="-10" dirty="0">
                <a:latin typeface="Calibri"/>
                <a:cs typeface="Calibri"/>
              </a:rPr>
              <a:t> </a:t>
            </a:r>
            <a:r>
              <a:rPr sz="770" spc="-3" dirty="0">
                <a:latin typeface="Calibri"/>
                <a:cs typeface="Calibri"/>
              </a:rPr>
              <a:t>client,</a:t>
            </a:r>
            <a:r>
              <a:rPr sz="770" spc="3" dirty="0">
                <a:latin typeface="Calibri"/>
                <a:cs typeface="Calibri"/>
              </a:rPr>
              <a:t> </a:t>
            </a:r>
            <a:r>
              <a:rPr sz="770" spc="-3" dirty="0">
                <a:latin typeface="Calibri"/>
                <a:cs typeface="Calibri"/>
              </a:rPr>
              <a:t>ajouter</a:t>
            </a:r>
            <a:r>
              <a:rPr sz="770" spc="3" dirty="0">
                <a:latin typeface="Calibri"/>
                <a:cs typeface="Calibri"/>
              </a:rPr>
              <a:t> </a:t>
            </a:r>
            <a:r>
              <a:rPr sz="770" spc="-3" dirty="0">
                <a:latin typeface="Calibri"/>
                <a:cs typeface="Calibri"/>
              </a:rPr>
              <a:t>ou</a:t>
            </a:r>
            <a:r>
              <a:rPr sz="770" spc="3" dirty="0">
                <a:latin typeface="Calibri"/>
                <a:cs typeface="Calibri"/>
              </a:rPr>
              <a:t> </a:t>
            </a:r>
            <a:r>
              <a:rPr sz="770" spc="-3" dirty="0">
                <a:latin typeface="Calibri"/>
                <a:cs typeface="Calibri"/>
              </a:rPr>
              <a:t>retour</a:t>
            </a:r>
            <a:r>
              <a:rPr sz="770" spc="-13" dirty="0">
                <a:latin typeface="Calibri"/>
                <a:cs typeface="Calibri"/>
              </a:rPr>
              <a:t> </a:t>
            </a:r>
            <a:r>
              <a:rPr sz="770" spc="-3" dirty="0">
                <a:latin typeface="Calibri"/>
                <a:cs typeface="Calibri"/>
              </a:rPr>
              <a:t>c’est</a:t>
            </a:r>
            <a:r>
              <a:rPr sz="770" dirty="0">
                <a:latin typeface="Calibri"/>
                <a:cs typeface="Calibri"/>
              </a:rPr>
              <a:t> à</a:t>
            </a:r>
            <a:r>
              <a:rPr sz="770" spc="-6" dirty="0">
                <a:latin typeface="Calibri"/>
                <a:cs typeface="Calibri"/>
              </a:rPr>
              <a:t> </a:t>
            </a:r>
            <a:r>
              <a:rPr sz="770" spc="-3" dirty="0">
                <a:latin typeface="Calibri"/>
                <a:cs typeface="Calibri"/>
              </a:rPr>
              <a:t>dire </a:t>
            </a:r>
            <a:r>
              <a:rPr sz="770" dirty="0">
                <a:latin typeface="Calibri"/>
                <a:cs typeface="Calibri"/>
              </a:rPr>
              <a:t>acceuil.py</a:t>
            </a:r>
          </a:p>
        </p:txBody>
      </p:sp>
      <p:pic>
        <p:nvPicPr>
          <p:cNvPr id="5" name="object 5"/>
          <p:cNvPicPr/>
          <p:nvPr/>
        </p:nvPicPr>
        <p:blipFill>
          <a:blip r:embed="rId2" cstate="print"/>
          <a:stretch>
            <a:fillRect/>
          </a:stretch>
        </p:blipFill>
        <p:spPr>
          <a:xfrm>
            <a:off x="4259327" y="586432"/>
            <a:ext cx="3665202" cy="1459972"/>
          </a:xfrm>
          <a:prstGeom prst="rect">
            <a:avLst/>
          </a:prstGeom>
        </p:spPr>
      </p:pic>
      <p:pic>
        <p:nvPicPr>
          <p:cNvPr id="6" name="object 6"/>
          <p:cNvPicPr/>
          <p:nvPr/>
        </p:nvPicPr>
        <p:blipFill>
          <a:blip r:embed="rId3" cstate="print"/>
          <a:stretch>
            <a:fillRect/>
          </a:stretch>
        </p:blipFill>
        <p:spPr>
          <a:xfrm>
            <a:off x="4259326" y="2314452"/>
            <a:ext cx="3946201" cy="1477972"/>
          </a:xfrm>
          <a:prstGeom prst="rect">
            <a:avLst/>
          </a:prstGeom>
        </p:spPr>
      </p:pic>
      <p:pic>
        <p:nvPicPr>
          <p:cNvPr id="7" name="object 7"/>
          <p:cNvPicPr/>
          <p:nvPr/>
        </p:nvPicPr>
        <p:blipFill>
          <a:blip r:embed="rId4" cstate="print"/>
          <a:stretch>
            <a:fillRect/>
          </a:stretch>
        </p:blipFill>
        <p:spPr>
          <a:xfrm>
            <a:off x="4259327" y="4189082"/>
            <a:ext cx="3665202" cy="125211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97985" y="2084034"/>
            <a:ext cx="3464838" cy="392406"/>
          </a:xfrm>
          <a:prstGeom prst="rect">
            <a:avLst/>
          </a:prstGeom>
        </p:spPr>
        <p:txBody>
          <a:bodyPr vert="horz" wrap="square" lIns="0" tIns="7738" rIns="0" bIns="0" rtlCol="0">
            <a:spAutoFit/>
          </a:bodyPr>
          <a:lstStyle/>
          <a:p>
            <a:pPr marL="154746" marR="3258" indent="-147008">
              <a:lnSpc>
                <a:spcPct val="110100"/>
              </a:lnSpc>
              <a:spcBef>
                <a:spcPts val="61"/>
              </a:spcBef>
              <a:buFont typeface="Wingdings"/>
              <a:buChar char=""/>
              <a:tabLst>
                <a:tab pos="155153" algn="l"/>
              </a:tabLst>
            </a:pPr>
            <a:r>
              <a:rPr sz="770" spc="-3" dirty="0">
                <a:latin typeface="Calibri"/>
                <a:cs typeface="Calibri"/>
              </a:rPr>
              <a:t>Pour</a:t>
            </a:r>
            <a:r>
              <a:rPr sz="770" spc="-13" dirty="0">
                <a:latin typeface="Calibri"/>
                <a:cs typeface="Calibri"/>
              </a:rPr>
              <a:t> </a:t>
            </a:r>
            <a:r>
              <a:rPr sz="770" spc="-3" dirty="0">
                <a:latin typeface="Calibri"/>
                <a:cs typeface="Calibri"/>
              </a:rPr>
              <a:t>Supprimer</a:t>
            </a:r>
            <a:r>
              <a:rPr sz="770" spc="6" dirty="0">
                <a:latin typeface="Calibri"/>
                <a:cs typeface="Calibri"/>
              </a:rPr>
              <a:t> </a:t>
            </a:r>
            <a:r>
              <a:rPr sz="770" spc="-3" dirty="0">
                <a:latin typeface="Calibri"/>
                <a:cs typeface="Calibri"/>
              </a:rPr>
              <a:t>un</a:t>
            </a:r>
            <a:r>
              <a:rPr sz="770" spc="-10" dirty="0">
                <a:latin typeface="Calibri"/>
                <a:cs typeface="Calibri"/>
              </a:rPr>
              <a:t> </a:t>
            </a:r>
            <a:r>
              <a:rPr sz="770" spc="-3" dirty="0">
                <a:latin typeface="Calibri"/>
                <a:cs typeface="Calibri"/>
              </a:rPr>
              <a:t>client</a:t>
            </a:r>
            <a:r>
              <a:rPr sz="770" spc="16" dirty="0">
                <a:latin typeface="Calibri"/>
                <a:cs typeface="Calibri"/>
              </a:rPr>
              <a:t> </a:t>
            </a:r>
            <a:r>
              <a:rPr sz="770" spc="-3" dirty="0">
                <a:latin typeface="Calibri"/>
                <a:cs typeface="Calibri"/>
              </a:rPr>
              <a:t>on</a:t>
            </a:r>
            <a:r>
              <a:rPr sz="770" spc="3" dirty="0">
                <a:latin typeface="Calibri"/>
                <a:cs typeface="Calibri"/>
              </a:rPr>
              <a:t> </a:t>
            </a:r>
            <a:r>
              <a:rPr sz="770" spc="-3" dirty="0">
                <a:latin typeface="Calibri"/>
                <a:cs typeface="Calibri"/>
              </a:rPr>
              <a:t>devra juste mettre</a:t>
            </a:r>
            <a:r>
              <a:rPr sz="770" dirty="0">
                <a:latin typeface="Calibri"/>
                <a:cs typeface="Calibri"/>
              </a:rPr>
              <a:t> </a:t>
            </a:r>
            <a:r>
              <a:rPr sz="770" spc="-6" dirty="0">
                <a:latin typeface="Calibri"/>
                <a:cs typeface="Calibri"/>
              </a:rPr>
              <a:t>le</a:t>
            </a:r>
            <a:r>
              <a:rPr sz="770" spc="10" dirty="0">
                <a:latin typeface="Calibri"/>
                <a:cs typeface="Calibri"/>
              </a:rPr>
              <a:t> </a:t>
            </a:r>
            <a:r>
              <a:rPr sz="770" spc="-3" dirty="0">
                <a:latin typeface="Calibri"/>
                <a:cs typeface="Calibri"/>
              </a:rPr>
              <a:t>numero</a:t>
            </a:r>
            <a:r>
              <a:rPr sz="770" spc="6" dirty="0">
                <a:latin typeface="Calibri"/>
                <a:cs typeface="Calibri"/>
              </a:rPr>
              <a:t> </a:t>
            </a:r>
            <a:r>
              <a:rPr sz="770" spc="-3" dirty="0">
                <a:latin typeface="Calibri"/>
                <a:cs typeface="Calibri"/>
              </a:rPr>
              <a:t>de téléphone</a:t>
            </a:r>
            <a:r>
              <a:rPr sz="770" dirty="0">
                <a:latin typeface="Calibri"/>
                <a:cs typeface="Calibri"/>
              </a:rPr>
              <a:t> qui</a:t>
            </a:r>
            <a:r>
              <a:rPr sz="770" spc="-13" dirty="0">
                <a:latin typeface="Calibri"/>
                <a:cs typeface="Calibri"/>
              </a:rPr>
              <a:t> </a:t>
            </a:r>
            <a:r>
              <a:rPr sz="770" spc="-3" dirty="0">
                <a:latin typeface="Calibri"/>
                <a:cs typeface="Calibri"/>
              </a:rPr>
              <a:t>sera </a:t>
            </a:r>
            <a:r>
              <a:rPr sz="770" dirty="0">
                <a:latin typeface="Calibri"/>
                <a:cs typeface="Calibri"/>
              </a:rPr>
              <a:t> </a:t>
            </a:r>
            <a:r>
              <a:rPr sz="770" spc="-3" dirty="0">
                <a:latin typeface="Calibri"/>
                <a:cs typeface="Calibri"/>
              </a:rPr>
              <a:t>rechercher</a:t>
            </a:r>
            <a:r>
              <a:rPr sz="770" spc="-13" dirty="0">
                <a:latin typeface="Calibri"/>
                <a:cs typeface="Calibri"/>
              </a:rPr>
              <a:t> </a:t>
            </a:r>
            <a:r>
              <a:rPr sz="770" dirty="0">
                <a:latin typeface="Calibri"/>
                <a:cs typeface="Calibri"/>
              </a:rPr>
              <a:t>au</a:t>
            </a:r>
            <a:r>
              <a:rPr sz="770" spc="10" dirty="0">
                <a:latin typeface="Calibri"/>
                <a:cs typeface="Calibri"/>
              </a:rPr>
              <a:t> </a:t>
            </a:r>
            <a:r>
              <a:rPr sz="770" spc="-3" dirty="0">
                <a:latin typeface="Calibri"/>
                <a:cs typeface="Calibri"/>
              </a:rPr>
              <a:t>sein</a:t>
            </a:r>
            <a:r>
              <a:rPr sz="770" spc="-6" dirty="0">
                <a:latin typeface="Calibri"/>
                <a:cs typeface="Calibri"/>
              </a:rPr>
              <a:t> </a:t>
            </a:r>
            <a:r>
              <a:rPr sz="770" spc="-3" dirty="0">
                <a:latin typeface="Calibri"/>
                <a:cs typeface="Calibri"/>
              </a:rPr>
              <a:t>de</a:t>
            </a:r>
            <a:r>
              <a:rPr sz="770" spc="13" dirty="0">
                <a:latin typeface="Calibri"/>
                <a:cs typeface="Calibri"/>
              </a:rPr>
              <a:t> </a:t>
            </a:r>
            <a:r>
              <a:rPr sz="770" spc="-6" dirty="0">
                <a:latin typeface="Calibri"/>
                <a:cs typeface="Calibri"/>
              </a:rPr>
              <a:t>la</a:t>
            </a:r>
            <a:r>
              <a:rPr sz="770" spc="-3" dirty="0">
                <a:latin typeface="Calibri"/>
                <a:cs typeface="Calibri"/>
              </a:rPr>
              <a:t> donnée </a:t>
            </a:r>
            <a:r>
              <a:rPr sz="770" dirty="0">
                <a:latin typeface="Calibri"/>
                <a:cs typeface="Calibri"/>
              </a:rPr>
              <a:t>si</a:t>
            </a:r>
            <a:r>
              <a:rPr sz="770" spc="3" dirty="0">
                <a:latin typeface="Calibri"/>
                <a:cs typeface="Calibri"/>
              </a:rPr>
              <a:t> </a:t>
            </a:r>
            <a:r>
              <a:rPr sz="770" spc="-6" dirty="0">
                <a:latin typeface="Calibri"/>
                <a:cs typeface="Calibri"/>
              </a:rPr>
              <a:t>la</a:t>
            </a:r>
            <a:r>
              <a:rPr sz="770" spc="-3" dirty="0">
                <a:latin typeface="Calibri"/>
                <a:cs typeface="Calibri"/>
              </a:rPr>
              <a:t> suppression</a:t>
            </a:r>
            <a:r>
              <a:rPr sz="770" spc="22" dirty="0">
                <a:latin typeface="Calibri"/>
                <a:cs typeface="Calibri"/>
              </a:rPr>
              <a:t> </a:t>
            </a:r>
            <a:r>
              <a:rPr sz="770" dirty="0">
                <a:latin typeface="Calibri"/>
                <a:cs typeface="Calibri"/>
              </a:rPr>
              <a:t>est </a:t>
            </a:r>
            <a:r>
              <a:rPr sz="770" spc="-3" dirty="0">
                <a:latin typeface="Calibri"/>
                <a:cs typeface="Calibri"/>
              </a:rPr>
              <a:t>réussie</a:t>
            </a:r>
            <a:r>
              <a:rPr sz="770" dirty="0">
                <a:latin typeface="Calibri"/>
                <a:cs typeface="Calibri"/>
              </a:rPr>
              <a:t> </a:t>
            </a:r>
            <a:r>
              <a:rPr sz="770" spc="-3" dirty="0">
                <a:latin typeface="Calibri"/>
                <a:cs typeface="Calibri"/>
              </a:rPr>
              <a:t>on</a:t>
            </a:r>
            <a:r>
              <a:rPr sz="770" spc="-10" dirty="0">
                <a:latin typeface="Calibri"/>
                <a:cs typeface="Calibri"/>
              </a:rPr>
              <a:t> </a:t>
            </a:r>
            <a:r>
              <a:rPr sz="770" spc="-3" dirty="0">
                <a:latin typeface="Calibri"/>
                <a:cs typeface="Calibri"/>
              </a:rPr>
              <a:t>affiche</a:t>
            </a:r>
            <a:r>
              <a:rPr sz="770" spc="13" dirty="0">
                <a:latin typeface="Calibri"/>
                <a:cs typeface="Calibri"/>
              </a:rPr>
              <a:t> </a:t>
            </a:r>
            <a:r>
              <a:rPr sz="770" spc="-3" dirty="0">
                <a:latin typeface="Calibri"/>
                <a:cs typeface="Calibri"/>
              </a:rPr>
              <a:t>un</a:t>
            </a:r>
            <a:r>
              <a:rPr sz="770" spc="-6" dirty="0">
                <a:latin typeface="Calibri"/>
                <a:cs typeface="Calibri"/>
              </a:rPr>
              <a:t> </a:t>
            </a:r>
            <a:r>
              <a:rPr sz="770" dirty="0">
                <a:latin typeface="Calibri"/>
                <a:cs typeface="Calibri"/>
              </a:rPr>
              <a:t>message </a:t>
            </a:r>
            <a:r>
              <a:rPr sz="770" spc="-163" dirty="0">
                <a:latin typeface="Calibri"/>
                <a:cs typeface="Calibri"/>
              </a:rPr>
              <a:t> </a:t>
            </a:r>
            <a:r>
              <a:rPr sz="770" spc="-3" dirty="0">
                <a:latin typeface="Calibri"/>
                <a:cs typeface="Calibri"/>
              </a:rPr>
              <a:t>de</a:t>
            </a:r>
            <a:r>
              <a:rPr sz="770" spc="-6" dirty="0">
                <a:latin typeface="Calibri"/>
                <a:cs typeface="Calibri"/>
              </a:rPr>
              <a:t> </a:t>
            </a:r>
            <a:r>
              <a:rPr sz="770" spc="-3" dirty="0">
                <a:latin typeface="Calibri"/>
                <a:cs typeface="Calibri"/>
              </a:rPr>
              <a:t>confirmation</a:t>
            </a:r>
            <a:endParaRPr sz="770" dirty="0">
              <a:latin typeface="Calibri"/>
              <a:cs typeface="Calibri"/>
            </a:endParaRPr>
          </a:p>
        </p:txBody>
      </p:sp>
      <p:sp>
        <p:nvSpPr>
          <p:cNvPr id="3" name="object 3"/>
          <p:cNvSpPr txBox="1"/>
          <p:nvPr/>
        </p:nvSpPr>
        <p:spPr>
          <a:xfrm>
            <a:off x="4251377" y="4049152"/>
            <a:ext cx="984310" cy="117127"/>
          </a:xfrm>
          <a:prstGeom prst="rect">
            <a:avLst/>
          </a:prstGeom>
        </p:spPr>
        <p:txBody>
          <a:bodyPr vert="horz" wrap="square" lIns="0" tIns="8552" rIns="0" bIns="0" rtlCol="0">
            <a:spAutoFit/>
          </a:bodyPr>
          <a:lstStyle/>
          <a:p>
            <a:pPr marL="8145">
              <a:spcBef>
                <a:spcPts val="67"/>
              </a:spcBef>
            </a:pPr>
            <a:r>
              <a:rPr sz="705" spc="-3" dirty="0">
                <a:latin typeface="Calibri"/>
                <a:cs typeface="Calibri"/>
              </a:rPr>
              <a:t>sinon</a:t>
            </a:r>
            <a:r>
              <a:rPr sz="705" spc="-16" dirty="0">
                <a:latin typeface="Calibri"/>
                <a:cs typeface="Calibri"/>
              </a:rPr>
              <a:t> </a:t>
            </a:r>
            <a:r>
              <a:rPr sz="705" spc="-3" dirty="0">
                <a:latin typeface="Calibri"/>
                <a:cs typeface="Calibri"/>
              </a:rPr>
              <a:t>un</a:t>
            </a:r>
            <a:r>
              <a:rPr sz="705" spc="-13" dirty="0">
                <a:latin typeface="Calibri"/>
                <a:cs typeface="Calibri"/>
              </a:rPr>
              <a:t> </a:t>
            </a:r>
            <a:r>
              <a:rPr sz="705" dirty="0">
                <a:latin typeface="Calibri"/>
                <a:cs typeface="Calibri"/>
              </a:rPr>
              <a:t>message</a:t>
            </a:r>
            <a:r>
              <a:rPr sz="705" spc="-10" dirty="0">
                <a:latin typeface="Calibri"/>
                <a:cs typeface="Calibri"/>
              </a:rPr>
              <a:t> </a:t>
            </a:r>
            <a:r>
              <a:rPr sz="705" spc="-3" dirty="0">
                <a:latin typeface="Calibri"/>
                <a:cs typeface="Calibri"/>
              </a:rPr>
              <a:t>d’erreur</a:t>
            </a:r>
            <a:endParaRPr sz="705" dirty="0">
              <a:latin typeface="Calibri"/>
              <a:cs typeface="Calibri"/>
            </a:endParaRPr>
          </a:p>
        </p:txBody>
      </p:sp>
      <p:sp>
        <p:nvSpPr>
          <p:cNvPr id="4" name="object 4"/>
          <p:cNvSpPr txBox="1"/>
          <p:nvPr/>
        </p:nvSpPr>
        <p:spPr>
          <a:xfrm>
            <a:off x="4397985" y="5771960"/>
            <a:ext cx="3458729" cy="262461"/>
          </a:xfrm>
          <a:prstGeom prst="rect">
            <a:avLst/>
          </a:prstGeom>
        </p:spPr>
        <p:txBody>
          <a:bodyPr vert="horz" wrap="square" lIns="0" tIns="8145" rIns="0" bIns="0" rtlCol="0">
            <a:spAutoFit/>
          </a:bodyPr>
          <a:lstStyle/>
          <a:p>
            <a:pPr marL="154746" marR="3258" indent="-147008">
              <a:lnSpc>
                <a:spcPct val="110000"/>
              </a:lnSpc>
              <a:spcBef>
                <a:spcPts val="64"/>
              </a:spcBef>
              <a:buSzPct val="91666"/>
              <a:buFont typeface="Wingdings"/>
              <a:buChar char=""/>
              <a:tabLst>
                <a:tab pos="155153" algn="l"/>
              </a:tabLst>
            </a:pPr>
            <a:r>
              <a:rPr sz="770" spc="-3" dirty="0">
                <a:latin typeface="Calibri"/>
                <a:cs typeface="Calibri"/>
              </a:rPr>
              <a:t>Pour</a:t>
            </a:r>
            <a:r>
              <a:rPr sz="770" spc="-13" dirty="0">
                <a:latin typeface="Calibri"/>
                <a:cs typeface="Calibri"/>
              </a:rPr>
              <a:t> </a:t>
            </a:r>
            <a:r>
              <a:rPr sz="770" dirty="0">
                <a:latin typeface="Calibri"/>
                <a:cs typeface="Calibri"/>
              </a:rPr>
              <a:t>ajouter</a:t>
            </a:r>
            <a:r>
              <a:rPr sz="770" spc="-13" dirty="0">
                <a:latin typeface="Calibri"/>
                <a:cs typeface="Calibri"/>
              </a:rPr>
              <a:t> </a:t>
            </a:r>
            <a:r>
              <a:rPr sz="770" spc="3" dirty="0">
                <a:latin typeface="Calibri"/>
                <a:cs typeface="Calibri"/>
              </a:rPr>
              <a:t>un</a:t>
            </a:r>
            <a:r>
              <a:rPr sz="770" spc="-10" dirty="0">
                <a:latin typeface="Calibri"/>
                <a:cs typeface="Calibri"/>
              </a:rPr>
              <a:t> </a:t>
            </a:r>
            <a:r>
              <a:rPr sz="770" spc="-3" dirty="0">
                <a:latin typeface="Calibri"/>
                <a:cs typeface="Calibri"/>
              </a:rPr>
              <a:t>client</a:t>
            </a:r>
            <a:r>
              <a:rPr sz="770" spc="13" dirty="0">
                <a:latin typeface="Calibri"/>
                <a:cs typeface="Calibri"/>
              </a:rPr>
              <a:t> </a:t>
            </a:r>
            <a:r>
              <a:rPr sz="770" spc="-3" dirty="0">
                <a:latin typeface="Calibri"/>
                <a:cs typeface="Calibri"/>
              </a:rPr>
              <a:t>on</a:t>
            </a:r>
            <a:r>
              <a:rPr sz="770" spc="-10" dirty="0">
                <a:latin typeface="Calibri"/>
                <a:cs typeface="Calibri"/>
              </a:rPr>
              <a:t> </a:t>
            </a:r>
            <a:r>
              <a:rPr sz="770" spc="-3" dirty="0">
                <a:latin typeface="Calibri"/>
                <a:cs typeface="Calibri"/>
              </a:rPr>
              <a:t>devra</a:t>
            </a:r>
            <a:r>
              <a:rPr sz="770" spc="10" dirty="0">
                <a:latin typeface="Calibri"/>
                <a:cs typeface="Calibri"/>
              </a:rPr>
              <a:t> </a:t>
            </a:r>
            <a:r>
              <a:rPr sz="770" spc="-3" dirty="0">
                <a:latin typeface="Calibri"/>
                <a:cs typeface="Calibri"/>
              </a:rPr>
              <a:t>juste mettre </a:t>
            </a:r>
            <a:r>
              <a:rPr sz="770" spc="-6" dirty="0">
                <a:latin typeface="Calibri"/>
                <a:cs typeface="Calibri"/>
              </a:rPr>
              <a:t>le</a:t>
            </a:r>
            <a:r>
              <a:rPr sz="770" spc="-3" dirty="0">
                <a:latin typeface="Calibri"/>
                <a:cs typeface="Calibri"/>
              </a:rPr>
              <a:t> </a:t>
            </a:r>
            <a:r>
              <a:rPr sz="770" dirty="0">
                <a:latin typeface="Calibri"/>
                <a:cs typeface="Calibri"/>
              </a:rPr>
              <a:t>Nom,</a:t>
            </a:r>
            <a:r>
              <a:rPr sz="770" spc="-13" dirty="0">
                <a:latin typeface="Calibri"/>
                <a:cs typeface="Calibri"/>
              </a:rPr>
              <a:t> </a:t>
            </a:r>
            <a:r>
              <a:rPr sz="770" spc="-3" dirty="0">
                <a:latin typeface="Calibri"/>
                <a:cs typeface="Calibri"/>
              </a:rPr>
              <a:t>Prénom</a:t>
            </a:r>
            <a:r>
              <a:rPr sz="770" spc="10" dirty="0">
                <a:latin typeface="Calibri"/>
                <a:cs typeface="Calibri"/>
              </a:rPr>
              <a:t> </a:t>
            </a:r>
            <a:r>
              <a:rPr sz="770" dirty="0">
                <a:latin typeface="Calibri"/>
                <a:cs typeface="Calibri"/>
              </a:rPr>
              <a:t>et </a:t>
            </a:r>
            <a:r>
              <a:rPr sz="770" spc="-6" dirty="0">
                <a:latin typeface="Calibri"/>
                <a:cs typeface="Calibri"/>
              </a:rPr>
              <a:t>le</a:t>
            </a:r>
            <a:r>
              <a:rPr sz="770" spc="10" dirty="0">
                <a:latin typeface="Calibri"/>
                <a:cs typeface="Calibri"/>
              </a:rPr>
              <a:t> </a:t>
            </a:r>
            <a:r>
              <a:rPr sz="770" spc="-3" dirty="0">
                <a:latin typeface="Calibri"/>
                <a:cs typeface="Calibri"/>
              </a:rPr>
              <a:t>Téléphone </a:t>
            </a:r>
            <a:r>
              <a:rPr sz="770" dirty="0">
                <a:latin typeface="Calibri"/>
                <a:cs typeface="Calibri"/>
              </a:rPr>
              <a:t>après </a:t>
            </a:r>
            <a:r>
              <a:rPr sz="770" spc="-167" dirty="0">
                <a:latin typeface="Calibri"/>
                <a:cs typeface="Calibri"/>
              </a:rPr>
              <a:t> </a:t>
            </a:r>
            <a:r>
              <a:rPr sz="770" spc="-3" dirty="0">
                <a:latin typeface="Calibri"/>
                <a:cs typeface="Calibri"/>
              </a:rPr>
              <a:t>les</a:t>
            </a:r>
            <a:r>
              <a:rPr sz="770" dirty="0">
                <a:latin typeface="Calibri"/>
                <a:cs typeface="Calibri"/>
              </a:rPr>
              <a:t> </a:t>
            </a:r>
            <a:r>
              <a:rPr sz="770" spc="-6" dirty="0">
                <a:latin typeface="Calibri"/>
                <a:cs typeface="Calibri"/>
              </a:rPr>
              <a:t>données</a:t>
            </a:r>
            <a:r>
              <a:rPr sz="770" dirty="0">
                <a:latin typeface="Calibri"/>
                <a:cs typeface="Calibri"/>
              </a:rPr>
              <a:t> </a:t>
            </a:r>
            <a:r>
              <a:rPr sz="770" spc="-3" dirty="0">
                <a:latin typeface="Calibri"/>
                <a:cs typeface="Calibri"/>
              </a:rPr>
              <a:t>seront stocker</a:t>
            </a:r>
            <a:r>
              <a:rPr sz="770" spc="3" dirty="0">
                <a:latin typeface="Calibri"/>
                <a:cs typeface="Calibri"/>
              </a:rPr>
              <a:t> </a:t>
            </a:r>
            <a:r>
              <a:rPr sz="770" spc="-3" dirty="0">
                <a:latin typeface="Calibri"/>
                <a:cs typeface="Calibri"/>
              </a:rPr>
              <a:t>dans</a:t>
            </a:r>
            <a:r>
              <a:rPr sz="770" dirty="0">
                <a:latin typeface="Calibri"/>
                <a:cs typeface="Calibri"/>
              </a:rPr>
              <a:t> </a:t>
            </a:r>
            <a:r>
              <a:rPr sz="770" spc="-6" dirty="0">
                <a:latin typeface="Calibri"/>
                <a:cs typeface="Calibri"/>
              </a:rPr>
              <a:t>la</a:t>
            </a:r>
            <a:r>
              <a:rPr sz="770" spc="10" dirty="0">
                <a:latin typeface="Calibri"/>
                <a:cs typeface="Calibri"/>
              </a:rPr>
              <a:t> </a:t>
            </a:r>
            <a:r>
              <a:rPr sz="770" dirty="0">
                <a:latin typeface="Calibri"/>
                <a:cs typeface="Calibri"/>
              </a:rPr>
              <a:t>base</a:t>
            </a:r>
            <a:r>
              <a:rPr sz="770" spc="-3" dirty="0">
                <a:latin typeface="Calibri"/>
                <a:cs typeface="Calibri"/>
              </a:rPr>
              <a:t> de </a:t>
            </a:r>
            <a:r>
              <a:rPr sz="770" dirty="0">
                <a:latin typeface="Calibri"/>
                <a:cs typeface="Calibri"/>
              </a:rPr>
              <a:t>données</a:t>
            </a:r>
          </a:p>
        </p:txBody>
      </p:sp>
      <p:pic>
        <p:nvPicPr>
          <p:cNvPr id="5" name="object 5"/>
          <p:cNvPicPr/>
          <p:nvPr/>
        </p:nvPicPr>
        <p:blipFill>
          <a:blip r:embed="rId2" cstate="print"/>
          <a:stretch>
            <a:fillRect/>
          </a:stretch>
        </p:blipFill>
        <p:spPr>
          <a:xfrm>
            <a:off x="4259327" y="586432"/>
            <a:ext cx="3787375" cy="1447755"/>
          </a:xfrm>
          <a:prstGeom prst="rect">
            <a:avLst/>
          </a:prstGeom>
        </p:spPr>
      </p:pic>
      <p:pic>
        <p:nvPicPr>
          <p:cNvPr id="6" name="object 6"/>
          <p:cNvPicPr/>
          <p:nvPr/>
        </p:nvPicPr>
        <p:blipFill>
          <a:blip r:embed="rId3" cstate="print"/>
          <a:stretch>
            <a:fillRect/>
          </a:stretch>
        </p:blipFill>
        <p:spPr>
          <a:xfrm>
            <a:off x="4259327" y="2559451"/>
            <a:ext cx="3830136" cy="1490515"/>
          </a:xfrm>
          <a:prstGeom prst="rect">
            <a:avLst/>
          </a:prstGeom>
        </p:spPr>
      </p:pic>
      <p:pic>
        <p:nvPicPr>
          <p:cNvPr id="7" name="object 7"/>
          <p:cNvPicPr/>
          <p:nvPr/>
        </p:nvPicPr>
        <p:blipFill>
          <a:blip r:embed="rId4" cstate="print"/>
          <a:stretch>
            <a:fillRect/>
          </a:stretch>
        </p:blipFill>
        <p:spPr>
          <a:xfrm>
            <a:off x="4259327" y="4241860"/>
            <a:ext cx="3695745" cy="147821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81200" y="586432"/>
            <a:ext cx="7734300" cy="563656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58000">
              <a:schemeClr val="accent6">
                <a:lumMod val="89000"/>
              </a:schemeClr>
            </a:gs>
            <a:gs pos="69000">
              <a:schemeClr val="accent6">
                <a:lumMod val="75000"/>
              </a:schemeClr>
            </a:gs>
            <a:gs pos="97000">
              <a:schemeClr val="accent6">
                <a:lumMod val="70000"/>
              </a:schemeClr>
            </a:gs>
          </a:gsLst>
          <a:path path="rect">
            <a:fillToRect l="100000" b="100000"/>
          </a:path>
          <a:tileRect t="-100000" r="-100000"/>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444CAC-A2DE-48E7-AD86-6087359468C4}"/>
              </a:ext>
            </a:extLst>
          </p:cNvPr>
          <p:cNvSpPr>
            <a:spLocks noGrp="1"/>
          </p:cNvSpPr>
          <p:nvPr>
            <p:ph type="title"/>
          </p:nvPr>
        </p:nvSpPr>
        <p:spPr>
          <a:xfrm>
            <a:off x="5764212" y="-177800"/>
            <a:ext cx="4597400" cy="1270000"/>
          </a:xfrm>
        </p:spPr>
        <p:txBody>
          <a:bodyPr/>
          <a:lstStyle/>
          <a:p>
            <a:r>
              <a:rPr lang="en-US" dirty="0">
                <a:solidFill>
                  <a:srgbClr val="007D9C"/>
                </a:solidFill>
              </a:rPr>
              <a:t>API REST GO</a:t>
            </a:r>
            <a:endParaRPr lang="fr-FR" dirty="0">
              <a:solidFill>
                <a:srgbClr val="007D9C"/>
              </a:solidFill>
            </a:endParaRPr>
          </a:p>
        </p:txBody>
      </p:sp>
      <p:sp>
        <p:nvSpPr>
          <p:cNvPr id="8" name="Espace réservé du texte 7">
            <a:extLst>
              <a:ext uri="{FF2B5EF4-FFF2-40B4-BE49-F238E27FC236}">
                <a16:creationId xmlns:a16="http://schemas.microsoft.com/office/drawing/2014/main" id="{817CD7B8-5F56-45DF-9174-7C673F719CAC}"/>
              </a:ext>
            </a:extLst>
          </p:cNvPr>
          <p:cNvSpPr>
            <a:spLocks noGrp="1"/>
          </p:cNvSpPr>
          <p:nvPr>
            <p:ph type="body" sz="half" idx="2"/>
          </p:nvPr>
        </p:nvSpPr>
        <p:spPr>
          <a:xfrm>
            <a:off x="4186390" y="1525567"/>
            <a:ext cx="6812604" cy="4875233"/>
          </a:xfrm>
        </p:spPr>
        <p:txBody>
          <a:bodyPr/>
          <a:lstStyle/>
          <a:p>
            <a:pPr algn="l"/>
            <a:r>
              <a:rPr lang="fr-FR" b="0" i="0" dirty="0">
                <a:solidFill>
                  <a:schemeClr val="bg1"/>
                </a:solidFill>
                <a:effectLst/>
                <a:latin typeface="Söhne"/>
              </a:rPr>
              <a:t>Go, également connu sous le nom de Golang, est un langage de programmation open source créé en 2007 par Google. Il s'agit d'un langage compilé, efficace et fortement typé, conçu pour être simple, expressif, sûr et facile à apprendre.</a:t>
            </a:r>
          </a:p>
          <a:p>
            <a:pPr algn="l"/>
            <a:r>
              <a:rPr lang="fr-FR" b="0" i="0" dirty="0">
                <a:solidFill>
                  <a:schemeClr val="bg1"/>
                </a:solidFill>
                <a:effectLst/>
                <a:latin typeface="Söhne"/>
              </a:rPr>
              <a:t>Go est particulièrement adapté pour le développement de logiciels de réseau et de serveurs, grâce à sa gestion efficace de la concurrence et des tâches en parallèle. Il dispose également d'un ramasse-miettes automatique (garbage collector), ce qui facilite la gestion de la mémoire et évite les fuites de mémoire.</a:t>
            </a:r>
          </a:p>
          <a:p>
            <a:pPr algn="l"/>
            <a:r>
              <a:rPr lang="fr-FR" b="0" i="0" dirty="0">
                <a:solidFill>
                  <a:schemeClr val="bg1"/>
                </a:solidFill>
                <a:effectLst/>
                <a:latin typeface="Söhne"/>
              </a:rPr>
              <a:t>Go est de plus en plus populaire dans le domaine de la programmation système, ainsi que dans le développement de microservices, d'applications web, de blockchain et d'intelligence artificielle.</a:t>
            </a:r>
          </a:p>
          <a:p>
            <a:endParaRPr lang="fr-FR" dirty="0">
              <a:solidFill>
                <a:schemeClr val="bg1"/>
              </a:solidFill>
            </a:endParaRPr>
          </a:p>
        </p:txBody>
      </p:sp>
      <p:sp>
        <p:nvSpPr>
          <p:cNvPr id="4" name="Espace réservé de la date 3">
            <a:extLst>
              <a:ext uri="{FF2B5EF4-FFF2-40B4-BE49-F238E27FC236}">
                <a16:creationId xmlns:a16="http://schemas.microsoft.com/office/drawing/2014/main" id="{8F5C06BA-FB78-4349-916E-D593215798EB}"/>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9129AE21-8359-468E-BD07-122259509AFA}"/>
              </a:ext>
            </a:extLst>
          </p:cNvPr>
          <p:cNvSpPr>
            <a:spLocks noGrp="1"/>
          </p:cNvSpPr>
          <p:nvPr>
            <p:ph type="sldNum" sz="quarter" idx="12"/>
          </p:nvPr>
        </p:nvSpPr>
        <p:spPr/>
        <p:txBody>
          <a:bodyPr/>
          <a:lstStyle/>
          <a:p>
            <a:fld id="{67D06994-9AC5-45C2-9B5A-7FA2015C4D4E}" type="slidenum">
              <a:rPr lang="fr-FR" smtClean="0"/>
              <a:t>24</a:t>
            </a:fld>
            <a:endParaRPr lang="fr-FR" dirty="0"/>
          </a:p>
        </p:txBody>
      </p:sp>
      <p:pic>
        <p:nvPicPr>
          <p:cNvPr id="7" name="Espace réservé du contenu 6">
            <a:extLst>
              <a:ext uri="{FF2B5EF4-FFF2-40B4-BE49-F238E27FC236}">
                <a16:creationId xmlns:a16="http://schemas.microsoft.com/office/drawing/2014/main" id="{782FF815-3D5B-455A-AE91-A3CA5D3ABDBC}"/>
              </a:ext>
            </a:extLst>
          </p:cNvPr>
          <p:cNvPicPr>
            <a:picLocks noGrp="1" noChangeAspect="1"/>
          </p:cNvPicPr>
          <p:nvPr>
            <p:ph idx="4294967295"/>
          </p:nvPr>
        </p:nvPicPr>
        <p:blipFill>
          <a:blip r:embed="rId2"/>
          <a:stretch>
            <a:fillRect/>
          </a:stretch>
        </p:blipFill>
        <p:spPr>
          <a:xfrm>
            <a:off x="448514" y="647700"/>
            <a:ext cx="3228975" cy="3733800"/>
          </a:xfrm>
        </p:spPr>
      </p:pic>
    </p:spTree>
    <p:extLst>
      <p:ext uri="{BB962C8B-B14F-4D97-AF65-F5344CB8AC3E}">
        <p14:creationId xmlns:p14="http://schemas.microsoft.com/office/powerpoint/2010/main" val="3076642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58000">
              <a:schemeClr val="accent6">
                <a:lumMod val="89000"/>
              </a:schemeClr>
            </a:gs>
            <a:gs pos="69000">
              <a:schemeClr val="accent6">
                <a:lumMod val="75000"/>
              </a:schemeClr>
            </a:gs>
            <a:gs pos="97000">
              <a:schemeClr val="accent6">
                <a:lumMod val="70000"/>
              </a:schemeClr>
            </a:gs>
          </a:gsLst>
          <a:path path="rect">
            <a:fillToRect l="100000" b="100000"/>
          </a:path>
          <a:tileRect t="-100000" r="-100000"/>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444CAC-A2DE-48E7-AD86-6087359468C4}"/>
              </a:ext>
            </a:extLst>
          </p:cNvPr>
          <p:cNvSpPr>
            <a:spLocks noGrp="1"/>
          </p:cNvSpPr>
          <p:nvPr>
            <p:ph type="title"/>
          </p:nvPr>
        </p:nvSpPr>
        <p:spPr>
          <a:xfrm>
            <a:off x="5764212" y="-177800"/>
            <a:ext cx="4597400" cy="1270000"/>
          </a:xfrm>
        </p:spPr>
        <p:txBody>
          <a:bodyPr/>
          <a:lstStyle/>
          <a:p>
            <a:r>
              <a:rPr lang="en-US" dirty="0">
                <a:solidFill>
                  <a:srgbClr val="007D9C"/>
                </a:solidFill>
              </a:rPr>
              <a:t>API REST GO</a:t>
            </a:r>
            <a:endParaRPr lang="fr-FR" dirty="0">
              <a:solidFill>
                <a:srgbClr val="007D9C"/>
              </a:solidFill>
            </a:endParaRPr>
          </a:p>
        </p:txBody>
      </p:sp>
      <p:sp>
        <p:nvSpPr>
          <p:cNvPr id="8" name="Espace réservé du texte 7">
            <a:extLst>
              <a:ext uri="{FF2B5EF4-FFF2-40B4-BE49-F238E27FC236}">
                <a16:creationId xmlns:a16="http://schemas.microsoft.com/office/drawing/2014/main" id="{817CD7B8-5F56-45DF-9174-7C673F719CAC}"/>
              </a:ext>
            </a:extLst>
          </p:cNvPr>
          <p:cNvSpPr>
            <a:spLocks noGrp="1"/>
          </p:cNvSpPr>
          <p:nvPr>
            <p:ph type="body" sz="half" idx="2"/>
          </p:nvPr>
        </p:nvSpPr>
        <p:spPr>
          <a:xfrm>
            <a:off x="4186390" y="1525567"/>
            <a:ext cx="6812604" cy="4875233"/>
          </a:xfrm>
        </p:spPr>
        <p:txBody>
          <a:bodyPr>
            <a:normAutofit fontScale="92500"/>
          </a:bodyPr>
          <a:lstStyle/>
          <a:p>
            <a:r>
              <a:rPr lang="en-US" dirty="0">
                <a:solidFill>
                  <a:schemeClr val="bg1"/>
                </a:solidFill>
              </a:rPr>
              <a:t>Outils utiliser : </a:t>
            </a:r>
          </a:p>
          <a:p>
            <a:pPr>
              <a:buFont typeface="Arial" panose="020B0604020202020204" pitchFamily="34" charset="0"/>
              <a:buChar char="•"/>
            </a:pPr>
            <a:r>
              <a:rPr lang="en-US" dirty="0">
                <a:solidFill>
                  <a:schemeClr val="bg1"/>
                </a:solidFill>
              </a:rPr>
              <a:t>Gorm:</a:t>
            </a:r>
          </a:p>
          <a:p>
            <a:pPr algn="l"/>
            <a:r>
              <a:rPr lang="fr-FR" b="0" i="0" dirty="0">
                <a:solidFill>
                  <a:schemeClr val="bg1"/>
                </a:solidFill>
                <a:effectLst/>
                <a:latin typeface="Söhne"/>
              </a:rPr>
              <a:t>En Go, GORM est une bibliothèque open-source d'Object-Relational Mapping (ORM), qui permet de faciliter l'accès et la manipulation de bases de données relationnelles dans les applications.</a:t>
            </a:r>
          </a:p>
          <a:p>
            <a:pPr algn="l"/>
            <a:r>
              <a:rPr lang="fr-FR" b="0" i="0" dirty="0">
                <a:solidFill>
                  <a:schemeClr val="bg1"/>
                </a:solidFill>
                <a:effectLst/>
                <a:latin typeface="Söhne"/>
              </a:rPr>
              <a:t>GORM fournit une interface simplifiée pour interagir avec la base de données, en utilisant des modèles d'objets Go pour représenter les tables de la base de données. Il prend en charge plusieurs types de bases de données relationnelles, notamment MySQL, PostgreSQL, SQLite et SQL Server.</a:t>
            </a:r>
          </a:p>
          <a:p>
            <a:pPr algn="l"/>
            <a:r>
              <a:rPr lang="fr-FR" b="0" i="0" dirty="0">
                <a:solidFill>
                  <a:schemeClr val="bg1"/>
                </a:solidFill>
                <a:effectLst/>
                <a:latin typeface="Söhne"/>
              </a:rPr>
              <a:t>Avec GORM, les développeurs peuvent écrire des requêtes SQL en utilisant la syntaxe du langage Go, plutôt que d'avoir à écrire du code SQL directement. GORM permet également de gérer les relations entre les tables de la base de données de manière simple et efficace.</a:t>
            </a:r>
          </a:p>
          <a:p>
            <a:pPr algn="l"/>
            <a:r>
              <a:rPr lang="fr-FR" b="0" i="0" dirty="0">
                <a:solidFill>
                  <a:schemeClr val="bg1"/>
                </a:solidFill>
                <a:effectLst/>
                <a:latin typeface="Söhne"/>
              </a:rPr>
              <a:t>En résumé, GORM permet aux développeurs Go de travailler avec les bases de données relationnelles de manière plus facile et plus intuitive.</a:t>
            </a:r>
          </a:p>
          <a:p>
            <a:pPr>
              <a:buFont typeface="Arial" panose="020B0604020202020204" pitchFamily="34" charset="0"/>
              <a:buChar char="•"/>
            </a:pP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fr-FR" dirty="0">
              <a:solidFill>
                <a:schemeClr val="bg1"/>
              </a:solidFill>
            </a:endParaRPr>
          </a:p>
        </p:txBody>
      </p:sp>
      <p:sp>
        <p:nvSpPr>
          <p:cNvPr id="4" name="Espace réservé de la date 3">
            <a:extLst>
              <a:ext uri="{FF2B5EF4-FFF2-40B4-BE49-F238E27FC236}">
                <a16:creationId xmlns:a16="http://schemas.microsoft.com/office/drawing/2014/main" id="{8F5C06BA-FB78-4349-916E-D593215798EB}"/>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9129AE21-8359-468E-BD07-122259509AFA}"/>
              </a:ext>
            </a:extLst>
          </p:cNvPr>
          <p:cNvSpPr>
            <a:spLocks noGrp="1"/>
          </p:cNvSpPr>
          <p:nvPr>
            <p:ph type="sldNum" sz="quarter" idx="12"/>
          </p:nvPr>
        </p:nvSpPr>
        <p:spPr/>
        <p:txBody>
          <a:bodyPr/>
          <a:lstStyle/>
          <a:p>
            <a:fld id="{67D06994-9AC5-45C2-9B5A-7FA2015C4D4E}" type="slidenum">
              <a:rPr lang="fr-FR" smtClean="0"/>
              <a:t>25</a:t>
            </a:fld>
            <a:endParaRPr lang="fr-FR" dirty="0"/>
          </a:p>
        </p:txBody>
      </p:sp>
      <p:pic>
        <p:nvPicPr>
          <p:cNvPr id="7" name="Espace réservé du contenu 6">
            <a:extLst>
              <a:ext uri="{FF2B5EF4-FFF2-40B4-BE49-F238E27FC236}">
                <a16:creationId xmlns:a16="http://schemas.microsoft.com/office/drawing/2014/main" id="{782FF815-3D5B-455A-AE91-A3CA5D3ABDBC}"/>
              </a:ext>
            </a:extLst>
          </p:cNvPr>
          <p:cNvPicPr>
            <a:picLocks noGrp="1" noChangeAspect="1"/>
          </p:cNvPicPr>
          <p:nvPr>
            <p:ph idx="4294967295"/>
          </p:nvPr>
        </p:nvPicPr>
        <p:blipFill>
          <a:blip r:embed="rId2"/>
          <a:stretch>
            <a:fillRect/>
          </a:stretch>
        </p:blipFill>
        <p:spPr>
          <a:xfrm>
            <a:off x="448514" y="647700"/>
            <a:ext cx="3228975" cy="3733800"/>
          </a:xfrm>
        </p:spPr>
      </p:pic>
    </p:spTree>
    <p:extLst>
      <p:ext uri="{BB962C8B-B14F-4D97-AF65-F5344CB8AC3E}">
        <p14:creationId xmlns:p14="http://schemas.microsoft.com/office/powerpoint/2010/main" val="2475536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58000">
              <a:schemeClr val="accent6">
                <a:lumMod val="89000"/>
              </a:schemeClr>
            </a:gs>
            <a:gs pos="69000">
              <a:schemeClr val="accent6">
                <a:lumMod val="75000"/>
              </a:schemeClr>
            </a:gs>
            <a:gs pos="97000">
              <a:schemeClr val="accent6">
                <a:lumMod val="70000"/>
              </a:schemeClr>
            </a:gs>
          </a:gsLst>
          <a:path path="rect">
            <a:fillToRect l="100000" b="100000"/>
          </a:path>
          <a:tileRect t="-100000" r="-100000"/>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444CAC-A2DE-48E7-AD86-6087359468C4}"/>
              </a:ext>
            </a:extLst>
          </p:cNvPr>
          <p:cNvSpPr>
            <a:spLocks noGrp="1"/>
          </p:cNvSpPr>
          <p:nvPr>
            <p:ph type="title"/>
          </p:nvPr>
        </p:nvSpPr>
        <p:spPr>
          <a:xfrm>
            <a:off x="5764212" y="-177800"/>
            <a:ext cx="4597400" cy="1270000"/>
          </a:xfrm>
        </p:spPr>
        <p:txBody>
          <a:bodyPr/>
          <a:lstStyle/>
          <a:p>
            <a:r>
              <a:rPr lang="en-US" dirty="0">
                <a:solidFill>
                  <a:srgbClr val="007D9C"/>
                </a:solidFill>
              </a:rPr>
              <a:t>API REST GO</a:t>
            </a:r>
            <a:endParaRPr lang="fr-FR" dirty="0">
              <a:solidFill>
                <a:srgbClr val="007D9C"/>
              </a:solidFill>
            </a:endParaRPr>
          </a:p>
        </p:txBody>
      </p:sp>
      <p:sp>
        <p:nvSpPr>
          <p:cNvPr id="8" name="Espace réservé du texte 7">
            <a:extLst>
              <a:ext uri="{FF2B5EF4-FFF2-40B4-BE49-F238E27FC236}">
                <a16:creationId xmlns:a16="http://schemas.microsoft.com/office/drawing/2014/main" id="{817CD7B8-5F56-45DF-9174-7C673F719CAC}"/>
              </a:ext>
            </a:extLst>
          </p:cNvPr>
          <p:cNvSpPr>
            <a:spLocks noGrp="1"/>
          </p:cNvSpPr>
          <p:nvPr>
            <p:ph type="body" sz="half" idx="2"/>
          </p:nvPr>
        </p:nvSpPr>
        <p:spPr>
          <a:xfrm>
            <a:off x="4186390" y="1525567"/>
            <a:ext cx="6812604" cy="4875233"/>
          </a:xfrm>
        </p:spPr>
        <p:txBody>
          <a:bodyPr/>
          <a:lstStyle/>
          <a:p>
            <a:r>
              <a:rPr lang="en-US" dirty="0">
                <a:solidFill>
                  <a:schemeClr val="bg1"/>
                </a:solidFill>
              </a:rPr>
              <a:t>Outils utiliser : </a:t>
            </a:r>
          </a:p>
          <a:p>
            <a:pPr>
              <a:buFont typeface="Arial" panose="020B0604020202020204" pitchFamily="34" charset="0"/>
              <a:buChar char="•"/>
            </a:pPr>
            <a:r>
              <a:rPr lang="en-US" dirty="0">
                <a:solidFill>
                  <a:schemeClr val="bg1"/>
                </a:solidFill>
              </a:rPr>
              <a:t>Gorilla/mux:</a:t>
            </a:r>
          </a:p>
          <a:p>
            <a:pPr algn="l"/>
            <a:r>
              <a:rPr lang="fr-FR" b="0" i="0" dirty="0">
                <a:solidFill>
                  <a:schemeClr val="bg1"/>
                </a:solidFill>
                <a:effectLst/>
                <a:latin typeface="Söhne"/>
              </a:rPr>
              <a:t>En Go, le terme "mux" fait référence au routeur de requêtes HTTP "gorilla/mux", qui est une bibliothèque open-source permettant de créer des routes pour les applications web.</a:t>
            </a:r>
          </a:p>
          <a:p>
            <a:pPr algn="l"/>
            <a:r>
              <a:rPr lang="fr-FR" b="0" i="0" dirty="0">
                <a:solidFill>
                  <a:schemeClr val="bg1"/>
                </a:solidFill>
                <a:effectLst/>
                <a:latin typeface="Söhne"/>
              </a:rPr>
              <a:t>Le routeur "gorilla/mux" permet de gérer les requêtes HTTP entrantes et de les acheminer vers les fonctions de gestion correspondantes. Il utilise des "patterns" de routes pour identifier les URL des requêtes entrantes et les associer aux fonctions de gestion appropriées.</a:t>
            </a:r>
          </a:p>
          <a:p>
            <a:pPr algn="l"/>
            <a:r>
              <a:rPr lang="fr-FR" b="0" i="0" dirty="0">
                <a:solidFill>
                  <a:schemeClr val="bg1"/>
                </a:solidFill>
                <a:effectLst/>
                <a:latin typeface="Söhne"/>
              </a:rPr>
              <a:t>Le package "gorilla/mux" est l'un des routeurs HTTP les plus populaires en Go, et il est souvent utilisé dans les applications web Go pour gérer le routage des requêtes et la gestion des URL.</a:t>
            </a:r>
          </a:p>
          <a:p>
            <a:pPr>
              <a:buFont typeface="Arial" panose="020B0604020202020204" pitchFamily="34" charset="0"/>
              <a:buChar char="•"/>
            </a:pP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fr-FR" dirty="0">
              <a:solidFill>
                <a:schemeClr val="bg1"/>
              </a:solidFill>
            </a:endParaRPr>
          </a:p>
        </p:txBody>
      </p:sp>
      <p:sp>
        <p:nvSpPr>
          <p:cNvPr id="4" name="Espace réservé de la date 3">
            <a:extLst>
              <a:ext uri="{FF2B5EF4-FFF2-40B4-BE49-F238E27FC236}">
                <a16:creationId xmlns:a16="http://schemas.microsoft.com/office/drawing/2014/main" id="{8F5C06BA-FB78-4349-916E-D593215798EB}"/>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9129AE21-8359-468E-BD07-122259509AFA}"/>
              </a:ext>
            </a:extLst>
          </p:cNvPr>
          <p:cNvSpPr>
            <a:spLocks noGrp="1"/>
          </p:cNvSpPr>
          <p:nvPr>
            <p:ph type="sldNum" sz="quarter" idx="12"/>
          </p:nvPr>
        </p:nvSpPr>
        <p:spPr/>
        <p:txBody>
          <a:bodyPr/>
          <a:lstStyle/>
          <a:p>
            <a:fld id="{67D06994-9AC5-45C2-9B5A-7FA2015C4D4E}" type="slidenum">
              <a:rPr lang="fr-FR" smtClean="0"/>
              <a:t>26</a:t>
            </a:fld>
            <a:endParaRPr lang="fr-FR" dirty="0"/>
          </a:p>
        </p:txBody>
      </p:sp>
      <p:pic>
        <p:nvPicPr>
          <p:cNvPr id="7" name="Espace réservé du contenu 6">
            <a:extLst>
              <a:ext uri="{FF2B5EF4-FFF2-40B4-BE49-F238E27FC236}">
                <a16:creationId xmlns:a16="http://schemas.microsoft.com/office/drawing/2014/main" id="{782FF815-3D5B-455A-AE91-A3CA5D3ABDBC}"/>
              </a:ext>
            </a:extLst>
          </p:cNvPr>
          <p:cNvPicPr>
            <a:picLocks noGrp="1" noChangeAspect="1"/>
          </p:cNvPicPr>
          <p:nvPr>
            <p:ph idx="4294967295"/>
          </p:nvPr>
        </p:nvPicPr>
        <p:blipFill>
          <a:blip r:embed="rId2"/>
          <a:stretch>
            <a:fillRect/>
          </a:stretch>
        </p:blipFill>
        <p:spPr>
          <a:xfrm>
            <a:off x="448514" y="647700"/>
            <a:ext cx="3228975" cy="3733800"/>
          </a:xfrm>
        </p:spPr>
      </p:pic>
    </p:spTree>
    <p:extLst>
      <p:ext uri="{BB962C8B-B14F-4D97-AF65-F5344CB8AC3E}">
        <p14:creationId xmlns:p14="http://schemas.microsoft.com/office/powerpoint/2010/main" val="3746111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58000">
              <a:schemeClr val="accent6">
                <a:lumMod val="89000"/>
              </a:schemeClr>
            </a:gs>
            <a:gs pos="69000">
              <a:schemeClr val="accent6">
                <a:lumMod val="75000"/>
              </a:schemeClr>
            </a:gs>
            <a:gs pos="97000">
              <a:schemeClr val="accent6">
                <a:lumMod val="70000"/>
              </a:schemeClr>
            </a:gs>
          </a:gsLst>
          <a:path path="rect">
            <a:fillToRect l="100000" b="100000"/>
          </a:path>
          <a:tileRect t="-100000" r="-100000"/>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444CAC-A2DE-48E7-AD86-6087359468C4}"/>
              </a:ext>
            </a:extLst>
          </p:cNvPr>
          <p:cNvSpPr>
            <a:spLocks noGrp="1"/>
          </p:cNvSpPr>
          <p:nvPr>
            <p:ph type="title"/>
          </p:nvPr>
        </p:nvSpPr>
        <p:spPr>
          <a:xfrm>
            <a:off x="5764212" y="-177800"/>
            <a:ext cx="4597400" cy="1270000"/>
          </a:xfrm>
        </p:spPr>
        <p:txBody>
          <a:bodyPr/>
          <a:lstStyle/>
          <a:p>
            <a:r>
              <a:rPr lang="en-US" dirty="0">
                <a:solidFill>
                  <a:srgbClr val="007D9C"/>
                </a:solidFill>
              </a:rPr>
              <a:t>API REST GO</a:t>
            </a:r>
            <a:endParaRPr lang="fr-FR" dirty="0">
              <a:solidFill>
                <a:srgbClr val="007D9C"/>
              </a:solidFill>
            </a:endParaRPr>
          </a:p>
        </p:txBody>
      </p:sp>
      <p:sp>
        <p:nvSpPr>
          <p:cNvPr id="8" name="Espace réservé du texte 7">
            <a:extLst>
              <a:ext uri="{FF2B5EF4-FFF2-40B4-BE49-F238E27FC236}">
                <a16:creationId xmlns:a16="http://schemas.microsoft.com/office/drawing/2014/main" id="{817CD7B8-5F56-45DF-9174-7C673F719CAC}"/>
              </a:ext>
            </a:extLst>
          </p:cNvPr>
          <p:cNvSpPr>
            <a:spLocks noGrp="1"/>
          </p:cNvSpPr>
          <p:nvPr>
            <p:ph type="body" sz="half" idx="2"/>
          </p:nvPr>
        </p:nvSpPr>
        <p:spPr>
          <a:xfrm>
            <a:off x="4186390" y="1525567"/>
            <a:ext cx="6812604" cy="4875233"/>
          </a:xfrm>
        </p:spPr>
        <p:txBody>
          <a:bodyPr/>
          <a:lstStyle/>
          <a:p>
            <a:r>
              <a:rPr lang="en-US" dirty="0">
                <a:solidFill>
                  <a:schemeClr val="bg1"/>
                </a:solidFill>
              </a:rPr>
              <a:t>Architectures:</a:t>
            </a:r>
          </a:p>
          <a:p>
            <a:r>
              <a:rPr lang="fr-FR" dirty="0">
                <a:solidFill>
                  <a:schemeClr val="bg1"/>
                </a:solidFill>
              </a:rPr>
              <a:t>1 dossier dans lequel se trouve :</a:t>
            </a:r>
          </a:p>
          <a:p>
            <a:pPr marL="285750" indent="-285750">
              <a:buFont typeface="Arial" panose="020B0604020202020204" pitchFamily="34" charset="0"/>
              <a:buChar char="•"/>
            </a:pPr>
            <a:r>
              <a:rPr lang="fr-FR" dirty="0">
                <a:solidFill>
                  <a:schemeClr val="bg1"/>
                </a:solidFill>
              </a:rPr>
              <a:t>	un fichier </a:t>
            </a:r>
            <a:r>
              <a:rPr lang="fr-FR" b="1" dirty="0">
                <a:solidFill>
                  <a:schemeClr val="bg1"/>
                </a:solidFill>
              </a:rPr>
              <a:t>entite</a:t>
            </a:r>
            <a:r>
              <a:rPr lang="fr-FR" dirty="0">
                <a:solidFill>
                  <a:schemeClr val="bg1"/>
                </a:solidFill>
              </a:rPr>
              <a:t> : dans lequel on retrouve touts les struct extrait du mcd ainsi que les fonction pour la bd</a:t>
            </a:r>
          </a:p>
          <a:p>
            <a:pPr marL="285750" indent="-285750">
              <a:buFont typeface="Arial" panose="020B0604020202020204" pitchFamily="34" charset="0"/>
              <a:buChar char="•"/>
            </a:pPr>
            <a:r>
              <a:rPr lang="fr-FR" dirty="0">
                <a:solidFill>
                  <a:schemeClr val="bg1"/>
                </a:solidFill>
              </a:rPr>
              <a:t>Un fichier </a:t>
            </a:r>
            <a:r>
              <a:rPr lang="fr-FR" b="1" dirty="0">
                <a:solidFill>
                  <a:schemeClr val="bg1"/>
                </a:solidFill>
              </a:rPr>
              <a:t>controller</a:t>
            </a:r>
            <a:r>
              <a:rPr lang="fr-FR" dirty="0">
                <a:solidFill>
                  <a:schemeClr val="bg1"/>
                </a:solidFill>
              </a:rPr>
              <a:t>: toutes fonctions utiliser par le routeur</a:t>
            </a:r>
          </a:p>
          <a:p>
            <a:pPr marL="285750" indent="-285750">
              <a:buFont typeface="Arial" panose="020B0604020202020204" pitchFamily="34" charset="0"/>
              <a:buChar char="•"/>
            </a:pPr>
            <a:r>
              <a:rPr lang="fr-FR" dirty="0">
                <a:solidFill>
                  <a:schemeClr val="bg1"/>
                </a:solidFill>
              </a:rPr>
              <a:t>Un fichier </a:t>
            </a:r>
            <a:r>
              <a:rPr lang="fr-FR" b="1" dirty="0">
                <a:solidFill>
                  <a:schemeClr val="bg1"/>
                </a:solidFill>
              </a:rPr>
              <a:t>base_donnee</a:t>
            </a:r>
            <a:r>
              <a:rPr lang="fr-FR" dirty="0">
                <a:solidFill>
                  <a:schemeClr val="bg1"/>
                </a:solidFill>
              </a:rPr>
              <a:t>:pour créer la connexion a la bases de donne</a:t>
            </a:r>
          </a:p>
          <a:p>
            <a:pPr marL="285750" indent="-285750">
              <a:buFont typeface="Arial" panose="020B0604020202020204" pitchFamily="34" charset="0"/>
              <a:buChar char="•"/>
            </a:pPr>
            <a:r>
              <a:rPr lang="fr-FR" dirty="0">
                <a:solidFill>
                  <a:schemeClr val="bg1"/>
                </a:solidFill>
              </a:rPr>
              <a:t>Un fichier </a:t>
            </a:r>
            <a:r>
              <a:rPr lang="fr-FR" b="1" dirty="0">
                <a:solidFill>
                  <a:schemeClr val="bg1"/>
                </a:solidFill>
              </a:rPr>
              <a:t>main</a:t>
            </a:r>
            <a:r>
              <a:rPr lang="fr-FR" dirty="0">
                <a:solidFill>
                  <a:schemeClr val="bg1"/>
                </a:solidFill>
              </a:rPr>
              <a:t>: pour executer le programme</a:t>
            </a:r>
          </a:p>
          <a:p>
            <a:pPr marL="285750" indent="-285750">
              <a:buFont typeface="Arial" panose="020B0604020202020204" pitchFamily="34" charset="0"/>
              <a:buChar char="•"/>
            </a:pPr>
            <a:r>
              <a:rPr lang="fr-FR" dirty="0">
                <a:solidFill>
                  <a:schemeClr val="bg1"/>
                </a:solidFill>
              </a:rPr>
              <a:t>Un fichier </a:t>
            </a:r>
            <a:r>
              <a:rPr lang="fr-FR" b="1" dirty="0">
                <a:solidFill>
                  <a:schemeClr val="bg1"/>
                </a:solidFill>
              </a:rPr>
              <a:t>utils</a:t>
            </a:r>
            <a:r>
              <a:rPr lang="fr-FR" dirty="0">
                <a:solidFill>
                  <a:schemeClr val="bg1"/>
                </a:solidFill>
              </a:rPr>
              <a:t>: </a:t>
            </a:r>
            <a:endParaRPr lang="fr-FR" b="1" dirty="0">
              <a:solidFill>
                <a:schemeClr val="bg1"/>
              </a:solidFill>
            </a:endParaRPr>
          </a:p>
          <a:p>
            <a:pPr marL="285750" indent="-285750">
              <a:buFont typeface="Arial" panose="020B0604020202020204" pitchFamily="34" charset="0"/>
              <a:buChar char="•"/>
            </a:pPr>
            <a:r>
              <a:rPr lang="fr-FR" dirty="0">
                <a:solidFill>
                  <a:schemeClr val="bg1"/>
                </a:solidFill>
              </a:rPr>
              <a:t>Un fichier </a:t>
            </a:r>
            <a:r>
              <a:rPr lang="fr-FR" b="1" dirty="0">
                <a:solidFill>
                  <a:schemeClr val="bg1"/>
                </a:solidFill>
              </a:rPr>
              <a:t>routes</a:t>
            </a:r>
            <a:r>
              <a:rPr lang="fr-FR" dirty="0">
                <a:solidFill>
                  <a:schemeClr val="bg1"/>
                </a:solidFill>
              </a:rPr>
              <a:t> : ou se trouve toutes les url </a:t>
            </a:r>
            <a:endParaRPr lang="en-US" dirty="0">
              <a:solidFill>
                <a:schemeClr val="bg1"/>
              </a:solidFill>
            </a:endParaRPr>
          </a:p>
        </p:txBody>
      </p:sp>
      <p:sp>
        <p:nvSpPr>
          <p:cNvPr id="4" name="Espace réservé de la date 3">
            <a:extLst>
              <a:ext uri="{FF2B5EF4-FFF2-40B4-BE49-F238E27FC236}">
                <a16:creationId xmlns:a16="http://schemas.microsoft.com/office/drawing/2014/main" id="{8F5C06BA-FB78-4349-916E-D593215798EB}"/>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9129AE21-8359-468E-BD07-122259509AFA}"/>
              </a:ext>
            </a:extLst>
          </p:cNvPr>
          <p:cNvSpPr>
            <a:spLocks noGrp="1"/>
          </p:cNvSpPr>
          <p:nvPr>
            <p:ph type="sldNum" sz="quarter" idx="12"/>
          </p:nvPr>
        </p:nvSpPr>
        <p:spPr/>
        <p:txBody>
          <a:bodyPr/>
          <a:lstStyle/>
          <a:p>
            <a:fld id="{67D06994-9AC5-45C2-9B5A-7FA2015C4D4E}" type="slidenum">
              <a:rPr lang="fr-FR" smtClean="0"/>
              <a:t>27</a:t>
            </a:fld>
            <a:endParaRPr lang="fr-FR" dirty="0"/>
          </a:p>
        </p:txBody>
      </p:sp>
      <p:pic>
        <p:nvPicPr>
          <p:cNvPr id="7" name="Espace réservé du contenu 6">
            <a:extLst>
              <a:ext uri="{FF2B5EF4-FFF2-40B4-BE49-F238E27FC236}">
                <a16:creationId xmlns:a16="http://schemas.microsoft.com/office/drawing/2014/main" id="{782FF815-3D5B-455A-AE91-A3CA5D3ABDBC}"/>
              </a:ext>
            </a:extLst>
          </p:cNvPr>
          <p:cNvPicPr>
            <a:picLocks noGrp="1" noChangeAspect="1"/>
          </p:cNvPicPr>
          <p:nvPr>
            <p:ph idx="4294967295"/>
          </p:nvPr>
        </p:nvPicPr>
        <p:blipFill>
          <a:blip r:embed="rId2"/>
          <a:stretch>
            <a:fillRect/>
          </a:stretch>
        </p:blipFill>
        <p:spPr>
          <a:xfrm>
            <a:off x="448514" y="647700"/>
            <a:ext cx="3228975" cy="3733800"/>
          </a:xfrm>
        </p:spPr>
      </p:pic>
    </p:spTree>
    <p:extLst>
      <p:ext uri="{BB962C8B-B14F-4D97-AF65-F5344CB8AC3E}">
        <p14:creationId xmlns:p14="http://schemas.microsoft.com/office/powerpoint/2010/main" val="3050745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58000">
              <a:schemeClr val="accent6">
                <a:lumMod val="89000"/>
              </a:schemeClr>
            </a:gs>
            <a:gs pos="69000">
              <a:schemeClr val="accent6">
                <a:lumMod val="75000"/>
              </a:schemeClr>
            </a:gs>
            <a:gs pos="97000">
              <a:schemeClr val="accent6">
                <a:lumMod val="70000"/>
              </a:schemeClr>
            </a:gs>
          </a:gsLst>
          <a:path path="rect">
            <a:fillToRect l="100000" b="100000"/>
          </a:path>
          <a:tileRect t="-100000" r="-100000"/>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444CAC-A2DE-48E7-AD86-6087359468C4}"/>
              </a:ext>
            </a:extLst>
          </p:cNvPr>
          <p:cNvSpPr>
            <a:spLocks noGrp="1"/>
          </p:cNvSpPr>
          <p:nvPr>
            <p:ph type="title"/>
          </p:nvPr>
        </p:nvSpPr>
        <p:spPr>
          <a:xfrm>
            <a:off x="5764212" y="-177800"/>
            <a:ext cx="4597400" cy="1270000"/>
          </a:xfrm>
        </p:spPr>
        <p:txBody>
          <a:bodyPr/>
          <a:lstStyle/>
          <a:p>
            <a:r>
              <a:rPr lang="en-US" dirty="0">
                <a:solidFill>
                  <a:srgbClr val="007D9C"/>
                </a:solidFill>
              </a:rPr>
              <a:t>API REST GO</a:t>
            </a:r>
            <a:endParaRPr lang="fr-FR" dirty="0">
              <a:solidFill>
                <a:srgbClr val="007D9C"/>
              </a:solidFill>
            </a:endParaRPr>
          </a:p>
        </p:txBody>
      </p:sp>
      <p:sp>
        <p:nvSpPr>
          <p:cNvPr id="8" name="Espace réservé du texte 7">
            <a:extLst>
              <a:ext uri="{FF2B5EF4-FFF2-40B4-BE49-F238E27FC236}">
                <a16:creationId xmlns:a16="http://schemas.microsoft.com/office/drawing/2014/main" id="{817CD7B8-5F56-45DF-9174-7C673F719CAC}"/>
              </a:ext>
            </a:extLst>
          </p:cNvPr>
          <p:cNvSpPr>
            <a:spLocks noGrp="1"/>
          </p:cNvSpPr>
          <p:nvPr>
            <p:ph type="body" sz="half" idx="2"/>
          </p:nvPr>
        </p:nvSpPr>
        <p:spPr>
          <a:xfrm>
            <a:off x="4186390" y="1525567"/>
            <a:ext cx="6812604" cy="4875233"/>
          </a:xfrm>
        </p:spPr>
        <p:txBody>
          <a:bodyPr/>
          <a:lstStyle/>
          <a:p>
            <a:r>
              <a:rPr lang="en-US" dirty="0">
                <a:solidFill>
                  <a:schemeClr val="bg1"/>
                </a:solidFill>
              </a:rPr>
              <a:t>Fonctionnement :</a:t>
            </a:r>
          </a:p>
          <a:p>
            <a:r>
              <a:rPr lang="fr-FR" dirty="0">
                <a:solidFill>
                  <a:schemeClr val="bg1"/>
                </a:solidFill>
              </a:rPr>
              <a:t>les utlisateurs interagissent avec les routeurs qui eux vont envoyers les donnee au controlleurs ou il ya toute la logique,fonction,etc et les controlleurs a leurs tours vont effectuer des operations avec la base de donnee qui vont enfin eux resider dans les model/entites.</a:t>
            </a:r>
          </a:p>
          <a:p>
            <a:endParaRPr lang="fr-FR" dirty="0">
              <a:solidFill>
                <a:schemeClr val="bg1"/>
              </a:solidFill>
            </a:endParaRPr>
          </a:p>
        </p:txBody>
      </p:sp>
      <p:sp>
        <p:nvSpPr>
          <p:cNvPr id="4" name="Espace réservé de la date 3">
            <a:extLst>
              <a:ext uri="{FF2B5EF4-FFF2-40B4-BE49-F238E27FC236}">
                <a16:creationId xmlns:a16="http://schemas.microsoft.com/office/drawing/2014/main" id="{8F5C06BA-FB78-4349-916E-D593215798EB}"/>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9129AE21-8359-468E-BD07-122259509AFA}"/>
              </a:ext>
            </a:extLst>
          </p:cNvPr>
          <p:cNvSpPr>
            <a:spLocks noGrp="1"/>
          </p:cNvSpPr>
          <p:nvPr>
            <p:ph type="sldNum" sz="quarter" idx="12"/>
          </p:nvPr>
        </p:nvSpPr>
        <p:spPr/>
        <p:txBody>
          <a:bodyPr/>
          <a:lstStyle/>
          <a:p>
            <a:fld id="{67D06994-9AC5-45C2-9B5A-7FA2015C4D4E}" type="slidenum">
              <a:rPr lang="fr-FR" smtClean="0"/>
              <a:t>28</a:t>
            </a:fld>
            <a:endParaRPr lang="fr-FR" dirty="0"/>
          </a:p>
        </p:txBody>
      </p:sp>
      <p:pic>
        <p:nvPicPr>
          <p:cNvPr id="7" name="Espace réservé du contenu 6">
            <a:extLst>
              <a:ext uri="{FF2B5EF4-FFF2-40B4-BE49-F238E27FC236}">
                <a16:creationId xmlns:a16="http://schemas.microsoft.com/office/drawing/2014/main" id="{782FF815-3D5B-455A-AE91-A3CA5D3ABDBC}"/>
              </a:ext>
            </a:extLst>
          </p:cNvPr>
          <p:cNvPicPr>
            <a:picLocks noGrp="1" noChangeAspect="1"/>
          </p:cNvPicPr>
          <p:nvPr>
            <p:ph idx="4294967295"/>
          </p:nvPr>
        </p:nvPicPr>
        <p:blipFill>
          <a:blip r:embed="rId2"/>
          <a:stretch>
            <a:fillRect/>
          </a:stretch>
        </p:blipFill>
        <p:spPr>
          <a:xfrm>
            <a:off x="448514" y="647700"/>
            <a:ext cx="3228975" cy="3733800"/>
          </a:xfrm>
        </p:spPr>
      </p:pic>
    </p:spTree>
    <p:extLst>
      <p:ext uri="{BB962C8B-B14F-4D97-AF65-F5344CB8AC3E}">
        <p14:creationId xmlns:p14="http://schemas.microsoft.com/office/powerpoint/2010/main" val="3018482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AE42781C-0150-458C-9E31-20A3C941E361}"/>
              </a:ext>
            </a:extLst>
          </p:cNvPr>
          <p:cNvSpPr>
            <a:spLocks noGrp="1"/>
          </p:cNvSpPr>
          <p:nvPr>
            <p:ph type="title"/>
          </p:nvPr>
        </p:nvSpPr>
        <p:spPr>
          <a:xfrm>
            <a:off x="7619055" y="1124855"/>
            <a:ext cx="2957511" cy="4608290"/>
          </a:xfrm>
        </p:spPr>
        <p:txBody>
          <a:bodyPr/>
          <a:lstStyle/>
          <a:p>
            <a:r>
              <a:rPr lang="en-US" dirty="0"/>
              <a:t>Test avec postman de la methode post pour les clients</a:t>
            </a:r>
            <a:endParaRPr lang="fr-FR" dirty="0"/>
          </a:p>
        </p:txBody>
      </p:sp>
      <p:sp>
        <p:nvSpPr>
          <p:cNvPr id="4" name="Espace réservé de la date 3">
            <a:extLst>
              <a:ext uri="{FF2B5EF4-FFF2-40B4-BE49-F238E27FC236}">
                <a16:creationId xmlns:a16="http://schemas.microsoft.com/office/drawing/2014/main" id="{A447C86D-C071-4A4A-9758-C7E927120674}"/>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BF447610-8499-4D87-838D-DC640DCAAFCF}"/>
              </a:ext>
            </a:extLst>
          </p:cNvPr>
          <p:cNvSpPr>
            <a:spLocks noGrp="1"/>
          </p:cNvSpPr>
          <p:nvPr>
            <p:ph type="sldNum" sz="quarter" idx="12"/>
          </p:nvPr>
        </p:nvSpPr>
        <p:spPr/>
        <p:txBody>
          <a:bodyPr/>
          <a:lstStyle/>
          <a:p>
            <a:fld id="{67D06994-9AC5-45C2-9B5A-7FA2015C4D4E}" type="slidenum">
              <a:rPr lang="fr-FR" smtClean="0"/>
              <a:t>29</a:t>
            </a:fld>
            <a:endParaRPr lang="fr-FR" dirty="0"/>
          </a:p>
        </p:txBody>
      </p:sp>
      <p:pic>
        <p:nvPicPr>
          <p:cNvPr id="3" name="Image 2">
            <a:extLst>
              <a:ext uri="{FF2B5EF4-FFF2-40B4-BE49-F238E27FC236}">
                <a16:creationId xmlns:a16="http://schemas.microsoft.com/office/drawing/2014/main" id="{31123ADB-488C-42E8-A47F-95847A9E1B23}"/>
              </a:ext>
            </a:extLst>
          </p:cNvPr>
          <p:cNvPicPr>
            <a:picLocks noChangeAspect="1"/>
          </p:cNvPicPr>
          <p:nvPr/>
        </p:nvPicPr>
        <p:blipFill>
          <a:blip r:embed="rId2"/>
          <a:stretch>
            <a:fillRect/>
          </a:stretch>
        </p:blipFill>
        <p:spPr>
          <a:xfrm>
            <a:off x="251799" y="1145106"/>
            <a:ext cx="6250601" cy="4925112"/>
          </a:xfrm>
          <a:prstGeom prst="rect">
            <a:avLst/>
          </a:prstGeom>
        </p:spPr>
      </p:pic>
    </p:spTree>
    <p:extLst>
      <p:ext uri="{BB962C8B-B14F-4D97-AF65-F5344CB8AC3E}">
        <p14:creationId xmlns:p14="http://schemas.microsoft.com/office/powerpoint/2010/main" val="81189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045BDA-8005-4AAB-A304-AEFDB6665179}"/>
              </a:ext>
            </a:extLst>
          </p:cNvPr>
          <p:cNvSpPr>
            <a:spLocks noGrp="1"/>
          </p:cNvSpPr>
          <p:nvPr>
            <p:ph type="title"/>
          </p:nvPr>
        </p:nvSpPr>
        <p:spPr/>
        <p:txBody>
          <a:bodyPr/>
          <a:lstStyle/>
          <a:p>
            <a:r>
              <a:rPr lang="en-US" dirty="0"/>
              <a:t>PLAN</a:t>
            </a:r>
            <a:endParaRPr lang="fr-FR" dirty="0"/>
          </a:p>
        </p:txBody>
      </p:sp>
      <p:sp>
        <p:nvSpPr>
          <p:cNvPr id="3" name="Espace réservé du contenu 2">
            <a:extLst>
              <a:ext uri="{FF2B5EF4-FFF2-40B4-BE49-F238E27FC236}">
                <a16:creationId xmlns:a16="http://schemas.microsoft.com/office/drawing/2014/main" id="{469673E8-EB20-456B-BFCB-4C22A5F57AC1}"/>
              </a:ext>
            </a:extLst>
          </p:cNvPr>
          <p:cNvSpPr>
            <a:spLocks noGrp="1"/>
          </p:cNvSpPr>
          <p:nvPr>
            <p:ph idx="1"/>
          </p:nvPr>
        </p:nvSpPr>
        <p:spPr/>
        <p:txBody>
          <a:bodyPr/>
          <a:lstStyle/>
          <a:p>
            <a:pPr marL="514343" indent="-514343">
              <a:buAutoNum type="arabicPeriod"/>
            </a:pPr>
            <a:r>
              <a:rPr lang="fr-SN" dirty="0"/>
              <a:t>Rappel des objectifs</a:t>
            </a:r>
          </a:p>
          <a:p>
            <a:pPr marL="514343" indent="-514343">
              <a:buAutoNum type="arabicPeriod"/>
            </a:pPr>
            <a:r>
              <a:rPr lang="fr-SN" dirty="0"/>
              <a:t>Organisation de l’équipe </a:t>
            </a:r>
          </a:p>
          <a:p>
            <a:pPr marL="514343" indent="-514343">
              <a:buAutoNum type="arabicPeriod"/>
            </a:pPr>
            <a:r>
              <a:rPr lang="fr-SN" dirty="0"/>
              <a:t>Conception de application</a:t>
            </a:r>
          </a:p>
          <a:p>
            <a:pPr lvl="1"/>
            <a:r>
              <a:rPr lang="fr-FR" dirty="0" err="1"/>
              <a:t>Parametres</a:t>
            </a:r>
            <a:r>
              <a:rPr lang="fr-FR" dirty="0"/>
              <a:t> des environnements</a:t>
            </a:r>
          </a:p>
          <a:p>
            <a:pPr lvl="1"/>
            <a:r>
              <a:rPr lang="fr-FR" dirty="0"/>
              <a:t>Captures d’écran des différents modules</a:t>
            </a:r>
          </a:p>
        </p:txBody>
      </p:sp>
      <p:sp>
        <p:nvSpPr>
          <p:cNvPr id="4" name="Espace réservé de la date 3">
            <a:extLst>
              <a:ext uri="{FF2B5EF4-FFF2-40B4-BE49-F238E27FC236}">
                <a16:creationId xmlns:a16="http://schemas.microsoft.com/office/drawing/2014/main" id="{BD050408-5DBB-47FA-9F33-B06A04A0595E}"/>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B66683FA-47F3-4A49-8364-17F5C66F7C77}"/>
              </a:ext>
            </a:extLst>
          </p:cNvPr>
          <p:cNvSpPr>
            <a:spLocks noGrp="1"/>
          </p:cNvSpPr>
          <p:nvPr>
            <p:ph type="sldNum" sz="quarter" idx="12"/>
          </p:nvPr>
        </p:nvSpPr>
        <p:spPr/>
        <p:txBody>
          <a:bodyPr/>
          <a:lstStyle/>
          <a:p>
            <a:fld id="{67D06994-9AC5-45C2-9B5A-7FA2015C4D4E}" type="slidenum">
              <a:rPr lang="fr-FR" smtClean="0"/>
              <a:t>3</a:t>
            </a:fld>
            <a:endParaRPr lang="fr-FR" dirty="0"/>
          </a:p>
        </p:txBody>
      </p:sp>
    </p:spTree>
    <p:extLst>
      <p:ext uri="{BB962C8B-B14F-4D97-AF65-F5344CB8AC3E}">
        <p14:creationId xmlns:p14="http://schemas.microsoft.com/office/powerpoint/2010/main" val="2872733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AE42781C-0150-458C-9E31-20A3C941E361}"/>
              </a:ext>
            </a:extLst>
          </p:cNvPr>
          <p:cNvSpPr>
            <a:spLocks noGrp="1"/>
          </p:cNvSpPr>
          <p:nvPr>
            <p:ph type="title"/>
          </p:nvPr>
        </p:nvSpPr>
        <p:spPr>
          <a:xfrm>
            <a:off x="8039101" y="727563"/>
            <a:ext cx="2957511" cy="4608290"/>
          </a:xfrm>
        </p:spPr>
        <p:txBody>
          <a:bodyPr/>
          <a:lstStyle/>
          <a:p>
            <a:r>
              <a:rPr lang="en-US" dirty="0"/>
              <a:t>Test avec postman de la methode get pour les clients</a:t>
            </a:r>
            <a:endParaRPr lang="fr-FR" dirty="0"/>
          </a:p>
        </p:txBody>
      </p:sp>
      <p:sp>
        <p:nvSpPr>
          <p:cNvPr id="4" name="Espace réservé de la date 3">
            <a:extLst>
              <a:ext uri="{FF2B5EF4-FFF2-40B4-BE49-F238E27FC236}">
                <a16:creationId xmlns:a16="http://schemas.microsoft.com/office/drawing/2014/main" id="{A447C86D-C071-4A4A-9758-C7E927120674}"/>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BF447610-8499-4D87-838D-DC640DCAAFCF}"/>
              </a:ext>
            </a:extLst>
          </p:cNvPr>
          <p:cNvSpPr>
            <a:spLocks noGrp="1"/>
          </p:cNvSpPr>
          <p:nvPr>
            <p:ph type="sldNum" sz="quarter" idx="12"/>
          </p:nvPr>
        </p:nvSpPr>
        <p:spPr/>
        <p:txBody>
          <a:bodyPr/>
          <a:lstStyle/>
          <a:p>
            <a:fld id="{67D06994-9AC5-45C2-9B5A-7FA2015C4D4E}" type="slidenum">
              <a:rPr lang="fr-FR" smtClean="0"/>
              <a:t>30</a:t>
            </a:fld>
            <a:endParaRPr lang="fr-FR" dirty="0"/>
          </a:p>
        </p:txBody>
      </p:sp>
      <p:pic>
        <p:nvPicPr>
          <p:cNvPr id="11" name="Image 10">
            <a:extLst>
              <a:ext uri="{FF2B5EF4-FFF2-40B4-BE49-F238E27FC236}">
                <a16:creationId xmlns:a16="http://schemas.microsoft.com/office/drawing/2014/main" id="{676B20FE-CAFD-4CC7-9D26-753DC34F8AE9}"/>
              </a:ext>
            </a:extLst>
          </p:cNvPr>
          <p:cNvPicPr>
            <a:picLocks noChangeAspect="1"/>
          </p:cNvPicPr>
          <p:nvPr/>
        </p:nvPicPr>
        <p:blipFill>
          <a:blip r:embed="rId2"/>
          <a:stretch>
            <a:fillRect/>
          </a:stretch>
        </p:blipFill>
        <p:spPr>
          <a:xfrm>
            <a:off x="684105" y="70561"/>
            <a:ext cx="7157680" cy="6430272"/>
          </a:xfrm>
          <a:prstGeom prst="rect">
            <a:avLst/>
          </a:prstGeom>
        </p:spPr>
      </p:pic>
    </p:spTree>
    <p:extLst>
      <p:ext uri="{BB962C8B-B14F-4D97-AF65-F5344CB8AC3E}">
        <p14:creationId xmlns:p14="http://schemas.microsoft.com/office/powerpoint/2010/main" val="2594743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DFB00E-2D69-481C-9BEE-4BC3B13A026B}"/>
              </a:ext>
            </a:extLst>
          </p:cNvPr>
          <p:cNvSpPr>
            <a:spLocks noGrp="1"/>
          </p:cNvSpPr>
          <p:nvPr>
            <p:ph type="title"/>
          </p:nvPr>
        </p:nvSpPr>
        <p:spPr/>
        <p:txBody>
          <a:bodyPr/>
          <a:lstStyle/>
          <a:p>
            <a:r>
              <a:rPr lang="en-US" dirty="0"/>
              <a:t>Application mobile</a:t>
            </a:r>
            <a:endParaRPr lang="fr-FR" dirty="0"/>
          </a:p>
        </p:txBody>
      </p:sp>
      <p:sp>
        <p:nvSpPr>
          <p:cNvPr id="3" name="Espace réservé du contenu 2">
            <a:extLst>
              <a:ext uri="{FF2B5EF4-FFF2-40B4-BE49-F238E27FC236}">
                <a16:creationId xmlns:a16="http://schemas.microsoft.com/office/drawing/2014/main" id="{3BE4C1FA-F1DB-4B26-B2FD-C12731646935}"/>
              </a:ext>
            </a:extLst>
          </p:cNvPr>
          <p:cNvSpPr>
            <a:spLocks noGrp="1"/>
          </p:cNvSpPr>
          <p:nvPr>
            <p:ph idx="1"/>
          </p:nvPr>
        </p:nvSpPr>
        <p:spPr>
          <a:xfrm>
            <a:off x="1738312" y="1540188"/>
            <a:ext cx="8915400" cy="5127311"/>
          </a:xfrm>
        </p:spPr>
        <p:txBody>
          <a:bodyPr>
            <a:normAutofit fontScale="55000" lnSpcReduction="20000"/>
          </a:bodyPr>
          <a:lstStyle/>
          <a:p>
            <a:pPr>
              <a:lnSpc>
                <a:spcPct val="107000"/>
              </a:lnSpc>
              <a:spcAft>
                <a:spcPts val="800"/>
              </a:spcAft>
            </a:pPr>
            <a:r>
              <a:rPr lang="fr-FR"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Rapport développement mobile d’une application pour une gestion hôtelière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Actuellement ,la tendance est actuellement aux supports mobiles :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tablettes</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et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Smartphones</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Cela est encore plus véridique lorsque l’on est en déplacement. En effet, nous sommes aujourd’hui des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consommateurs hyper connectés</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Que l’on soit chez nous ou en voyage nous avons besoin d’accéder à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internet</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pour une multitude de choses. De ce fait, où que nous soyons, nous avons quasiment toujours un support de connexion avec nous que ce soit un ordinateur, un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Smartphone</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ou une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tablette</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Pour vos clients qui sont en voyage d’affaires ou en vacances, il en est de même : ils ont avec eux leur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Smartphone</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ou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tablette</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et se connectent régulièrement. Ces supports de connexion sont un moyen pour vous de ne créer de nouveau point</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de contact</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avec vos clients et ceci grâce à une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application mobile</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Cette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application mobile</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doit bien sur apporter un plus à vos clients. Elle ne s’agit pas ici de reprendre le même contenu que celui que l’on trouve déjà sur votre site. L’</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application</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doit amener le client plus loin, lui donner accès à des informations plus précises, plus poussées, lui faire sentir qu’il est privilégié. L’</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application</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doit être un moyen de procurer à vos clients une expérience unique qu’ils ne retrouveront pas dans un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hôtel</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concurrent.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Que pouvez mettre sur cette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application </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Vous pouvez créer un espace personnel pour que le client s’identifie lors de sa connexion à application et pour qu’il ait ainsi accès à ses informations personnelles.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Les informations principales relatives à l’</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hôtel</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(contact de la réception, plan localisant l’</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hôtel</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dans la ville,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 votre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hôtel</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possède un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bar</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et/ou un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restaurant</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vous pouvez intégrer leurs cartes pour que le client puisse la consulter depuis application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Vous pouvez intégrer la possibilité de réserver une table dans le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restaurant</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directement depuis application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Room service : vous pouvez donner la possibilité à vos clients de passer commande directement depuis application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Contact réception : intégrer une option permettant d’appeler automatiquement la réception de l’</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hôtel</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depuis application.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e la date 3">
            <a:extLst>
              <a:ext uri="{FF2B5EF4-FFF2-40B4-BE49-F238E27FC236}">
                <a16:creationId xmlns:a16="http://schemas.microsoft.com/office/drawing/2014/main" id="{B8A62936-8CFD-4371-A317-0EC7C93C5147}"/>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22A2562A-2820-4FEA-9CD6-A3891DD52915}"/>
              </a:ext>
            </a:extLst>
          </p:cNvPr>
          <p:cNvSpPr>
            <a:spLocks noGrp="1"/>
          </p:cNvSpPr>
          <p:nvPr>
            <p:ph type="sldNum" sz="quarter" idx="12"/>
          </p:nvPr>
        </p:nvSpPr>
        <p:spPr/>
        <p:txBody>
          <a:bodyPr/>
          <a:lstStyle/>
          <a:p>
            <a:fld id="{67D06994-9AC5-45C2-9B5A-7FA2015C4D4E}" type="slidenum">
              <a:rPr lang="fr-FR" smtClean="0"/>
              <a:t>31</a:t>
            </a:fld>
            <a:endParaRPr lang="fr-FR" dirty="0"/>
          </a:p>
        </p:txBody>
      </p:sp>
    </p:spTree>
    <p:extLst>
      <p:ext uri="{BB962C8B-B14F-4D97-AF65-F5344CB8AC3E}">
        <p14:creationId xmlns:p14="http://schemas.microsoft.com/office/powerpoint/2010/main" val="2891622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54D6BD0-FA99-4EA8-93E4-57F2AAB7E9C5}"/>
              </a:ext>
            </a:extLst>
          </p:cNvPr>
          <p:cNvSpPr>
            <a:spLocks noGrp="1"/>
          </p:cNvSpPr>
          <p:nvPr>
            <p:ph idx="1"/>
          </p:nvPr>
        </p:nvSpPr>
        <p:spPr>
          <a:xfrm>
            <a:off x="1156494" y="573067"/>
            <a:ext cx="9879012" cy="6284933"/>
          </a:xfrm>
        </p:spPr>
        <p:txBody>
          <a:bodyPr>
            <a:normAutofit fontScale="85000" lnSpcReduction="20000"/>
          </a:bodyPr>
          <a:lstStyle/>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 votre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hôtel</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possède un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spa</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vous pouvez intégrer la carte des soins, un module de réservation en ligne,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Vous pouvez créer une rubrique présentant les lieux intéressant à proximité de l’</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hôtel</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Vous pouvez intégrer une partie « commentaires », « avis » afin que vos clients puissent vous donner leur feedback quant à leur séjour dans votre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hôtel</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D’autres options sont bien sur réalisables. Votre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application</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doit être entièrement personnalisée en fonction des services proposés par votre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hôtel</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L’objectif de cette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application</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est vraiment de faciliter la vie de votre client et de tout lui mettre à disposition directement dans son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Smartphone</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ou sa</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tablette</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Cela va clairement apporter un avantage à votre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hôtel</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et peut être un facteur de fidélisation de votre clientèle.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 effet les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applications mobiles</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ont plusieurs avantages pour une structure comme la vôtre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Bef>
                <a:spcPts val="750"/>
              </a:spcBef>
              <a:spcAft>
                <a:spcPts val="750"/>
              </a:spcAft>
              <a:buSzPts val="1000"/>
              <a:buFont typeface="Symbol" panose="05050102010706020507" pitchFamily="18" charset="2"/>
              <a:buChar char=""/>
              <a:tabLst>
                <a:tab pos="457200" algn="l"/>
              </a:tabLs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Améliorer la relation avec votre client : le client se sent entouré et écouté</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Avantage concurrentiel : grâce à cette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application</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vous pouvez proposer un plus que vos concurrents ne font pas et ainsi donner envie à vos clients de revenir chez vous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Amélioration du service client et de l’expérience client : le client peut avoir facilement accès aux différents services de l’</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hôtel</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via application. C’est plus rapide et plus pratique pour lui.</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Améliorez donc l’expérience de vos clients grâce à une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application mobile</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dédiée à votre </a:t>
            </a:r>
            <a:r>
              <a:rPr lang="fr-FR"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hôtel</a:t>
            </a:r>
            <a:r>
              <a:rPr lang="fr-FR"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Ils ne vous en seront que reconnaissant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Calibri" panose="020F0502020204030204" pitchFamily="34"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e la date 3">
            <a:extLst>
              <a:ext uri="{FF2B5EF4-FFF2-40B4-BE49-F238E27FC236}">
                <a16:creationId xmlns:a16="http://schemas.microsoft.com/office/drawing/2014/main" id="{D7B109CE-236F-4253-B2EC-6F4E7D958137}"/>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B210B492-B47F-4A55-B017-5EB8C6062284}"/>
              </a:ext>
            </a:extLst>
          </p:cNvPr>
          <p:cNvSpPr>
            <a:spLocks noGrp="1"/>
          </p:cNvSpPr>
          <p:nvPr>
            <p:ph type="sldNum" sz="quarter" idx="12"/>
          </p:nvPr>
        </p:nvSpPr>
        <p:spPr/>
        <p:txBody>
          <a:bodyPr/>
          <a:lstStyle/>
          <a:p>
            <a:fld id="{67D06994-9AC5-45C2-9B5A-7FA2015C4D4E}" type="slidenum">
              <a:rPr lang="fr-FR" smtClean="0"/>
              <a:t>32</a:t>
            </a:fld>
            <a:endParaRPr lang="fr-FR" dirty="0"/>
          </a:p>
        </p:txBody>
      </p:sp>
    </p:spTree>
    <p:extLst>
      <p:ext uri="{BB962C8B-B14F-4D97-AF65-F5344CB8AC3E}">
        <p14:creationId xmlns:p14="http://schemas.microsoft.com/office/powerpoint/2010/main" val="4235680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FD53453-DF60-42D9-B2CD-EFA55D36A767}"/>
              </a:ext>
            </a:extLst>
          </p:cNvPr>
          <p:cNvSpPr>
            <a:spLocks noGrp="1"/>
          </p:cNvSpPr>
          <p:nvPr>
            <p:ph idx="1"/>
          </p:nvPr>
        </p:nvSpPr>
        <p:spPr>
          <a:xfrm>
            <a:off x="1209979" y="1891016"/>
            <a:ext cx="10193033" cy="4424619"/>
          </a:xfrm>
        </p:spPr>
        <p:txBody>
          <a:bodyPr/>
          <a:lstStyle/>
          <a:p>
            <a:r>
              <a:rPr lang="en-US" dirty="0"/>
              <a:t>Merci pour votre aimable attention ps: essayez de zoomer pour les textes trop petit merci</a:t>
            </a:r>
          </a:p>
        </p:txBody>
      </p:sp>
      <p:sp>
        <p:nvSpPr>
          <p:cNvPr id="4" name="Espace réservé de la date 3">
            <a:extLst>
              <a:ext uri="{FF2B5EF4-FFF2-40B4-BE49-F238E27FC236}">
                <a16:creationId xmlns:a16="http://schemas.microsoft.com/office/drawing/2014/main" id="{F204BFC6-1991-47FD-AD4A-0DC12D99F3E2}"/>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F6D1DD70-9DAA-4462-83A6-FE793D37DC6D}"/>
              </a:ext>
            </a:extLst>
          </p:cNvPr>
          <p:cNvSpPr>
            <a:spLocks noGrp="1"/>
          </p:cNvSpPr>
          <p:nvPr>
            <p:ph type="sldNum" sz="quarter" idx="12"/>
          </p:nvPr>
        </p:nvSpPr>
        <p:spPr/>
        <p:txBody>
          <a:bodyPr/>
          <a:lstStyle/>
          <a:p>
            <a:fld id="{67D06994-9AC5-45C2-9B5A-7FA2015C4D4E}" type="slidenum">
              <a:rPr lang="fr-FR" smtClean="0"/>
              <a:t>33</a:t>
            </a:fld>
            <a:endParaRPr lang="fr-FR" dirty="0"/>
          </a:p>
        </p:txBody>
      </p:sp>
    </p:spTree>
    <p:extLst>
      <p:ext uri="{BB962C8B-B14F-4D97-AF65-F5344CB8AC3E}">
        <p14:creationId xmlns:p14="http://schemas.microsoft.com/office/powerpoint/2010/main" val="401140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AFDD6590-08D9-4F8B-9A87-8750D0C858AA}"/>
              </a:ext>
            </a:extLst>
          </p:cNvPr>
          <p:cNvSpPr>
            <a:spLocks noGrp="1"/>
          </p:cNvSpPr>
          <p:nvPr>
            <p:ph type="title"/>
          </p:nvPr>
        </p:nvSpPr>
        <p:spPr>
          <a:xfrm>
            <a:off x="2023067" y="357167"/>
            <a:ext cx="5953316" cy="1280890"/>
          </a:xfrm>
        </p:spPr>
        <p:txBody>
          <a:bodyPr/>
          <a:lstStyle/>
          <a:p>
            <a:r>
              <a:rPr lang="en-US" dirty="0"/>
              <a:t>1)Objectifs</a:t>
            </a:r>
            <a:endParaRPr lang="fr-FR" dirty="0"/>
          </a:p>
        </p:txBody>
      </p:sp>
      <p:sp>
        <p:nvSpPr>
          <p:cNvPr id="4" name="Espace réservé de la date 3">
            <a:extLst>
              <a:ext uri="{FF2B5EF4-FFF2-40B4-BE49-F238E27FC236}">
                <a16:creationId xmlns:a16="http://schemas.microsoft.com/office/drawing/2014/main" id="{BD77DF48-F29F-42B1-A5A4-1E825B721747}"/>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F4166FB9-14F1-4FA3-BF7D-C97BD047CAED}"/>
              </a:ext>
            </a:extLst>
          </p:cNvPr>
          <p:cNvSpPr>
            <a:spLocks noGrp="1"/>
          </p:cNvSpPr>
          <p:nvPr>
            <p:ph type="sldNum" sz="quarter" idx="12"/>
          </p:nvPr>
        </p:nvSpPr>
        <p:spPr/>
        <p:txBody>
          <a:bodyPr/>
          <a:lstStyle/>
          <a:p>
            <a:fld id="{67D06994-9AC5-45C2-9B5A-7FA2015C4D4E}" type="slidenum">
              <a:rPr lang="fr-FR" smtClean="0"/>
              <a:t>4</a:t>
            </a:fld>
            <a:endParaRPr lang="fr-FR" dirty="0"/>
          </a:p>
        </p:txBody>
      </p:sp>
      <p:sp>
        <p:nvSpPr>
          <p:cNvPr id="3" name="Espace réservé du contenu 2">
            <a:extLst>
              <a:ext uri="{FF2B5EF4-FFF2-40B4-BE49-F238E27FC236}">
                <a16:creationId xmlns:a16="http://schemas.microsoft.com/office/drawing/2014/main" id="{08405984-D634-4784-905F-0741659EA640}"/>
              </a:ext>
            </a:extLst>
          </p:cNvPr>
          <p:cNvSpPr>
            <a:spLocks noGrp="1"/>
          </p:cNvSpPr>
          <p:nvPr>
            <p:ph idx="4294967295"/>
          </p:nvPr>
        </p:nvSpPr>
        <p:spPr>
          <a:xfrm>
            <a:off x="521027" y="1453296"/>
            <a:ext cx="10986868" cy="5158519"/>
          </a:xfrm>
        </p:spPr>
        <p:txBody>
          <a:bodyPr>
            <a:normAutofit lnSpcReduction="10000"/>
          </a:bodyPr>
          <a:lstStyle/>
          <a:p>
            <a:pPr algn="ctr"/>
            <a:r>
              <a:rPr lang="fr-FR" sz="2800" b="0" i="0" dirty="0">
                <a:effectLst/>
                <a:latin typeface="Söhne"/>
              </a:rPr>
              <a:t>Le projet vise à moderniser une application de gestion hôtelière existante en utilisant des technologies plus récentes. Les objectifs du projet comprennent l'analyse du code existant pour en déduire un diagramme de classes et un modèle conceptuel de données, la documentation des fonctionnalités de application actuelle à l'aide de diagrammes de cas d'utilisation et d'activité, la conception d'une nouvelle application prenant en compte les problèmes identifiés, le développement d'une API REST sécurisée pour la gestion de l'hôtel, la mise en place d'une base de données MYSQL répartie sur 3 nœuds en utilisant Proxy SQL, le développement d'une application de bureau et d'une application mobile offrant les mêmes fonctionnalités, et la garantie de la sécurité des échanges de données entre l'API et les différentes applications</a:t>
            </a:r>
            <a:r>
              <a:rPr lang="fr-FR" sz="2800" b="0" i="0" dirty="0">
                <a:solidFill>
                  <a:srgbClr val="D1D5DB"/>
                </a:solidFill>
                <a:effectLst/>
                <a:latin typeface="Söhne"/>
              </a:rPr>
              <a:t>.</a:t>
            </a:r>
            <a:endParaRPr lang="fr-SN" sz="2800" dirty="0"/>
          </a:p>
          <a:p>
            <a:pPr algn="ctr"/>
            <a:endParaRPr lang="fr-FR" dirty="0"/>
          </a:p>
        </p:txBody>
      </p:sp>
    </p:spTree>
    <p:extLst>
      <p:ext uri="{BB962C8B-B14F-4D97-AF65-F5344CB8AC3E}">
        <p14:creationId xmlns:p14="http://schemas.microsoft.com/office/powerpoint/2010/main" val="353951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4B6C92-BE45-4A9B-9B86-D74DD88D59D2}"/>
              </a:ext>
            </a:extLst>
          </p:cNvPr>
          <p:cNvSpPr>
            <a:spLocks noGrp="1"/>
          </p:cNvSpPr>
          <p:nvPr>
            <p:ph type="title"/>
          </p:nvPr>
        </p:nvSpPr>
        <p:spPr/>
        <p:txBody>
          <a:bodyPr/>
          <a:lstStyle/>
          <a:p>
            <a:r>
              <a:rPr lang="en-US" dirty="0"/>
              <a:t>2 ORGANISATION DE L’EQUIPE</a:t>
            </a:r>
            <a:endParaRPr lang="fr-FR" dirty="0"/>
          </a:p>
        </p:txBody>
      </p:sp>
      <p:sp>
        <p:nvSpPr>
          <p:cNvPr id="3" name="Espace réservé du contenu 2">
            <a:extLst>
              <a:ext uri="{FF2B5EF4-FFF2-40B4-BE49-F238E27FC236}">
                <a16:creationId xmlns:a16="http://schemas.microsoft.com/office/drawing/2014/main" id="{66E72C83-D6D1-4416-9038-FF9F38E8CDA9}"/>
              </a:ext>
            </a:extLst>
          </p:cNvPr>
          <p:cNvSpPr>
            <a:spLocks noGrp="1"/>
          </p:cNvSpPr>
          <p:nvPr>
            <p:ph idx="1"/>
          </p:nvPr>
        </p:nvSpPr>
        <p:spPr/>
        <p:txBody>
          <a:bodyPr>
            <a:normAutofit/>
          </a:bodyPr>
          <a:lstStyle/>
          <a:p>
            <a:r>
              <a:rPr lang="fr-SN" sz="2800" dirty="0"/>
              <a:t>L’organisation de l’équipe s’est déroulée comme suit</a:t>
            </a:r>
          </a:p>
          <a:p>
            <a:pPr marL="457195" lvl="1" indent="0">
              <a:buNone/>
            </a:pPr>
            <a:r>
              <a:rPr lang="fr-SN" sz="2800" dirty="0"/>
              <a:t>Elimane Ndao: développement mobile</a:t>
            </a:r>
          </a:p>
          <a:p>
            <a:pPr marL="457195" lvl="1" indent="0">
              <a:buNone/>
            </a:pPr>
            <a:r>
              <a:rPr lang="fr-SN" sz="2800" dirty="0"/>
              <a:t>Omar Sambe: application DESKTOP</a:t>
            </a:r>
          </a:p>
          <a:p>
            <a:pPr marL="457195" lvl="1" indent="0">
              <a:buNone/>
            </a:pPr>
            <a:r>
              <a:rPr lang="fr-SN" sz="2800" dirty="0"/>
              <a:t>Diaramouna Soumaré: API REST</a:t>
            </a:r>
          </a:p>
          <a:p>
            <a:pPr marL="457195" lvl="1" indent="0">
              <a:buNone/>
            </a:pPr>
            <a:r>
              <a:rPr lang="fr-SN" sz="2800" dirty="0"/>
              <a:t>Mouhamadou Seck: Base de Données</a:t>
            </a:r>
          </a:p>
          <a:p>
            <a:endParaRPr lang="fr-FR" sz="2800" dirty="0"/>
          </a:p>
        </p:txBody>
      </p:sp>
      <p:sp>
        <p:nvSpPr>
          <p:cNvPr id="4" name="Espace réservé de la date 3">
            <a:extLst>
              <a:ext uri="{FF2B5EF4-FFF2-40B4-BE49-F238E27FC236}">
                <a16:creationId xmlns:a16="http://schemas.microsoft.com/office/drawing/2014/main" id="{086EB58B-6E31-411A-A151-1B987492C4AD}"/>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10AD137B-6E17-483D-A686-7D471AAC81B3}"/>
              </a:ext>
            </a:extLst>
          </p:cNvPr>
          <p:cNvSpPr>
            <a:spLocks noGrp="1"/>
          </p:cNvSpPr>
          <p:nvPr>
            <p:ph type="sldNum" sz="quarter" idx="12"/>
          </p:nvPr>
        </p:nvSpPr>
        <p:spPr/>
        <p:txBody>
          <a:bodyPr/>
          <a:lstStyle/>
          <a:p>
            <a:fld id="{67D06994-9AC5-45C2-9B5A-7FA2015C4D4E}" type="slidenum">
              <a:rPr lang="fr-FR" smtClean="0"/>
              <a:t>5</a:t>
            </a:fld>
            <a:endParaRPr lang="fr-FR" dirty="0"/>
          </a:p>
        </p:txBody>
      </p:sp>
    </p:spTree>
    <p:extLst>
      <p:ext uri="{BB962C8B-B14F-4D97-AF65-F5344CB8AC3E}">
        <p14:creationId xmlns:p14="http://schemas.microsoft.com/office/powerpoint/2010/main" val="406685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EFBCB-33CB-4CAD-B33E-A3646FAEB20A}"/>
              </a:ext>
            </a:extLst>
          </p:cNvPr>
          <p:cNvSpPr>
            <a:spLocks noGrp="1"/>
          </p:cNvSpPr>
          <p:nvPr>
            <p:ph type="title"/>
          </p:nvPr>
        </p:nvSpPr>
        <p:spPr/>
        <p:txBody>
          <a:bodyPr/>
          <a:lstStyle/>
          <a:p>
            <a:r>
              <a:rPr lang="fr-SN" dirty="0"/>
              <a:t>Diagramme de GANTT</a:t>
            </a:r>
            <a:endParaRPr lang="fr-FR" dirty="0"/>
          </a:p>
        </p:txBody>
      </p:sp>
      <p:pic>
        <p:nvPicPr>
          <p:cNvPr id="6" name="Espace réservé du contenu 4">
            <a:extLst>
              <a:ext uri="{FF2B5EF4-FFF2-40B4-BE49-F238E27FC236}">
                <a16:creationId xmlns:a16="http://schemas.microsoft.com/office/drawing/2014/main" id="{0582C1D1-84DC-466B-A53E-7AC6278DCB3A}"/>
              </a:ext>
            </a:extLst>
          </p:cNvPr>
          <p:cNvPicPr>
            <a:picLocks noGrp="1" noChangeAspect="1"/>
          </p:cNvPicPr>
          <p:nvPr>
            <p:ph idx="1"/>
          </p:nvPr>
        </p:nvPicPr>
        <p:blipFill>
          <a:blip r:embed="rId2"/>
          <a:stretch>
            <a:fillRect/>
          </a:stretch>
        </p:blipFill>
        <p:spPr>
          <a:xfrm>
            <a:off x="142967" y="1434903"/>
            <a:ext cx="11763166" cy="5286572"/>
          </a:xfrm>
        </p:spPr>
      </p:pic>
      <p:sp>
        <p:nvSpPr>
          <p:cNvPr id="4" name="Espace réservé de la date 3">
            <a:extLst>
              <a:ext uri="{FF2B5EF4-FFF2-40B4-BE49-F238E27FC236}">
                <a16:creationId xmlns:a16="http://schemas.microsoft.com/office/drawing/2014/main" id="{F629DB3E-BD90-43AF-991A-EE5E5DE00A51}"/>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818B58BB-308D-40F0-B102-5AE3D7E7AFE1}"/>
              </a:ext>
            </a:extLst>
          </p:cNvPr>
          <p:cNvSpPr>
            <a:spLocks noGrp="1"/>
          </p:cNvSpPr>
          <p:nvPr>
            <p:ph type="sldNum" sz="quarter" idx="12"/>
          </p:nvPr>
        </p:nvSpPr>
        <p:spPr/>
        <p:txBody>
          <a:bodyPr/>
          <a:lstStyle/>
          <a:p>
            <a:fld id="{67D06994-9AC5-45C2-9B5A-7FA2015C4D4E}" type="slidenum">
              <a:rPr lang="fr-FR" smtClean="0"/>
              <a:t>6</a:t>
            </a:fld>
            <a:endParaRPr lang="fr-FR" dirty="0"/>
          </a:p>
        </p:txBody>
      </p:sp>
    </p:spTree>
    <p:extLst>
      <p:ext uri="{BB962C8B-B14F-4D97-AF65-F5344CB8AC3E}">
        <p14:creationId xmlns:p14="http://schemas.microsoft.com/office/powerpoint/2010/main" val="4054024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B9119F-0ABD-4DBA-9B05-069044FEF9A7}"/>
              </a:ext>
            </a:extLst>
          </p:cNvPr>
          <p:cNvSpPr>
            <a:spLocks noGrp="1"/>
          </p:cNvSpPr>
          <p:nvPr>
            <p:ph type="title"/>
          </p:nvPr>
        </p:nvSpPr>
        <p:spPr/>
        <p:txBody>
          <a:bodyPr/>
          <a:lstStyle/>
          <a:p>
            <a:r>
              <a:rPr lang="en-US" dirty="0"/>
              <a:t>3) Conception de application</a:t>
            </a:r>
            <a:endParaRPr lang="fr-FR" dirty="0"/>
          </a:p>
        </p:txBody>
      </p:sp>
      <p:sp>
        <p:nvSpPr>
          <p:cNvPr id="3" name="Espace réservé du contenu 2">
            <a:extLst>
              <a:ext uri="{FF2B5EF4-FFF2-40B4-BE49-F238E27FC236}">
                <a16:creationId xmlns:a16="http://schemas.microsoft.com/office/drawing/2014/main" id="{BF063422-0A71-4CA6-AA11-8EC16D988071}"/>
              </a:ext>
            </a:extLst>
          </p:cNvPr>
          <p:cNvSpPr>
            <a:spLocks noGrp="1"/>
          </p:cNvSpPr>
          <p:nvPr>
            <p:ph idx="1"/>
          </p:nvPr>
        </p:nvSpPr>
        <p:spPr/>
        <p:txBody>
          <a:bodyPr/>
          <a:lstStyle/>
          <a:p>
            <a:r>
              <a:rPr lang="en-US" dirty="0"/>
              <a:t>Parameters environment</a:t>
            </a:r>
          </a:p>
          <a:p>
            <a:endParaRPr lang="en-US" dirty="0"/>
          </a:p>
          <a:p>
            <a:r>
              <a:rPr lang="en-US" dirty="0"/>
              <a:t>Captures d’écran des different module</a:t>
            </a:r>
            <a:endParaRPr lang="fr-FR" dirty="0"/>
          </a:p>
        </p:txBody>
      </p:sp>
      <p:sp>
        <p:nvSpPr>
          <p:cNvPr id="4" name="Espace réservé de la date 3">
            <a:extLst>
              <a:ext uri="{FF2B5EF4-FFF2-40B4-BE49-F238E27FC236}">
                <a16:creationId xmlns:a16="http://schemas.microsoft.com/office/drawing/2014/main" id="{1B1D363C-CA04-4FB8-916A-1D0962FB4322}"/>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44CC5783-4806-4DE4-A2F1-3390AA550E48}"/>
              </a:ext>
            </a:extLst>
          </p:cNvPr>
          <p:cNvSpPr>
            <a:spLocks noGrp="1"/>
          </p:cNvSpPr>
          <p:nvPr>
            <p:ph type="sldNum" sz="quarter" idx="12"/>
          </p:nvPr>
        </p:nvSpPr>
        <p:spPr/>
        <p:txBody>
          <a:bodyPr/>
          <a:lstStyle/>
          <a:p>
            <a:fld id="{67D06994-9AC5-45C2-9B5A-7FA2015C4D4E}" type="slidenum">
              <a:rPr lang="fr-FR" smtClean="0"/>
              <a:t>7</a:t>
            </a:fld>
            <a:endParaRPr lang="fr-FR" dirty="0"/>
          </a:p>
        </p:txBody>
      </p:sp>
    </p:spTree>
    <p:extLst>
      <p:ext uri="{BB962C8B-B14F-4D97-AF65-F5344CB8AC3E}">
        <p14:creationId xmlns:p14="http://schemas.microsoft.com/office/powerpoint/2010/main" val="16026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98B5CA-637C-4044-8DDE-659D9037D0D7}"/>
              </a:ext>
            </a:extLst>
          </p:cNvPr>
          <p:cNvSpPr>
            <a:spLocks noGrp="1"/>
          </p:cNvSpPr>
          <p:nvPr>
            <p:ph type="title"/>
          </p:nvPr>
        </p:nvSpPr>
        <p:spPr/>
        <p:txBody>
          <a:bodyPr/>
          <a:lstStyle/>
          <a:p>
            <a:r>
              <a:rPr lang="en-US" dirty="0"/>
              <a:t>Parameters environementaux</a:t>
            </a:r>
            <a:endParaRPr lang="fr-FR" dirty="0"/>
          </a:p>
        </p:txBody>
      </p:sp>
      <p:sp>
        <p:nvSpPr>
          <p:cNvPr id="3" name="Espace réservé du contenu 2">
            <a:extLst>
              <a:ext uri="{FF2B5EF4-FFF2-40B4-BE49-F238E27FC236}">
                <a16:creationId xmlns:a16="http://schemas.microsoft.com/office/drawing/2014/main" id="{800D8429-ED6F-4B63-ABC2-228DB8B65CE2}"/>
              </a:ext>
            </a:extLst>
          </p:cNvPr>
          <p:cNvSpPr>
            <a:spLocks noGrp="1"/>
          </p:cNvSpPr>
          <p:nvPr>
            <p:ph idx="1"/>
          </p:nvPr>
        </p:nvSpPr>
        <p:spPr>
          <a:xfrm>
            <a:off x="1575582" y="2456268"/>
            <a:ext cx="9732083" cy="3777622"/>
          </a:xfrm>
        </p:spPr>
        <p:txBody>
          <a:bodyPr>
            <a:normAutofit fontScale="85000" lnSpcReduction="20000"/>
          </a:bodyPr>
          <a:lstStyle/>
          <a:p>
            <a:pPr algn="ctr"/>
            <a:r>
              <a:rPr lang="en-US" sz="3600" dirty="0"/>
              <a:t>BASES DE DONNEES :</a:t>
            </a:r>
          </a:p>
          <a:p>
            <a:pPr marL="0" indent="0">
              <a:buNone/>
            </a:pPr>
            <a:r>
              <a:rPr lang="en-US" sz="2800" dirty="0"/>
              <a:t>NOM machine :mouah-7611DD</a:t>
            </a:r>
          </a:p>
          <a:p>
            <a:pPr marL="0" indent="0">
              <a:buNone/>
            </a:pPr>
            <a:endParaRPr lang="en-US" sz="2800" dirty="0"/>
          </a:p>
          <a:p>
            <a:pPr marL="0" indent="0">
              <a:buNone/>
            </a:pPr>
            <a:r>
              <a:rPr lang="en-US" sz="2800" dirty="0"/>
              <a:t>Nom processeurs: </a:t>
            </a:r>
            <a:r>
              <a:rPr lang="pt-BR" sz="2800" dirty="0"/>
              <a:t>Intel(R) Core(TM) i5-1035G1 CPU @ 1.00GHz   1.20 GHz</a:t>
            </a:r>
            <a:endParaRPr lang="en-US" sz="2800" dirty="0"/>
          </a:p>
          <a:p>
            <a:pPr marL="0" indent="0">
              <a:buNone/>
            </a:pPr>
            <a:endParaRPr lang="en-US" sz="2800" dirty="0"/>
          </a:p>
          <a:p>
            <a:pPr marL="0" indent="0">
              <a:buNone/>
            </a:pPr>
            <a:r>
              <a:rPr lang="en-US" sz="2800" dirty="0"/>
              <a:t>RAM: 8gb</a:t>
            </a:r>
          </a:p>
          <a:p>
            <a:pPr marL="0" indent="0">
              <a:buNone/>
            </a:pPr>
            <a:endParaRPr lang="en-US" sz="2800" dirty="0"/>
          </a:p>
          <a:p>
            <a:pPr marL="0" indent="0">
              <a:buNone/>
            </a:pPr>
            <a:r>
              <a:rPr lang="en-US" sz="2800" dirty="0"/>
              <a:t>Systeme d’exploitation: machine virtuelle Ubuntu 20</a:t>
            </a:r>
          </a:p>
          <a:p>
            <a:pPr marL="0" indent="0">
              <a:buNone/>
            </a:pPr>
            <a:endParaRPr lang="fr-FR" sz="2800" dirty="0"/>
          </a:p>
        </p:txBody>
      </p:sp>
      <p:sp>
        <p:nvSpPr>
          <p:cNvPr id="4" name="Espace réservé de la date 3">
            <a:extLst>
              <a:ext uri="{FF2B5EF4-FFF2-40B4-BE49-F238E27FC236}">
                <a16:creationId xmlns:a16="http://schemas.microsoft.com/office/drawing/2014/main" id="{FC685FAA-A194-43B7-BECD-428FE0AD15D4}"/>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B3058F24-B3AE-477C-AC2F-590C7AF7B305}"/>
              </a:ext>
            </a:extLst>
          </p:cNvPr>
          <p:cNvSpPr>
            <a:spLocks noGrp="1"/>
          </p:cNvSpPr>
          <p:nvPr>
            <p:ph type="sldNum" sz="quarter" idx="12"/>
          </p:nvPr>
        </p:nvSpPr>
        <p:spPr/>
        <p:txBody>
          <a:bodyPr/>
          <a:lstStyle/>
          <a:p>
            <a:fld id="{67D06994-9AC5-45C2-9B5A-7FA2015C4D4E}" type="slidenum">
              <a:rPr lang="fr-FR" smtClean="0"/>
              <a:t>8</a:t>
            </a:fld>
            <a:endParaRPr lang="fr-FR" dirty="0"/>
          </a:p>
        </p:txBody>
      </p:sp>
    </p:spTree>
    <p:extLst>
      <p:ext uri="{BB962C8B-B14F-4D97-AF65-F5344CB8AC3E}">
        <p14:creationId xmlns:p14="http://schemas.microsoft.com/office/powerpoint/2010/main" val="3964588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883D1CE-0EDC-4786-929A-4FAEC0FA8C99}"/>
              </a:ext>
            </a:extLst>
          </p:cNvPr>
          <p:cNvSpPr>
            <a:spLocks noGrp="1"/>
          </p:cNvSpPr>
          <p:nvPr>
            <p:ph idx="1"/>
          </p:nvPr>
        </p:nvSpPr>
        <p:spPr>
          <a:xfrm>
            <a:off x="1983545" y="787782"/>
            <a:ext cx="9521067" cy="5123440"/>
          </a:xfrm>
        </p:spPr>
        <p:txBody>
          <a:bodyPr/>
          <a:lstStyle/>
          <a:p>
            <a:pPr algn="ctr"/>
            <a:r>
              <a:rPr lang="en-US" sz="3600" b="1" dirty="0"/>
              <a:t>API REST GO:</a:t>
            </a:r>
          </a:p>
          <a:p>
            <a:pPr marL="0" indent="0">
              <a:buNone/>
            </a:pPr>
            <a:r>
              <a:rPr lang="en-US" sz="1800" dirty="0"/>
              <a:t>NOM machine :</a:t>
            </a:r>
          </a:p>
          <a:p>
            <a:pPr marL="0" indent="0">
              <a:buNone/>
            </a:pPr>
            <a:endParaRPr lang="en-US" sz="1800" dirty="0"/>
          </a:p>
          <a:p>
            <a:pPr marL="0" indent="0">
              <a:buNone/>
            </a:pPr>
            <a:r>
              <a:rPr lang="en-US" sz="1800" dirty="0"/>
              <a:t>Infos sur le processeurs: </a:t>
            </a:r>
            <a:r>
              <a:rPr lang="pt-BR" sz="1800" dirty="0"/>
              <a:t>Intel(R) Core(TM) i7-6500U CPU @ 2.50GHz   2.60 GHz</a:t>
            </a:r>
            <a:endParaRPr lang="en-US" sz="1800" dirty="0"/>
          </a:p>
          <a:p>
            <a:pPr marL="0" indent="0">
              <a:buNone/>
            </a:pPr>
            <a:endParaRPr lang="en-US" sz="1800" dirty="0"/>
          </a:p>
          <a:p>
            <a:pPr marL="0" indent="0">
              <a:buNone/>
            </a:pPr>
            <a:r>
              <a:rPr lang="en-US" sz="1800" dirty="0"/>
              <a:t>RAM: 16gb </a:t>
            </a:r>
          </a:p>
          <a:p>
            <a:pPr marL="0" indent="0">
              <a:buNone/>
            </a:pPr>
            <a:endParaRPr lang="en-US" sz="1800" dirty="0"/>
          </a:p>
          <a:p>
            <a:pPr marL="0" indent="0">
              <a:buNone/>
            </a:pPr>
            <a:r>
              <a:rPr lang="en-US" sz="1800" dirty="0"/>
              <a:t>Systeme d’exploitation: WINDOWS 10</a:t>
            </a:r>
          </a:p>
          <a:p>
            <a:pPr marL="0" indent="0">
              <a:buNone/>
            </a:pPr>
            <a:endParaRPr lang="en-US" dirty="0"/>
          </a:p>
          <a:p>
            <a:pPr marL="0" indent="0">
              <a:buNone/>
            </a:pPr>
            <a:r>
              <a:rPr lang="en-US" sz="1800" dirty="0"/>
              <a:t>Environnement de travail : Visual Studio Code et Postman</a:t>
            </a:r>
          </a:p>
          <a:p>
            <a:endParaRPr lang="fr-FR" dirty="0"/>
          </a:p>
        </p:txBody>
      </p:sp>
      <p:sp>
        <p:nvSpPr>
          <p:cNvPr id="4" name="Espace réservé de la date 3">
            <a:extLst>
              <a:ext uri="{FF2B5EF4-FFF2-40B4-BE49-F238E27FC236}">
                <a16:creationId xmlns:a16="http://schemas.microsoft.com/office/drawing/2014/main" id="{ABF0BE06-B14D-4E88-99EF-CDBB34E3EC25}"/>
              </a:ext>
            </a:extLst>
          </p:cNvPr>
          <p:cNvSpPr>
            <a:spLocks noGrp="1"/>
          </p:cNvSpPr>
          <p:nvPr>
            <p:ph type="dt" sz="half" idx="10"/>
          </p:nvPr>
        </p:nvSpPr>
        <p:spPr/>
        <p:txBody>
          <a:bodyPr/>
          <a:lstStyle/>
          <a:p>
            <a:fld id="{B91D01BE-35FE-4BDF-8796-F206CBBBE521}" type="datetimeyyyy">
              <a:rPr lang="fr-FR" smtClean="0"/>
              <a:t>2023</a:t>
            </a:fld>
            <a:endParaRPr lang="fr-FR" dirty="0"/>
          </a:p>
        </p:txBody>
      </p:sp>
      <p:sp>
        <p:nvSpPr>
          <p:cNvPr id="5" name="Espace réservé du numéro de diapositive 4">
            <a:extLst>
              <a:ext uri="{FF2B5EF4-FFF2-40B4-BE49-F238E27FC236}">
                <a16:creationId xmlns:a16="http://schemas.microsoft.com/office/drawing/2014/main" id="{140D6C15-0B31-4BC2-851A-327642A22664}"/>
              </a:ext>
            </a:extLst>
          </p:cNvPr>
          <p:cNvSpPr>
            <a:spLocks noGrp="1"/>
          </p:cNvSpPr>
          <p:nvPr>
            <p:ph type="sldNum" sz="quarter" idx="12"/>
          </p:nvPr>
        </p:nvSpPr>
        <p:spPr/>
        <p:txBody>
          <a:bodyPr/>
          <a:lstStyle/>
          <a:p>
            <a:fld id="{67D06994-9AC5-45C2-9B5A-7FA2015C4D4E}" type="slidenum">
              <a:rPr lang="fr-FR" smtClean="0"/>
              <a:t>9</a:t>
            </a:fld>
            <a:endParaRPr lang="fr-FR" dirty="0"/>
          </a:p>
        </p:txBody>
      </p:sp>
    </p:spTree>
    <p:extLst>
      <p:ext uri="{BB962C8B-B14F-4D97-AF65-F5344CB8AC3E}">
        <p14:creationId xmlns:p14="http://schemas.microsoft.com/office/powerpoint/2010/main" val="1839249086"/>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2192</TotalTime>
  <Words>3328</Words>
  <Application>Microsoft Office PowerPoint</Application>
  <PresentationFormat>Grand écran</PresentationFormat>
  <Paragraphs>300</Paragraphs>
  <Slides>33</Slides>
  <Notes>0</Notes>
  <HiddenSlides>0</HiddenSlides>
  <MMClips>0</MMClips>
  <ScaleCrop>false</ScaleCrop>
  <HeadingPairs>
    <vt:vector size="6" baseType="variant">
      <vt:variant>
        <vt:lpstr>Polices utilisées</vt:lpstr>
      </vt:variant>
      <vt:variant>
        <vt:i4>11</vt:i4>
      </vt:variant>
      <vt:variant>
        <vt:lpstr>Thème</vt:lpstr>
      </vt:variant>
      <vt:variant>
        <vt:i4>3</vt:i4>
      </vt:variant>
      <vt:variant>
        <vt:lpstr>Titres des diapositives</vt:lpstr>
      </vt:variant>
      <vt:variant>
        <vt:i4>33</vt:i4>
      </vt:variant>
    </vt:vector>
  </HeadingPairs>
  <TitlesOfParts>
    <vt:vector size="47" baseType="lpstr">
      <vt:lpstr>Arial</vt:lpstr>
      <vt:lpstr>Arial MT</vt:lpstr>
      <vt:lpstr>Calibri</vt:lpstr>
      <vt:lpstr>Calibri Light</vt:lpstr>
      <vt:lpstr>Century Gothic</vt:lpstr>
      <vt:lpstr>Corbel</vt:lpstr>
      <vt:lpstr>Söhne</vt:lpstr>
      <vt:lpstr>Symbol</vt:lpstr>
      <vt:lpstr>Times New Roman</vt:lpstr>
      <vt:lpstr>Wingdings</vt:lpstr>
      <vt:lpstr>Wingdings 3</vt:lpstr>
      <vt:lpstr>Brin</vt:lpstr>
      <vt:lpstr>Office Theme</vt:lpstr>
      <vt:lpstr>Thème Office</vt:lpstr>
      <vt:lpstr>Présentation PowerPoint</vt:lpstr>
      <vt:lpstr>Présentation PowerPoint</vt:lpstr>
      <vt:lpstr>PLAN</vt:lpstr>
      <vt:lpstr>1)Objectifs</vt:lpstr>
      <vt:lpstr>2 ORGANISATION DE L’EQUIPE</vt:lpstr>
      <vt:lpstr>Diagramme de GANTT</vt:lpstr>
      <vt:lpstr>3) Conception de application</vt:lpstr>
      <vt:lpstr>Parameters environementaux</vt:lpstr>
      <vt:lpstr>Présentation PowerPoint</vt:lpstr>
      <vt:lpstr>Présentation PowerPoint</vt:lpstr>
      <vt:lpstr>Application desktop</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Bases de donnee</vt:lpstr>
      <vt:lpstr>Présentation PowerPoint</vt:lpstr>
      <vt:lpstr>Présentation PowerPoint</vt:lpstr>
      <vt:lpstr>Présentation PowerPoint</vt:lpstr>
      <vt:lpstr>Présentation PowerPoint</vt:lpstr>
      <vt:lpstr>API REST GO</vt:lpstr>
      <vt:lpstr>API REST GO</vt:lpstr>
      <vt:lpstr>API REST GO</vt:lpstr>
      <vt:lpstr>API REST GO</vt:lpstr>
      <vt:lpstr>API REST GO</vt:lpstr>
      <vt:lpstr>Test avec postman de la methode post pour les clients</vt:lpstr>
      <vt:lpstr>Test avec postman de la methode get pour les clients</vt:lpstr>
      <vt:lpstr>Application mobile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Diaramouna Soumaré</dc:creator>
  <cp:lastModifiedBy>Diaramouna Soumaré</cp:lastModifiedBy>
  <cp:revision>69</cp:revision>
  <dcterms:created xsi:type="dcterms:W3CDTF">2022-05-09T14:08:50Z</dcterms:created>
  <dcterms:modified xsi:type="dcterms:W3CDTF">2023-03-22T01:33:30Z</dcterms:modified>
</cp:coreProperties>
</file>