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PROJET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5783400" cy="1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Présenté par : 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fr"/>
              <a:t>Sandrine MANE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fr"/>
              <a:t>Awa KHOUMA</a:t>
            </a:r>
            <a:endParaRPr b="1"/>
          </a:p>
          <a:p>
            <a: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fr"/>
              <a:t>Moustapha NDIAYE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283100" y="483550"/>
            <a:ext cx="8631600" cy="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III. MÉTHODES AGILES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Les méthodes agiles utilisent un principe de développement itératif qui consiste à découper le projet en plusieures étapes qu’on appelle </a:t>
            </a:r>
            <a:r>
              <a:rPr b="1" lang="fr" sz="2400"/>
              <a:t>itérations.</a:t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title"/>
          </p:nvPr>
        </p:nvSpPr>
        <p:spPr>
          <a:xfrm>
            <a:off x="283100" y="483550"/>
            <a:ext cx="8631600" cy="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III. MÉTHODES AGILES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fr" sz="2400"/>
              <a:t>La méthode ASD</a:t>
            </a:r>
            <a:r>
              <a:rPr lang="fr" sz="2400"/>
              <a:t> (Adaptative Software Developpement)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Focaliser sur l’objectif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Se baser sur des composants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 Itérer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Découper le temps et fixer des deadlines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Piloter le projet par des risques 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Accepter le changement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4294967295" type="title"/>
          </p:nvPr>
        </p:nvSpPr>
        <p:spPr>
          <a:xfrm>
            <a:off x="283100" y="483550"/>
            <a:ext cx="8631600" cy="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III. MÉTHODES AGILES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fr" sz="2400"/>
              <a:t>La méthode Crystal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Des livraisons fréquentes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Des aménagements permanents 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Une bonne communication interpersonnelle 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Un contact permanent avec les utilisateurs 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283100" y="483550"/>
            <a:ext cx="8631600" cy="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III. MÉTHODES AGILES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fr" sz="2400"/>
              <a:t>La méthode SCRUM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Avoir une visibilité réelle sur le résultat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Vérifier l’écart par rapport à l’objectif initial 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S’adapter à des écarts constatés pour ensuite se réajuster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 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4294967295" type="title"/>
          </p:nvPr>
        </p:nvSpPr>
        <p:spPr>
          <a:xfrm>
            <a:off x="283100" y="483550"/>
            <a:ext cx="8631600" cy="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III. MÉTHODES AGILES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fr" sz="2400"/>
              <a:t>La méthode SCRUM</a:t>
            </a:r>
            <a:endParaRPr sz="24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★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Product owner( il porte la casquette et la vision du produit à réaliser)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★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Le scrum master(catalyseur)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★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Équipe de développement( c’est l’équipe qui est mandatée pour réaliser le produit)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★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Sprint planning ( échange et établissement du plan d’action entre le product owner et le scrum master)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★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Daily( réunion quotidienne de 15 min)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★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sprint review( bilan de notre travail en plus du feedback client)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★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La rétrospective( bilan interne du groupe et moment d’amélioration)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4294967295" type="title"/>
          </p:nvPr>
        </p:nvSpPr>
        <p:spPr>
          <a:xfrm>
            <a:off x="283100" y="483550"/>
            <a:ext cx="8631600" cy="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III. MÉTHODES AGILES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fr" sz="2400"/>
              <a:t>La méthode DSDM (Dynamic Software Development Method)</a:t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fr" sz="2400"/>
              <a:t>La méthode RAD (Rapid Application Development)</a:t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fr" sz="2400"/>
              <a:t>La méthode XP (Extrem Programming)</a:t>
            </a:r>
            <a:endParaRPr b="1" sz="2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 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4294967295" type="title"/>
          </p:nvPr>
        </p:nvSpPr>
        <p:spPr>
          <a:xfrm>
            <a:off x="283100" y="483550"/>
            <a:ext cx="8631600" cy="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IV. OUTILS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 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9033" l="0" r="2884" t="0"/>
          <a:stretch/>
        </p:blipFill>
        <p:spPr>
          <a:xfrm>
            <a:off x="603075" y="1315500"/>
            <a:ext cx="7512225" cy="31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Merci 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1680302" y="28820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b="1" lang="fr" sz="3000"/>
              <a:t>DÉFINITIONS</a:t>
            </a:r>
            <a:r>
              <a:rPr b="1" lang="fr" sz="3000"/>
              <a:t> </a:t>
            </a:r>
            <a:endParaRPr b="1"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b="1" lang="fr" sz="3000"/>
              <a:t>MÉTHODES</a:t>
            </a:r>
            <a:r>
              <a:rPr b="1" lang="fr" sz="3000"/>
              <a:t> DE GESTION DE PROJET</a:t>
            </a:r>
            <a:endParaRPr b="1"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b="1" lang="fr" sz="3000"/>
              <a:t>MÉTHODES</a:t>
            </a:r>
            <a:r>
              <a:rPr b="1" lang="fr" sz="3000"/>
              <a:t> DE GESTION AGILE DE PROJET</a:t>
            </a:r>
            <a:endParaRPr b="1" sz="3000"/>
          </a:p>
          <a:p>
            <a:pPr indent="-419100" lvl="0" marL="457200" algn="just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b="1" lang="fr" sz="3000"/>
              <a:t>OUTILS DE GESTION DE PROJET 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romanUcPeriod"/>
            </a:pPr>
            <a:r>
              <a:rPr b="1" lang="fr" sz="3600"/>
              <a:t>DÉFINITIONS</a:t>
            </a:r>
            <a:endParaRPr b="1" sz="2400"/>
          </a:p>
        </p:txBody>
      </p:sp>
      <p:sp>
        <p:nvSpPr>
          <p:cNvPr id="75" name="Shape 7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fr" sz="1700">
                <a:latin typeface="Lato"/>
                <a:ea typeface="Lato"/>
                <a:cs typeface="Lato"/>
                <a:sym typeface="Lato"/>
              </a:rPr>
              <a:t>Le terme projet désigne ce que l’on a l’intention de faire, les moyens jugés nécessaires à la mise en oeuvre de cette idée, ou un travail préparatoire. 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fr" sz="1700">
                <a:latin typeface="Lato"/>
                <a:ea typeface="Lato"/>
                <a:cs typeface="Lato"/>
                <a:sym typeface="Lato"/>
              </a:rPr>
              <a:t>La gestion de projet est une démarche visant à organiser de bout en bout le bon déroulement d’un projet, objet d’un contrat. Ce contrat peut être interne en entreprise dans le cadre d’un développement lié à l’innovation, ou bien commercial sur la base d’un cahier de charges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 sz="1700">
                <a:latin typeface="Lato"/>
                <a:ea typeface="Lato"/>
                <a:cs typeface="Lato"/>
                <a:sym typeface="Lato"/>
              </a:rPr>
              <a:t>Source : Wikipedia 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21533" r="21528" t="0"/>
          <a:stretch/>
        </p:blipFill>
        <p:spPr>
          <a:xfrm>
            <a:off x="6118325" y="2804500"/>
            <a:ext cx="28731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4294967295" type="title"/>
          </p:nvPr>
        </p:nvSpPr>
        <p:spPr>
          <a:xfrm>
            <a:off x="283100" y="483550"/>
            <a:ext cx="86316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II. </a:t>
            </a:r>
            <a:r>
              <a:rPr b="1" lang="fr" sz="3600"/>
              <a:t>MÉTHODES</a:t>
            </a:r>
            <a:r>
              <a:rPr b="1" lang="fr" sz="3600"/>
              <a:t>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fr" sz="2400"/>
              <a:t>Méthodes traditionnelles (cascades)</a:t>
            </a:r>
            <a:r>
              <a:rPr lang="fr" sz="2400"/>
              <a:t> : elles sont les plus utilisées. Chaque étape doit être terminée pour passer à la suivante.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fr" sz="2400"/>
              <a:t>Méthodes Agiles</a:t>
            </a:r>
            <a:r>
              <a:rPr lang="fr" sz="2400"/>
              <a:t> :  elles offrent une plus grande </a:t>
            </a:r>
            <a:r>
              <a:rPr lang="fr" sz="2400"/>
              <a:t>flexibilité</a:t>
            </a:r>
            <a:r>
              <a:rPr lang="fr" sz="2400"/>
              <a:t> une meilleure visibilité dans la gestion du projet.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title"/>
          </p:nvPr>
        </p:nvSpPr>
        <p:spPr>
          <a:xfrm>
            <a:off x="283100" y="483550"/>
            <a:ext cx="86316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II. MÉTHODES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3. </a:t>
            </a:r>
            <a:r>
              <a:rPr b="1" lang="fr" sz="2400"/>
              <a:t>Méthodes  adaptatives</a:t>
            </a:r>
            <a:r>
              <a:rPr lang="fr" sz="2400"/>
              <a:t> : elle est </a:t>
            </a:r>
            <a:r>
              <a:rPr lang="fr" sz="2400"/>
              <a:t>conçue</a:t>
            </a:r>
            <a:r>
              <a:rPr lang="fr" sz="2400"/>
              <a:t> pour s’adapter continuellement aux changements de situation.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4.</a:t>
            </a:r>
            <a:r>
              <a:rPr lang="fr" sz="2400"/>
              <a:t> </a:t>
            </a:r>
            <a:r>
              <a:rPr b="1" lang="fr" sz="2400"/>
              <a:t>Méthode  du chemin critique</a:t>
            </a:r>
            <a:r>
              <a:rPr lang="fr" sz="2400"/>
              <a:t> :  elle permet de déterminer la durée totale du projet. Le chemin critique correspond à l’ensemble des tâches qui doivent être accomplies pour que le projet soit terminée à la date voulue 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4294967295" type="title"/>
          </p:nvPr>
        </p:nvSpPr>
        <p:spPr>
          <a:xfrm>
            <a:off x="283100" y="483550"/>
            <a:ext cx="86316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II. MÉTHODES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5</a:t>
            </a:r>
            <a:r>
              <a:rPr b="1" lang="fr" sz="2400"/>
              <a:t>.</a:t>
            </a:r>
            <a:r>
              <a:rPr lang="fr" sz="2400"/>
              <a:t> </a:t>
            </a:r>
            <a:r>
              <a:rPr b="1" lang="fr" sz="2400"/>
              <a:t>Méthode  PERT</a:t>
            </a:r>
            <a:r>
              <a:rPr lang="fr" sz="2400"/>
              <a:t> : elle permet de représenter graphiquement les </a:t>
            </a:r>
            <a:r>
              <a:rPr lang="fr" sz="2400"/>
              <a:t>différentes</a:t>
            </a:r>
            <a:r>
              <a:rPr lang="fr" sz="2400"/>
              <a:t> étapes du projets.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 </a:t>
            </a:r>
            <a:endParaRPr sz="2400"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6.</a:t>
            </a:r>
            <a:r>
              <a:rPr lang="fr" sz="2400"/>
              <a:t> </a:t>
            </a:r>
            <a:r>
              <a:rPr b="1" lang="fr" sz="2400"/>
              <a:t>Méthode  PRINCE 2</a:t>
            </a:r>
            <a:r>
              <a:rPr lang="fr" sz="2400"/>
              <a:t> :  elle est une méthodologie de management de projet </a:t>
            </a:r>
            <a:r>
              <a:rPr lang="fr" sz="2400"/>
              <a:t>structurée</a:t>
            </a:r>
            <a:r>
              <a:rPr lang="fr" sz="2400"/>
              <a:t>, pragmatique et adaptable qui peut être utilisée  pour tous types de projet.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*PRINCE = PRoject In Controlled Environments 2</a:t>
            </a:r>
            <a:r>
              <a:rPr lang="fr" sz="2400"/>
              <a:t> 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4294967295" type="title"/>
          </p:nvPr>
        </p:nvSpPr>
        <p:spPr>
          <a:xfrm>
            <a:off x="283100" y="483550"/>
            <a:ext cx="86316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II. MÉTHODES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7.</a:t>
            </a:r>
            <a:r>
              <a:rPr lang="fr" sz="2400"/>
              <a:t> </a:t>
            </a:r>
            <a:r>
              <a:rPr b="1" lang="fr" sz="2400"/>
              <a:t>Méthode  du lean </a:t>
            </a:r>
            <a:r>
              <a:rPr b="1" lang="fr" sz="2400"/>
              <a:t>Management</a:t>
            </a:r>
            <a:r>
              <a:rPr lang="fr" sz="2400"/>
              <a:t> : elle permet de fournir un travail de grande </a:t>
            </a:r>
            <a:r>
              <a:rPr lang="fr" sz="2400"/>
              <a:t>qualité</a:t>
            </a:r>
            <a:r>
              <a:rPr lang="fr" sz="2400"/>
              <a:t> </a:t>
            </a:r>
            <a:r>
              <a:rPr lang="fr" sz="2400"/>
              <a:t>avec</a:t>
            </a:r>
            <a:r>
              <a:rPr lang="fr" sz="2400"/>
              <a:t> un minimum d’argent, de ressources et de temps.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4294967295" type="title"/>
          </p:nvPr>
        </p:nvSpPr>
        <p:spPr>
          <a:xfrm>
            <a:off x="283100" y="483550"/>
            <a:ext cx="86316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III. MÉTHODES AGILES DE GESTION DE PROJET 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 mouvement des méthodes agile a commencé en 2001 aux EU. 17 Experts en développement de logiciels se sont réunis afin de mettre au point ces méthodes suite à un taux d’échec important des projets observés dans les années 90.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4294967295" type="title"/>
          </p:nvPr>
        </p:nvSpPr>
        <p:spPr>
          <a:xfrm>
            <a:off x="283100" y="483550"/>
            <a:ext cx="86316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III. MÉTHODES AGILES DE GESTION DE PROJET </a:t>
            </a:r>
            <a:endParaRPr b="1" sz="36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fr" sz="2400"/>
              <a:t>Les Individus et leurs </a:t>
            </a:r>
            <a:r>
              <a:rPr lang="fr" sz="2400"/>
              <a:t>interactions</a:t>
            </a:r>
            <a:r>
              <a:rPr lang="fr" sz="2400"/>
              <a:t> avant les processus et les outils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fr" sz="2400"/>
              <a:t>Des fonctionnalités opérationnelles avant la documentation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fr" sz="2400"/>
              <a:t>La collaboration avec le client plutôt que la contractualisation des relations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fr" sz="2400"/>
              <a:t>L’acceptation du changement plutôt que la conformité au plan 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