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752025" y="569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GESTION DE PROJET</a:t>
            </a:r>
            <a:endParaRPr b="1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95025" y="2154877"/>
            <a:ext cx="8679000" cy="25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: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Mlle Aissatou KA</a:t>
            </a:r>
            <a:endParaRPr b="1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/>
              <a:t>Mlle Fatou NDIAYE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</a:t>
            </a:r>
            <a:r>
              <a:rPr b="1" lang="fr"/>
              <a:t>urtalla</a:t>
            </a:r>
            <a:r>
              <a:rPr b="1" lang="fr"/>
              <a:t>  NGOM</a:t>
            </a:r>
            <a:endParaRPr b="1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53900"/>
            <a:ext cx="8448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PLAN</a:t>
            </a:r>
            <a:endParaRPr b="1"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54150" y="1244198"/>
            <a:ext cx="80931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●"/>
            </a:pPr>
            <a:r>
              <a:rPr lang="fr" sz="3000">
                <a:latin typeface="PT Sans Narrow"/>
                <a:ea typeface="PT Sans Narrow"/>
                <a:cs typeface="PT Sans Narrow"/>
                <a:sym typeface="PT Sans Narrow"/>
              </a:rPr>
              <a:t>NOTION DE PROJET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●"/>
            </a:pPr>
            <a:r>
              <a:rPr lang="fr" sz="3000">
                <a:latin typeface="PT Sans Narrow"/>
                <a:ea typeface="PT Sans Narrow"/>
                <a:cs typeface="PT Sans Narrow"/>
                <a:sym typeface="PT Sans Narrow"/>
              </a:rPr>
              <a:t>MÉTHODES DE GESTION DE PROJET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●"/>
            </a:pPr>
            <a:r>
              <a:rPr lang="fr" sz="3000">
                <a:latin typeface="PT Sans Narrow"/>
                <a:ea typeface="PT Sans Narrow"/>
                <a:cs typeface="PT Sans Narrow"/>
                <a:sym typeface="PT Sans Narrow"/>
              </a:rPr>
              <a:t>METHODES AGILES DE GESTION DE PROJET OU L’AGILITE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T Sans Narrow"/>
              <a:buChar char="●"/>
            </a:pPr>
            <a:r>
              <a:rPr lang="fr" sz="3000">
                <a:latin typeface="PT Sans Narrow"/>
                <a:ea typeface="PT Sans Narrow"/>
                <a:cs typeface="PT Sans Narrow"/>
                <a:sym typeface="PT Sans Narrow"/>
              </a:rPr>
              <a:t>OUTILS INFORMATIQUE DE GESTION DE PROJET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75825" y="2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 DE PROJET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786850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Un</a:t>
            </a:r>
            <a:r>
              <a:rPr b="1"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projet</a:t>
            </a: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est une chose ou un ensemble de choses que l'on se propose de faire en un temps donné, mettant en oeuvre des </a:t>
            </a:r>
            <a:r>
              <a:rPr b="1"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ressources humaines et matérielles</a:t>
            </a: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faisant l'objet d'une </a:t>
            </a:r>
            <a:r>
              <a:rPr b="1"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budgétisation</a:t>
            </a:r>
            <a:r>
              <a:rPr b="1" lang="fr">
                <a:solidFill>
                  <a:srgbClr val="FF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et aboutissant à un ensemble de </a:t>
            </a:r>
            <a:r>
              <a:rPr b="1"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livrables.</a:t>
            </a:r>
            <a:endParaRPr b="1">
              <a:solidFill>
                <a:srgbClr val="99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2875"/>
            <a:ext cx="7012325" cy="3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</a:t>
            </a:r>
            <a:r>
              <a:rPr lang="fr"/>
              <a:t> DE GESTION DE PROJET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Les méthodes traditionnelles</a:t>
            </a:r>
            <a:r>
              <a:rPr b="1" lang="fr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(pas de place pour les imprévus et les changements)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Les méthodes Agiles </a:t>
            </a:r>
            <a:r>
              <a:rPr b="1" lang="fr" sz="1200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fr" sz="1200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flexibilité</a:t>
            </a:r>
            <a:r>
              <a:rPr b="1" lang="fr" sz="1200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 et réactivité)</a:t>
            </a:r>
            <a:endParaRPr b="1" sz="1200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La méthode adaptative</a:t>
            </a:r>
            <a:r>
              <a:rPr b="1" lang="fr" sz="1100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 (adaptation aux changements de situation d’un projet)</a:t>
            </a:r>
            <a:endParaRPr b="1" sz="1100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méthode du chemin critique </a:t>
            </a:r>
            <a:r>
              <a:rPr b="1" lang="fr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(détermine la durée totale du projet)</a:t>
            </a:r>
            <a:endParaRPr b="1"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La méthode PRINCE2 </a:t>
            </a:r>
            <a:r>
              <a:rPr b="1" lang="fr" sz="1200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(pour tout type de projet)</a:t>
            </a:r>
            <a:endParaRPr b="1" sz="1200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❖"/>
            </a:pPr>
            <a:r>
              <a:rPr b="1" lang="fr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La méthode du Lean Management </a:t>
            </a:r>
            <a:r>
              <a:rPr b="1" lang="fr"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200"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(performance: qualité, minimum d’argent de ressources, et de temps)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</a:t>
            </a:r>
            <a:r>
              <a:rPr lang="fr"/>
              <a:t> AGILES DE GESTION DE PROJET OU </a:t>
            </a:r>
            <a:r>
              <a:rPr lang="fr"/>
              <a:t>L'AGILITÉ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75825" y="1480225"/>
            <a:ext cx="85206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Une méthode Agile est une approche </a:t>
            </a:r>
            <a:r>
              <a:rPr b="1"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itérative et collaborative,</a:t>
            </a:r>
            <a:r>
              <a:rPr lang="fr">
                <a:solidFill>
                  <a:srgbClr val="44444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capable de prendre en compte les </a:t>
            </a:r>
            <a:r>
              <a:rPr b="1"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besoins initiaux du client et ceux liés aux évolutions</a:t>
            </a:r>
            <a:r>
              <a:rPr lang="fr">
                <a:solidFill>
                  <a:srgbClr val="9900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9900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❖"/>
            </a:pPr>
            <a:r>
              <a:rPr b="1" lang="fr">
                <a:solidFill>
                  <a:srgbClr val="444444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La méthode SCRUM</a:t>
            </a:r>
            <a:endParaRPr b="1">
              <a:solidFill>
                <a:srgbClr val="444444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❖"/>
            </a:pPr>
            <a:r>
              <a:rPr b="1" lang="fr">
                <a:solidFill>
                  <a:srgbClr val="444444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Modèle en Cascade</a:t>
            </a:r>
            <a:endParaRPr b="1">
              <a:solidFill>
                <a:srgbClr val="444444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❖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Extreme Programming (XP)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fr">
                <a:latin typeface="Arial"/>
                <a:ea typeface="Arial"/>
                <a:cs typeface="Arial"/>
                <a:sym typeface="Arial"/>
              </a:rPr>
              <a:t>éthode</a:t>
            </a:r>
            <a:r>
              <a:rPr b="1" lang="fr">
                <a:latin typeface="Arial"/>
                <a:ea typeface="Arial"/>
                <a:cs typeface="Arial"/>
                <a:sym typeface="Arial"/>
              </a:rPr>
              <a:t> du cycle en V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444444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0" y="45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en V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89475" y="1091850"/>
            <a:ext cx="85206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                                           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                                                     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fr"/>
              <a:t>                                         </a:t>
            </a:r>
            <a:r>
              <a:rPr b="1" i="1" lang="fr">
                <a:solidFill>
                  <a:srgbClr val="0000FF"/>
                </a:solidFill>
              </a:rPr>
              <a:t>   </a:t>
            </a:r>
            <a:r>
              <a:rPr b="1" i="1" lang="fr">
                <a:solidFill>
                  <a:srgbClr val="0000FF"/>
                </a:solidFill>
              </a:rPr>
              <a:t> </a:t>
            </a:r>
            <a:endParaRPr b="1" i="1" sz="3600">
              <a:solidFill>
                <a:srgbClr val="0000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900" y="1029575"/>
            <a:ext cx="3657600" cy="32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56550" y="410000"/>
            <a:ext cx="7938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INFORMATIQUE DE GESTION DE PROJET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26575" y="1425050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" u="sng"/>
              <a:t>les outils gratuits:</a:t>
            </a:r>
            <a:endParaRPr b="1" u="sng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zoho perfect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Bitri 24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Redmine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Trello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Asana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excel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fr" u="sng"/>
              <a:t>les outils payants:</a:t>
            </a:r>
            <a:endParaRPr b="1" u="sng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Team work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Zoho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Basecamp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Asana</a:t>
            </a:r>
            <a:endParaRPr sz="1400"/>
          </a:p>
          <a:p>
            <a:pPr indent="-317500" lvl="0" marL="9144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PROOFHUB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734950" y="2678400"/>
            <a:ext cx="3674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fr" sz="3600">
                <a:solidFill>
                  <a:srgbClr val="0000FF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