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C6024B5-44EB-439E-B272-8D0EDAEF17E3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>
            <a:off x="-720" y="0"/>
            <a:ext cx="457164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5400000">
            <a:off x="1946160" y="2517840"/>
            <a:ext cx="514260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4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CDEF4F7-1BFC-4762-B0E3-2F7DFC2A1856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rot="10800000">
            <a:off x="-36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3672D9F-854F-49A5-B76D-19A518CE051D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4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B6C82AC-31E9-49A3-86F5-E9755AAF90F4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E4B7F91-DC94-41A3-A2EE-D94A0DECCF26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 flipH="1" rot="10800000">
            <a:off x="-36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EB313EB-59A8-47FB-B447-C584369F1F9C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29E8BC1-5127-4589-A9AC-3793F769197A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planzone.fr/blog/quest-ce-que-la-methodologie-agile" TargetMode="External"/><Relationship Id="rId2" Type="http://schemas.openxmlformats.org/officeDocument/2006/relationships/hyperlink" Target="https://fr.wikipedia.org/wiki/PERT" TargetMode="External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ffffff"/>
                </a:solidFill>
                <a:latin typeface="Roboto"/>
                <a:ea typeface="Roboto"/>
              </a:rPr>
              <a:t>Gestion de Projets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90600" y="2789280"/>
            <a:ext cx="822168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Vendredi 30 Mars 2018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939240" y="2154600"/>
            <a:ext cx="1872000" cy="7452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TextShape 2"/>
          <p:cNvSpPr txBox="1"/>
          <p:nvPr/>
        </p:nvSpPr>
        <p:spPr>
          <a:xfrm>
            <a:off x="1154880" y="2242800"/>
            <a:ext cx="1683000" cy="593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1 –Sprint Planning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12320" y="164916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912960" y="16102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Shape 5"/>
          <p:cNvSpPr txBox="1"/>
          <p:nvPr/>
        </p:nvSpPr>
        <p:spPr>
          <a:xfrm>
            <a:off x="340920" y="184680"/>
            <a:ext cx="2931840" cy="1096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737373"/>
              </a:buClr>
              <a:buFont typeface="Lato"/>
              <a:buChar char="★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Définition user stories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Arial"/>
              <a:buChar char="★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Répartition des tâches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2415600" y="215460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 rot="10800000">
            <a:off x="2365560" y="293940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8"/>
          <p:cNvSpPr/>
          <p:nvPr/>
        </p:nvSpPr>
        <p:spPr>
          <a:xfrm flipH="1" rot="10800000">
            <a:off x="2266560" y="35326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TextShape 9"/>
          <p:cNvSpPr txBox="1"/>
          <p:nvPr/>
        </p:nvSpPr>
        <p:spPr>
          <a:xfrm>
            <a:off x="1274040" y="3532680"/>
            <a:ext cx="2689560" cy="1610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Réunions quotidiennes: 15mns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Qu’est ce que j’ai fait hier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Que dois je faire aujourd’hui?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Mes obstacles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10"/>
          <p:cNvSpPr/>
          <p:nvPr/>
        </p:nvSpPr>
        <p:spPr>
          <a:xfrm>
            <a:off x="4070520" y="215460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TextShape 11"/>
          <p:cNvSpPr txBox="1"/>
          <p:nvPr/>
        </p:nvSpPr>
        <p:spPr>
          <a:xfrm>
            <a:off x="4366080" y="2292120"/>
            <a:ext cx="1683000" cy="47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3- Sprint View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12"/>
          <p:cNvSpPr/>
          <p:nvPr/>
        </p:nvSpPr>
        <p:spPr>
          <a:xfrm>
            <a:off x="4158360" y="164916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3"/>
          <p:cNvSpPr/>
          <p:nvPr/>
        </p:nvSpPr>
        <p:spPr>
          <a:xfrm>
            <a:off x="4058640" y="16102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Shape 14"/>
          <p:cNvSpPr txBox="1"/>
          <p:nvPr/>
        </p:nvSpPr>
        <p:spPr>
          <a:xfrm>
            <a:off x="3825720" y="335880"/>
            <a:ext cx="3735360" cy="12351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★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Bilan de l’itération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Char char="★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Démonstration devant le product owner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15"/>
          <p:cNvSpPr/>
          <p:nvPr/>
        </p:nvSpPr>
        <p:spPr>
          <a:xfrm>
            <a:off x="5725440" y="215460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6"/>
          <p:cNvSpPr/>
          <p:nvPr/>
        </p:nvSpPr>
        <p:spPr>
          <a:xfrm rot="10800000">
            <a:off x="6072120" y="293940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7"/>
          <p:cNvSpPr/>
          <p:nvPr/>
        </p:nvSpPr>
        <p:spPr>
          <a:xfrm flipH="1" rot="10800000">
            <a:off x="5973120" y="35326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18"/>
          <p:cNvSpPr txBox="1"/>
          <p:nvPr/>
        </p:nvSpPr>
        <p:spPr>
          <a:xfrm>
            <a:off x="5126760" y="3571560"/>
            <a:ext cx="2931840" cy="155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737373"/>
              </a:buClr>
              <a:buFont typeface="Lato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On se remet en question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On renforce nos capacités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On Corrige nos faiblesses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fr-FR" sz="1400" spc="-1" strike="noStrike">
                <a:solidFill>
                  <a:srgbClr val="000000"/>
                </a:solidFill>
                <a:latin typeface="Lato"/>
                <a:ea typeface="Lato"/>
              </a:rPr>
              <a:t>On attaque next iteration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19"/>
          <p:cNvSpPr/>
          <p:nvPr/>
        </p:nvSpPr>
        <p:spPr>
          <a:xfrm>
            <a:off x="6132960" y="2242800"/>
            <a:ext cx="16830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Lato"/>
                <a:ea typeface="Lato"/>
              </a:rPr>
              <a:t>4- Rétrospective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50" name="CustomShape 20"/>
          <p:cNvSpPr/>
          <p:nvPr/>
        </p:nvSpPr>
        <p:spPr>
          <a:xfrm>
            <a:off x="2783160" y="2242800"/>
            <a:ext cx="16830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fr-FR" sz="1400" spc="-1" strike="noStrike">
                <a:solidFill>
                  <a:srgbClr val="ffffff"/>
                </a:solidFill>
                <a:latin typeface="Lato"/>
                <a:ea typeface="Lato"/>
              </a:rPr>
              <a:t>2- Daily Scrum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51" name="TextShape 21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C3B9A76-5530-47A4-A038-04D172210EC9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60800" y="217800"/>
            <a:ext cx="8221680" cy="1312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Arial"/>
                <a:ea typeface="Arial"/>
              </a:rPr>
              <a:t>Les Outils informatique de Gestion de Projet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471960" y="1919160"/>
            <a:ext cx="3999600" cy="3062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5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Pour mener ses missions à bien, le chef de projet doit faire appel à une large palette d'outils: résolution et analyse de problèmes, organisation des actions, planification, gestion des ressources.Parmis ses outils on en retient: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694400" y="1919160"/>
            <a:ext cx="3999600" cy="270972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Raleway"/>
              <a:buChar char="★"/>
            </a:pPr>
            <a:r>
              <a:rPr b="1" lang="fr-FR" sz="1800" spc="-1" strike="noStrike">
                <a:solidFill>
                  <a:srgbClr val="ffffff"/>
                </a:solidFill>
                <a:latin typeface="Raleway"/>
                <a:ea typeface="Raleway"/>
              </a:rPr>
              <a:t>X MIND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Raleway"/>
              <a:buChar char="★"/>
            </a:pPr>
            <a:r>
              <a:rPr b="1" lang="fr-FR" sz="1800" spc="-1" strike="noStrike">
                <a:solidFill>
                  <a:srgbClr val="ffffff"/>
                </a:solidFill>
                <a:latin typeface="Raleway"/>
                <a:ea typeface="Raleway"/>
              </a:rPr>
              <a:t>TRELLO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Raleway"/>
              <a:buChar char="★"/>
            </a:pPr>
            <a:r>
              <a:rPr b="1" lang="fr-FR" sz="1800" spc="-1" strike="noStrike">
                <a:solidFill>
                  <a:srgbClr val="ffffff"/>
                </a:solidFill>
                <a:latin typeface="Raleway"/>
                <a:ea typeface="Raleway"/>
              </a:rPr>
              <a:t>MS PROJECT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Raleway"/>
              <a:buChar char="★"/>
            </a:pPr>
            <a:r>
              <a:rPr b="1" lang="fr-FR" sz="1800" spc="-1" strike="noStrike">
                <a:solidFill>
                  <a:srgbClr val="ffffff"/>
                </a:solidFill>
                <a:latin typeface="Raleway"/>
                <a:ea typeface="Raleway"/>
              </a:rPr>
              <a:t>JIRA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Raleway"/>
              <a:buChar char="★"/>
            </a:pPr>
            <a:r>
              <a:rPr b="1" lang="fr-FR" sz="1800" spc="-1" strike="noStrike">
                <a:solidFill>
                  <a:srgbClr val="ffffff"/>
                </a:solidFill>
                <a:latin typeface="Raleway"/>
                <a:ea typeface="Raleway"/>
              </a:rPr>
              <a:t>GITHUB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Raleway"/>
              <a:buChar char="★"/>
            </a:pPr>
            <a:r>
              <a:rPr b="1" lang="fr-FR" sz="1800" spc="-1" strike="noStrike">
                <a:solidFill>
                  <a:srgbClr val="ffffff"/>
                </a:solidFill>
                <a:latin typeface="Raleway"/>
                <a:ea typeface="Raleway"/>
              </a:rPr>
              <a:t>Slack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287ABA0-B55D-4511-84C9-A71A2B87339D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331640" y="52632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Roboto"/>
                <a:ea typeface="Roboto"/>
              </a:rPr>
              <a:t>Merci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201DC4B-928D-479B-903C-6B763A5597A8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265680" y="1718280"/>
            <a:ext cx="4044960" cy="1706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fr-FR" sz="4200" spc="-1" strike="noStrike">
                <a:solidFill>
                  <a:srgbClr val="424242"/>
                </a:solidFill>
                <a:latin typeface="Roboto"/>
                <a:ea typeface="Roboto"/>
              </a:rPr>
              <a:t>Equipe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Djibril Sow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ffffff"/>
              </a:buClr>
              <a:buFont typeface="Roboto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Ndeye Sadio Diop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ffffff"/>
              </a:buClr>
              <a:buFont typeface="Roboto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Ousmane Thiam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Marie Florence Mendy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EB85355-D5A9-4FB5-BC67-3A37424F0801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71960" y="435960"/>
            <a:ext cx="8221680" cy="106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br/>
            <a:r>
              <a:rPr b="0" lang="fr-FR" sz="3200" spc="-1" strike="noStrike">
                <a:solidFill>
                  <a:srgbClr val="ffffff"/>
                </a:solidFill>
                <a:latin typeface="Roboto"/>
                <a:ea typeface="Roboto"/>
              </a:rPr>
              <a:t>Notion de Projet 1/2</a:t>
            </a:r>
            <a:br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222222"/>
              </a:buClr>
              <a:buFont typeface="Raleway"/>
              <a:buChar char="★"/>
            </a:pPr>
            <a:r>
              <a:rPr b="0" lang="fr-FR" sz="1800" spc="-1" strike="noStrike">
                <a:solidFill>
                  <a:srgbClr val="222222"/>
                </a:solidFill>
                <a:latin typeface="Raleway"/>
                <a:ea typeface="Raleway"/>
              </a:rPr>
              <a:t>Image d'une situation, d'un état que l'on pense atteindre.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222222"/>
              </a:buClr>
              <a:buFont typeface="Raleway"/>
              <a:buChar char="★"/>
            </a:pPr>
            <a:r>
              <a:rPr b="0" lang="fr-FR" sz="1800" spc="-1" strike="noStrike">
                <a:solidFill>
                  <a:srgbClr val="000000"/>
                </a:solidFill>
                <a:latin typeface="Raleway"/>
                <a:ea typeface="Raleway"/>
              </a:rPr>
              <a:t>le projet peut-être aussi défini comme une « anticipation opératoire  partiellement déterminée ». Le projet est en effet une anticipation au sens où il cherche à appréhender l’avenir, et opératoire parce qu’il fait référence à un futur qu’il « va chercher à faire advenir ».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2D793FE-A3C7-4A1D-BC06-9337B374A0CE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Roboto"/>
                <a:ea typeface="Roboto"/>
              </a:rPr>
              <a:t>Notion de Projet 2/2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60800" y="214308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Raleway"/>
                <a:ea typeface="Raleway"/>
              </a:rPr>
              <a:t>Pour élaborer notre projet il nous faut principalement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599"/>
              </a:spcBef>
              <a:buClr>
                <a:srgbClr val="000000"/>
              </a:buClr>
              <a:buFont typeface="Raleway"/>
              <a:buChar char="❖"/>
            </a:pPr>
            <a:r>
              <a:rPr b="0" lang="fr-FR" sz="1800" spc="-1" strike="noStrike">
                <a:solidFill>
                  <a:srgbClr val="000000"/>
                </a:solidFill>
                <a:latin typeface="Raleway"/>
                <a:ea typeface="Raleway"/>
              </a:rPr>
              <a:t>Planification du projet  (Jalons, Relation, Durée et Délais)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aleway"/>
              <a:buChar char="❖"/>
            </a:pPr>
            <a:r>
              <a:rPr b="0" lang="fr-FR" sz="1800" spc="-1" strike="noStrike">
                <a:solidFill>
                  <a:srgbClr val="000000"/>
                </a:solidFill>
                <a:latin typeface="Raleway"/>
                <a:ea typeface="Raleway"/>
              </a:rPr>
              <a:t>Risques  (Retard dans le travail)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aleway"/>
              <a:buChar char="❖"/>
            </a:pPr>
            <a:r>
              <a:rPr b="0" lang="fr-FR" sz="1800" spc="-1" strike="noStrike">
                <a:solidFill>
                  <a:srgbClr val="000000"/>
                </a:solidFill>
                <a:latin typeface="Raleway"/>
                <a:ea typeface="Raleway"/>
              </a:rPr>
              <a:t>Corrections  (Prévoir les imprevues)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aleway"/>
              <a:buChar char="❖"/>
            </a:pPr>
            <a:r>
              <a:rPr b="0" lang="fr-FR" sz="1800" spc="-1" strike="noStrike">
                <a:solidFill>
                  <a:srgbClr val="000000"/>
                </a:solidFill>
                <a:latin typeface="Raleway"/>
                <a:ea typeface="Raleway"/>
              </a:rPr>
              <a:t>Budget (Coût du projet 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735589D-466E-4742-8DB7-E6E2497ECB51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fr-FR" sz="4200" spc="-1" strike="noStrike">
                <a:solidFill>
                  <a:srgbClr val="ffffff"/>
                </a:solidFill>
                <a:latin typeface="Roboto"/>
                <a:ea typeface="Roboto"/>
              </a:rPr>
              <a:t>Méthodes de Gestion de Projets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F22FD9A-FCD3-4DFA-982A-C6A8FB6E7FAD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40920" y="2198880"/>
            <a:ext cx="1872000" cy="7452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2"/>
          <p:cNvSpPr txBox="1"/>
          <p:nvPr/>
        </p:nvSpPr>
        <p:spPr>
          <a:xfrm>
            <a:off x="340920" y="2497320"/>
            <a:ext cx="1455120" cy="745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1 – La méthode traditionnelle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1012320" y="164916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912960" y="16102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5"/>
          <p:cNvSpPr txBox="1"/>
          <p:nvPr/>
        </p:nvSpPr>
        <p:spPr>
          <a:xfrm>
            <a:off x="340920" y="184680"/>
            <a:ext cx="2689560" cy="1468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Les méthodes classiques sont les méthodes les plus utilisées en gestion de projet. Ces méthodes sont aussi appelées « en cascade » car chaque étape doit être terminée pour passer à la suivante.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181692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7"/>
          <p:cNvSpPr txBox="1"/>
          <p:nvPr/>
        </p:nvSpPr>
        <p:spPr>
          <a:xfrm>
            <a:off x="2327760" y="2687400"/>
            <a:ext cx="1315080" cy="745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2- Les méthodes Agile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8"/>
          <p:cNvSpPr/>
          <p:nvPr/>
        </p:nvSpPr>
        <p:spPr>
          <a:xfrm rot="10800000">
            <a:off x="2365560" y="293940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9"/>
          <p:cNvSpPr/>
          <p:nvPr/>
        </p:nvSpPr>
        <p:spPr>
          <a:xfrm flipH="1" rot="10800000">
            <a:off x="2266560" y="35326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10"/>
          <p:cNvSpPr txBox="1"/>
          <p:nvPr/>
        </p:nvSpPr>
        <p:spPr>
          <a:xfrm>
            <a:off x="1274040" y="3532680"/>
            <a:ext cx="2689560" cy="1468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Plus efficaces et moins rigides que les méthodes classiques, les</a:t>
            </a:r>
            <a:r>
              <a:rPr b="0" lang="fr-FR" sz="1400" spc="-1" strike="noStrike" u="sng">
                <a:solidFill>
                  <a:srgbClr val="4fc3f7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méthodes agiles placent les besoins du client au centre des priorités du projet.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347184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TextShape 12"/>
          <p:cNvSpPr txBox="1"/>
          <p:nvPr/>
        </p:nvSpPr>
        <p:spPr>
          <a:xfrm>
            <a:off x="3963960" y="2336400"/>
            <a:ext cx="1315080" cy="4701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3– La méthode Adaptive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4158360" y="164916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4"/>
          <p:cNvSpPr/>
          <p:nvPr/>
        </p:nvSpPr>
        <p:spPr>
          <a:xfrm>
            <a:off x="4058640" y="16102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15"/>
          <p:cNvSpPr txBox="1"/>
          <p:nvPr/>
        </p:nvSpPr>
        <p:spPr>
          <a:xfrm>
            <a:off x="3494520" y="141840"/>
            <a:ext cx="2689560" cy="1468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La méthode adaptative est conçue pour s'adapter continuellement aux changements de situation d'un projet.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512676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TextShape 17"/>
          <p:cNvSpPr txBox="1"/>
          <p:nvPr/>
        </p:nvSpPr>
        <p:spPr>
          <a:xfrm>
            <a:off x="5590440" y="3026880"/>
            <a:ext cx="1315080" cy="66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4- méthode du chemin critique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 rot="10800000">
            <a:off x="6072120" y="293940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9"/>
          <p:cNvSpPr/>
          <p:nvPr/>
        </p:nvSpPr>
        <p:spPr>
          <a:xfrm flipH="1" rot="10800000">
            <a:off x="5973120" y="35326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TextShape 20"/>
          <p:cNvSpPr txBox="1"/>
          <p:nvPr/>
        </p:nvSpPr>
        <p:spPr>
          <a:xfrm>
            <a:off x="5126760" y="3385800"/>
            <a:ext cx="2789280" cy="17575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Cette méthode vous permet de déterminer la durée totale de votre projet.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Le chemin critique correspond à l'ensemble des tâches qui doivent être accomplies pour que votre projet soit terminé à la date voulue.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1"/>
          <p:cNvSpPr/>
          <p:nvPr/>
        </p:nvSpPr>
        <p:spPr>
          <a:xfrm>
            <a:off x="6781680" y="2198880"/>
            <a:ext cx="224244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22"/>
          <p:cNvSpPr txBox="1"/>
          <p:nvPr/>
        </p:nvSpPr>
        <p:spPr>
          <a:xfrm>
            <a:off x="7221600" y="2687400"/>
            <a:ext cx="1315080" cy="66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5- La               méthode PERT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3"/>
          <p:cNvSpPr/>
          <p:nvPr/>
        </p:nvSpPr>
        <p:spPr>
          <a:xfrm>
            <a:off x="7769160" y="164916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4"/>
          <p:cNvSpPr/>
          <p:nvPr/>
        </p:nvSpPr>
        <p:spPr>
          <a:xfrm>
            <a:off x="7669800" y="1610280"/>
            <a:ext cx="198720" cy="198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TextShape 25"/>
          <p:cNvSpPr txBox="1"/>
          <p:nvPr/>
        </p:nvSpPr>
        <p:spPr>
          <a:xfrm>
            <a:off x="6340680" y="71280"/>
            <a:ext cx="2689560" cy="1529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La méthode</a:t>
            </a:r>
            <a:r>
              <a:rPr b="0" lang="fr-FR" sz="1200" spc="-1" strike="noStrike" u="sng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Pert consiste à organiser un ensemble de tâches sous forme de réseau. Grâce à leur dépendance et à leur chronologie, ces tâches contribuent à la réussite du projet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26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D476250-3241-4AA4-A606-BB8BA83D0F3B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tIns="91440" bIns="91440" anchor="b"/>
          <a:p>
            <a:pPr marL="2286000" indent="457200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Roboto"/>
                <a:ea typeface="Roboto"/>
              </a:rPr>
              <a:t>Méthodes Agiles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02400" y="2009160"/>
            <a:ext cx="8713440" cy="31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fr-FR" sz="1650" spc="-1" strike="noStrike">
                <a:solidFill>
                  <a:srgbClr val="000000"/>
                </a:solidFill>
                <a:latin typeface="Arial"/>
                <a:ea typeface="Arial"/>
              </a:rPr>
              <a:t>Les méthodes agiles sont des méthodes de gestion et de pilotages de projet. Elles sont constituées  d’un ensemble de processus qui repose sur  :</a:t>
            </a:r>
            <a:endParaRPr b="0" lang="fr-FR" sz="16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FR" sz="1650" spc="-1" strike="noStrike"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00000"/>
              </a:buClr>
              <a:buFont typeface="Arial"/>
              <a:buChar char="★"/>
            </a:pPr>
            <a:r>
              <a:rPr b="0" lang="fr-FR" sz="1650" spc="-1" strike="noStrike">
                <a:solidFill>
                  <a:srgbClr val="000000"/>
                </a:solidFill>
                <a:latin typeface="Arial"/>
                <a:ea typeface="Arial"/>
              </a:rPr>
              <a:t>La collaboration</a:t>
            </a:r>
            <a:endParaRPr b="0" lang="fr-FR" sz="1650" spc="-1" strike="noStrike"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00000"/>
              </a:buClr>
              <a:buFont typeface="Arial"/>
              <a:buChar char="★"/>
            </a:pPr>
            <a:r>
              <a:rPr b="0" lang="fr-FR" sz="1650" spc="-1" strike="noStrike">
                <a:solidFill>
                  <a:srgbClr val="000000"/>
                </a:solidFill>
                <a:latin typeface="Arial"/>
                <a:ea typeface="Arial"/>
              </a:rPr>
              <a:t>La responsabilité</a:t>
            </a:r>
            <a:endParaRPr b="0" lang="fr-FR" sz="1650" spc="-1" strike="noStrike"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00000"/>
              </a:buClr>
              <a:buFont typeface="Arial"/>
              <a:buChar char="★"/>
            </a:pPr>
            <a:r>
              <a:rPr b="0" lang="fr-FR" sz="1650" spc="-1" strike="noStrike">
                <a:solidFill>
                  <a:srgbClr val="000000"/>
                </a:solidFill>
                <a:latin typeface="Arial"/>
                <a:ea typeface="Arial"/>
              </a:rPr>
              <a:t>L’organisation</a:t>
            </a:r>
            <a:endParaRPr b="0" lang="fr-FR" sz="1650" spc="-1" strike="noStrike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00AFF77-759B-42FB-A1F7-FDEC0B9E0451}" type="slidenum">
              <a:rPr b="0" lang="fr-FR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24720" y="196812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fr-FR" sz="4200" spc="-1" strike="noStrike">
                <a:solidFill>
                  <a:srgbClr val="424242"/>
                </a:solidFill>
                <a:latin typeface="Roboto"/>
                <a:ea typeface="Roboto"/>
              </a:rPr>
              <a:t>Principes des méthodes Agiles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Collaboration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Travail d’équipe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Application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Souplesse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ECD133F-B4BC-49D1-89CE-9A0F2C0DDE1B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Product Owner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Scrum Master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fr-FR" sz="1800" spc="-1" strike="noStrike">
                <a:solidFill>
                  <a:srgbClr val="ffffff"/>
                </a:solidFill>
                <a:latin typeface="Roboto"/>
                <a:ea typeface="Roboto"/>
              </a:rPr>
              <a:t>Développeurs ou mandataires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65960" y="1718280"/>
            <a:ext cx="4230720" cy="22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371600" indent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424242"/>
                </a:solidFill>
                <a:latin typeface="Roboto"/>
                <a:ea typeface="Roboto"/>
              </a:rPr>
              <a:t>Scrum: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424242"/>
                </a:solidFill>
                <a:latin typeface="Roboto"/>
                <a:ea typeface="Roboto"/>
              </a:rPr>
              <a:t>Diviser pour mieux régner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342720" algn="ctr">
              <a:lnSpc>
                <a:spcPct val="100000"/>
              </a:lnSpc>
              <a:buClr>
                <a:srgbClr val="424242"/>
              </a:buClr>
              <a:buFont typeface="Roboto"/>
              <a:buChar char="★"/>
            </a:pPr>
            <a:r>
              <a:rPr b="0" lang="fr-FR" sz="1800" spc="-1" strike="noStrike">
                <a:solidFill>
                  <a:srgbClr val="424242"/>
                </a:solidFill>
                <a:latin typeface="Roboto"/>
                <a:ea typeface="Roboto"/>
              </a:rPr>
              <a:t>Temps</a:t>
            </a:r>
            <a:endParaRPr b="0" lang="fr-FR" sz="1800" spc="-1" strike="noStrike">
              <a:latin typeface="Arial"/>
            </a:endParaRPr>
          </a:p>
          <a:p>
            <a:pPr marL="457200" indent="-342720" algn="ctr">
              <a:lnSpc>
                <a:spcPct val="100000"/>
              </a:lnSpc>
              <a:buClr>
                <a:srgbClr val="424242"/>
              </a:buClr>
              <a:buFont typeface="Roboto"/>
              <a:buChar char="★"/>
            </a:pPr>
            <a:r>
              <a:rPr b="0" lang="fr-FR" sz="1800" spc="-1" strike="noStrike">
                <a:solidFill>
                  <a:srgbClr val="424242"/>
                </a:solidFill>
                <a:latin typeface="Roboto"/>
                <a:ea typeface="Roboto"/>
              </a:rPr>
              <a:t>Besoin</a:t>
            </a:r>
            <a:endParaRPr b="0" lang="fr-FR" sz="1800" spc="-1" strike="noStrike">
              <a:latin typeface="Arial"/>
            </a:endParaRPr>
          </a:p>
          <a:p>
            <a:pPr marL="457200" indent="-342720" algn="ctr">
              <a:lnSpc>
                <a:spcPct val="100000"/>
              </a:lnSpc>
              <a:buClr>
                <a:srgbClr val="424242"/>
              </a:buClr>
              <a:buFont typeface="Roboto"/>
              <a:buChar char="★"/>
            </a:pPr>
            <a:r>
              <a:rPr b="0" lang="fr-FR" sz="1800" spc="-1" strike="noStrike">
                <a:solidFill>
                  <a:srgbClr val="424242"/>
                </a:solidFill>
                <a:latin typeface="Roboto"/>
                <a:ea typeface="Roboto"/>
              </a:rPr>
              <a:t>Equipe: 5 à 9 personnes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416200" y="900720"/>
            <a:ext cx="259488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Arial"/>
              </a:rPr>
              <a:t>Equipe Scrum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30" name="TextShape 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36A454F-6664-47F0-8E73-625478E73A1D}" type="slidenum">
              <a:rPr b="0" lang="fr-F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revision>0</cp:revision>
  <dc:subject/>
  <dc:title/>
</cp:coreProperties>
</file>