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6" r:id="rId5"/>
    <p:sldId id="267" r:id="rId6"/>
    <p:sldId id="268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6E6D4-46C0-4660-AED5-BE50C0CC70F8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EAC5E25-14A7-4DD9-8970-8A53298227F8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ACCURATE AND FAST</a:t>
          </a:r>
          <a:endParaRPr lang="en-US" sz="3200" dirty="0">
            <a:solidFill>
              <a:schemeClr val="tx1"/>
            </a:solidFill>
          </a:endParaRPr>
        </a:p>
      </dgm:t>
    </dgm:pt>
    <dgm:pt modelId="{CDCBAD15-8ECC-4097-B127-C253CB0AD1D6}" type="parTrans" cxnId="{6A8A278C-0611-4013-B5F7-42FD1485B00D}">
      <dgm:prSet/>
      <dgm:spPr/>
      <dgm:t>
        <a:bodyPr/>
        <a:lstStyle/>
        <a:p>
          <a:endParaRPr lang="en-US"/>
        </a:p>
      </dgm:t>
    </dgm:pt>
    <dgm:pt modelId="{A3B56934-2094-4420-8863-9EE8056BB718}" type="sibTrans" cxnId="{6A8A278C-0611-4013-B5F7-42FD1485B00D}">
      <dgm:prSet/>
      <dgm:spPr/>
      <dgm:t>
        <a:bodyPr/>
        <a:lstStyle/>
        <a:p>
          <a:endParaRPr lang="en-US"/>
        </a:p>
      </dgm:t>
    </dgm:pt>
    <dgm:pt modelId="{514427BB-503B-46AC-9022-73972EA9AFC3}">
      <dgm:prSet phldrT="[Text]" custT="1"/>
      <dgm:spPr/>
      <dgm:t>
        <a:bodyPr/>
        <a:lstStyle/>
        <a:p>
          <a:r>
            <a:rPr lang="en-CA" sz="2000" b="1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Facebook teams uses Prophet for accurate forecasting and planning. </a:t>
          </a:r>
          <a:endParaRPr lang="en-US" sz="2000" b="1" kern="1200" dirty="0">
            <a:solidFill>
              <a:schemeClr val="tx1"/>
            </a:solidFill>
            <a:latin typeface="Montserrat" charset="0"/>
            <a:ea typeface="+mn-ea"/>
            <a:cs typeface="+mn-cs"/>
          </a:endParaRPr>
        </a:p>
      </dgm:t>
    </dgm:pt>
    <dgm:pt modelId="{485DCBA8-9819-45FB-9A47-011DF17F8973}" type="parTrans" cxnId="{77BB4BAC-2BDA-46EF-8C4F-38AA867A4956}">
      <dgm:prSet/>
      <dgm:spPr/>
      <dgm:t>
        <a:bodyPr/>
        <a:lstStyle/>
        <a:p>
          <a:endParaRPr lang="en-US"/>
        </a:p>
      </dgm:t>
    </dgm:pt>
    <dgm:pt modelId="{EE5ECC0C-20FE-41ED-82B0-4AC2467AB7F3}" type="sibTrans" cxnId="{77BB4BAC-2BDA-46EF-8C4F-38AA867A4956}">
      <dgm:prSet/>
      <dgm:spPr/>
      <dgm:t>
        <a:bodyPr/>
        <a:lstStyle/>
        <a:p>
          <a:endParaRPr lang="en-US"/>
        </a:p>
      </dgm:t>
    </dgm:pt>
    <dgm:pt modelId="{1C24AAD8-20F2-4FA9-99AC-2EDE5ACA81B0}">
      <dgm:prSet phldrT="[Text]" custT="1"/>
      <dgm:spPr/>
      <dgm:t>
        <a:bodyPr/>
        <a:lstStyle/>
        <a:p>
          <a:r>
            <a:rPr lang="en-CA" sz="3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AUTOMATIC</a:t>
          </a:r>
          <a:endParaRPr lang="en-US" sz="3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45CF8701-DED8-4C36-A780-9CCA617B8C55}" type="parTrans" cxnId="{3C4F2DDF-9765-4DFC-905D-A6683FA6F3EF}">
      <dgm:prSet/>
      <dgm:spPr/>
      <dgm:t>
        <a:bodyPr/>
        <a:lstStyle/>
        <a:p>
          <a:endParaRPr lang="en-US"/>
        </a:p>
      </dgm:t>
    </dgm:pt>
    <dgm:pt modelId="{53B3F34F-BFE7-4997-B098-0B866DF6CED8}" type="sibTrans" cxnId="{3C4F2DDF-9765-4DFC-905D-A6683FA6F3EF}">
      <dgm:prSet/>
      <dgm:spPr/>
      <dgm:t>
        <a:bodyPr/>
        <a:lstStyle/>
        <a:p>
          <a:endParaRPr lang="en-US"/>
        </a:p>
      </dgm:t>
    </dgm:pt>
    <dgm:pt modelId="{A6C2F701-CAA6-4654-A9AA-1D2AF3FE633F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prstClr val="black"/>
              </a:solidFill>
              <a:latin typeface="Montserrat" charset="0"/>
              <a:ea typeface="+mn-ea"/>
              <a:cs typeface="+mn-cs"/>
            </a:rPr>
            <a:t>No need to perform data preprocessing.</a:t>
          </a:r>
          <a:endParaRPr lang="en-US" sz="2000" b="1" kern="1200" dirty="0">
            <a:solidFill>
              <a:prstClr val="black"/>
            </a:solidFill>
            <a:latin typeface="Montserrat" charset="0"/>
            <a:ea typeface="+mn-ea"/>
            <a:cs typeface="+mn-cs"/>
          </a:endParaRPr>
        </a:p>
      </dgm:t>
    </dgm:pt>
    <dgm:pt modelId="{7B5EC9DD-A197-4676-8B85-F96116A0C816}" type="parTrans" cxnId="{5DA3BFC5-9EC0-4A9D-9ABA-F6D9B3274D19}">
      <dgm:prSet/>
      <dgm:spPr/>
      <dgm:t>
        <a:bodyPr/>
        <a:lstStyle/>
        <a:p>
          <a:endParaRPr lang="en-US"/>
        </a:p>
      </dgm:t>
    </dgm:pt>
    <dgm:pt modelId="{E614E271-BE34-43CC-96D4-4079AF7B2A77}" type="sibTrans" cxnId="{5DA3BFC5-9EC0-4A9D-9ABA-F6D9B3274D19}">
      <dgm:prSet/>
      <dgm:spPr/>
      <dgm:t>
        <a:bodyPr/>
        <a:lstStyle/>
        <a:p>
          <a:endParaRPr lang="en-US"/>
        </a:p>
      </dgm:t>
    </dgm:pt>
    <dgm:pt modelId="{3BBDFAFB-A032-4B4E-A905-F29A8096BC6F}">
      <dgm:prSet phldrT="[Text]" custT="1"/>
      <dgm:spPr/>
      <dgm:t>
        <a:bodyPr/>
        <a:lstStyle/>
        <a:p>
          <a:r>
            <a:rPr lang="en-CA" sz="2000" b="1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Prophet can generate results in seconds.</a:t>
          </a:r>
          <a:endParaRPr lang="en-US" sz="2000" b="1" kern="1200" dirty="0">
            <a:solidFill>
              <a:schemeClr val="tx1"/>
            </a:solidFill>
            <a:latin typeface="Montserrat" charset="0"/>
            <a:ea typeface="+mn-ea"/>
            <a:cs typeface="+mn-cs"/>
          </a:endParaRPr>
        </a:p>
      </dgm:t>
    </dgm:pt>
    <dgm:pt modelId="{F07F724F-B4F4-4228-A931-D2D1D9B1ABD8}" type="parTrans" cxnId="{8EE38105-1F35-43AF-ACC7-AD5FE5C609E0}">
      <dgm:prSet/>
      <dgm:spPr/>
      <dgm:t>
        <a:bodyPr/>
        <a:lstStyle/>
        <a:p>
          <a:endParaRPr lang="en-US"/>
        </a:p>
      </dgm:t>
    </dgm:pt>
    <dgm:pt modelId="{0362F0CC-3F6A-44A9-A879-B07669F01FCF}" type="sibTrans" cxnId="{8EE38105-1F35-43AF-ACC7-AD5FE5C609E0}">
      <dgm:prSet/>
      <dgm:spPr/>
      <dgm:t>
        <a:bodyPr/>
        <a:lstStyle/>
        <a:p>
          <a:endParaRPr lang="en-US"/>
        </a:p>
      </dgm:t>
    </dgm:pt>
    <dgm:pt modelId="{FC18731D-FB8D-4099-8E73-3FB9A31DE176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prstClr val="black"/>
              </a:solidFill>
              <a:latin typeface="Montserrat" charset="0"/>
              <a:ea typeface="+mn-ea"/>
              <a:cs typeface="+mn-cs"/>
            </a:rPr>
            <a:t>Prophet works with missing data with several outliers.</a:t>
          </a:r>
          <a:endParaRPr lang="en-US" sz="2000" b="1" kern="1200" dirty="0">
            <a:solidFill>
              <a:prstClr val="black"/>
            </a:solidFill>
            <a:latin typeface="Montserrat" charset="0"/>
            <a:ea typeface="+mn-ea"/>
            <a:cs typeface="+mn-cs"/>
          </a:endParaRPr>
        </a:p>
      </dgm:t>
    </dgm:pt>
    <dgm:pt modelId="{592B13AF-32BB-4671-868A-1C6D70208441}" type="parTrans" cxnId="{6E05605E-6919-4BD4-9373-DCCB80E8C41B}">
      <dgm:prSet/>
      <dgm:spPr/>
      <dgm:t>
        <a:bodyPr/>
        <a:lstStyle/>
        <a:p>
          <a:endParaRPr lang="en-US"/>
        </a:p>
      </dgm:t>
    </dgm:pt>
    <dgm:pt modelId="{8438AE48-58F3-4D41-93A9-1380221079D3}" type="sibTrans" cxnId="{6E05605E-6919-4BD4-9373-DCCB80E8C41B}">
      <dgm:prSet/>
      <dgm:spPr/>
      <dgm:t>
        <a:bodyPr/>
        <a:lstStyle/>
        <a:p>
          <a:endParaRPr lang="en-US"/>
        </a:p>
      </dgm:t>
    </dgm:pt>
    <dgm:pt modelId="{8452DA8C-069B-4F3B-B360-4B5A388DD737}">
      <dgm:prSet phldrT="[Text]"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DOMAIN KNOWLEDGE INTEGRATION </a:t>
          </a:r>
          <a:endParaRPr lang="en-US" sz="3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2B1FCA7D-B413-40B3-9685-377BE336B0B1}" type="parTrans" cxnId="{2A6D5B4C-CA10-4B43-AD53-5C240862D01A}">
      <dgm:prSet/>
      <dgm:spPr/>
      <dgm:t>
        <a:bodyPr/>
        <a:lstStyle/>
        <a:p>
          <a:endParaRPr lang="en-US"/>
        </a:p>
      </dgm:t>
    </dgm:pt>
    <dgm:pt modelId="{96D8457C-6C25-4692-BD0B-DC9CA4CA4A9B}" type="sibTrans" cxnId="{2A6D5B4C-CA10-4B43-AD53-5C240862D01A}">
      <dgm:prSet/>
      <dgm:spPr/>
      <dgm:t>
        <a:bodyPr/>
        <a:lstStyle/>
        <a:p>
          <a:endParaRPr lang="en-US"/>
        </a:p>
      </dgm:t>
    </dgm:pt>
    <dgm:pt modelId="{9CD1F161-AB47-47BF-B491-83AF12524342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prstClr val="black"/>
              </a:solidFill>
              <a:latin typeface="Montserrat" charset="0"/>
              <a:ea typeface="+mn-ea"/>
              <a:cs typeface="+mn-cs"/>
            </a:rPr>
            <a:t>Users can tweak forecast by manually adding domain specific knowledge. </a:t>
          </a:r>
          <a:endParaRPr lang="en-US" sz="2000" b="1" kern="1200" dirty="0">
            <a:solidFill>
              <a:prstClr val="black"/>
            </a:solidFill>
            <a:latin typeface="Montserrat" charset="0"/>
            <a:ea typeface="+mn-ea"/>
            <a:cs typeface="+mn-cs"/>
          </a:endParaRPr>
        </a:p>
      </dgm:t>
    </dgm:pt>
    <dgm:pt modelId="{676E66F8-7E05-4607-A2D8-91CB3568C4FE}" type="parTrans" cxnId="{45D36163-6483-4268-9479-E950994E4A1B}">
      <dgm:prSet/>
      <dgm:spPr/>
      <dgm:t>
        <a:bodyPr/>
        <a:lstStyle/>
        <a:p>
          <a:endParaRPr lang="en-US"/>
        </a:p>
      </dgm:t>
    </dgm:pt>
    <dgm:pt modelId="{59C9090C-2473-4617-8C1E-5ADC7EC69589}" type="sibTrans" cxnId="{45D36163-6483-4268-9479-E950994E4A1B}">
      <dgm:prSet/>
      <dgm:spPr/>
      <dgm:t>
        <a:bodyPr/>
        <a:lstStyle/>
        <a:p>
          <a:endParaRPr lang="en-US"/>
        </a:p>
      </dgm:t>
    </dgm:pt>
    <dgm:pt modelId="{DBFFD3A0-22D6-46F2-8AD4-9E5D3326DDD2}" type="pres">
      <dgm:prSet presAssocID="{DFB6E6D4-46C0-4660-AED5-BE50C0CC70F8}" presName="linear" presStyleCnt="0">
        <dgm:presLayoutVars>
          <dgm:animLvl val="lvl"/>
          <dgm:resizeHandles val="exact"/>
        </dgm:presLayoutVars>
      </dgm:prSet>
      <dgm:spPr/>
    </dgm:pt>
    <dgm:pt modelId="{49F1E111-4A27-47D6-9138-6BD34CB4E88D}" type="pres">
      <dgm:prSet presAssocID="{EEAC5E25-14A7-4DD9-8970-8A5329822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901436-C36F-4BDA-917E-1DB237F27411}" type="pres">
      <dgm:prSet presAssocID="{EEAC5E25-14A7-4DD9-8970-8A53298227F8}" presName="childText" presStyleLbl="revTx" presStyleIdx="0" presStyleCnt="3">
        <dgm:presLayoutVars>
          <dgm:bulletEnabled val="1"/>
        </dgm:presLayoutVars>
      </dgm:prSet>
      <dgm:spPr/>
    </dgm:pt>
    <dgm:pt modelId="{299C3BD1-1761-456E-8B73-258174F5F429}" type="pres">
      <dgm:prSet presAssocID="{1C24AAD8-20F2-4FA9-99AC-2EDE5ACA81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40BED6-44E3-4FC3-9BAB-C2B24D5E610C}" type="pres">
      <dgm:prSet presAssocID="{1C24AAD8-20F2-4FA9-99AC-2EDE5ACA81B0}" presName="childText" presStyleLbl="revTx" presStyleIdx="1" presStyleCnt="3">
        <dgm:presLayoutVars>
          <dgm:bulletEnabled val="1"/>
        </dgm:presLayoutVars>
      </dgm:prSet>
      <dgm:spPr/>
    </dgm:pt>
    <dgm:pt modelId="{F6660F87-40C1-4FE1-89ED-A4D69307F16B}" type="pres">
      <dgm:prSet presAssocID="{8452DA8C-069B-4F3B-B360-4B5A388DD7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F181B6-DD0E-4187-827A-40FB4562CD63}" type="pres">
      <dgm:prSet presAssocID="{8452DA8C-069B-4F3B-B360-4B5A388DD73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EE38105-1F35-43AF-ACC7-AD5FE5C609E0}" srcId="{EEAC5E25-14A7-4DD9-8970-8A53298227F8}" destId="{3BBDFAFB-A032-4B4E-A905-F29A8096BC6F}" srcOrd="1" destOrd="0" parTransId="{F07F724F-B4F4-4228-A931-D2D1D9B1ABD8}" sibTransId="{0362F0CC-3F6A-44A9-A879-B07669F01FCF}"/>
    <dgm:cxn modelId="{0A3F4010-0326-4645-B5D9-7E389BF708F9}" type="presOf" srcId="{EEAC5E25-14A7-4DD9-8970-8A53298227F8}" destId="{49F1E111-4A27-47D6-9138-6BD34CB4E88D}" srcOrd="0" destOrd="0" presId="urn:microsoft.com/office/officeart/2005/8/layout/vList2"/>
    <dgm:cxn modelId="{6E05605E-6919-4BD4-9373-DCCB80E8C41B}" srcId="{1C24AAD8-20F2-4FA9-99AC-2EDE5ACA81B0}" destId="{FC18731D-FB8D-4099-8E73-3FB9A31DE176}" srcOrd="1" destOrd="0" parTransId="{592B13AF-32BB-4671-868A-1C6D70208441}" sibTransId="{8438AE48-58F3-4D41-93A9-1380221079D3}"/>
    <dgm:cxn modelId="{45D36163-6483-4268-9479-E950994E4A1B}" srcId="{8452DA8C-069B-4F3B-B360-4B5A388DD737}" destId="{9CD1F161-AB47-47BF-B491-83AF12524342}" srcOrd="0" destOrd="0" parTransId="{676E66F8-7E05-4607-A2D8-91CB3568C4FE}" sibTransId="{59C9090C-2473-4617-8C1E-5ADC7EC69589}"/>
    <dgm:cxn modelId="{9B6A1F65-7F99-4C48-A5DD-580EEA4F9ED5}" type="presOf" srcId="{9CD1F161-AB47-47BF-B491-83AF12524342}" destId="{8DF181B6-DD0E-4187-827A-40FB4562CD63}" srcOrd="0" destOrd="0" presId="urn:microsoft.com/office/officeart/2005/8/layout/vList2"/>
    <dgm:cxn modelId="{110F2648-EF80-4FEE-8DBB-66CEEAB56CB2}" type="presOf" srcId="{514427BB-503B-46AC-9022-73972EA9AFC3}" destId="{4C901436-C36F-4BDA-917E-1DB237F27411}" srcOrd="0" destOrd="0" presId="urn:microsoft.com/office/officeart/2005/8/layout/vList2"/>
    <dgm:cxn modelId="{2A6D5B4C-CA10-4B43-AD53-5C240862D01A}" srcId="{DFB6E6D4-46C0-4660-AED5-BE50C0CC70F8}" destId="{8452DA8C-069B-4F3B-B360-4B5A388DD737}" srcOrd="2" destOrd="0" parTransId="{2B1FCA7D-B413-40B3-9685-377BE336B0B1}" sibTransId="{96D8457C-6C25-4692-BD0B-DC9CA4CA4A9B}"/>
    <dgm:cxn modelId="{0778F970-92AF-4E64-A7BE-E9A16E53B10B}" type="presOf" srcId="{DFB6E6D4-46C0-4660-AED5-BE50C0CC70F8}" destId="{DBFFD3A0-22D6-46F2-8AD4-9E5D3326DDD2}" srcOrd="0" destOrd="0" presId="urn:microsoft.com/office/officeart/2005/8/layout/vList2"/>
    <dgm:cxn modelId="{758B707A-2361-4A50-8DDC-310F33A515FD}" type="presOf" srcId="{A6C2F701-CAA6-4654-A9AA-1D2AF3FE633F}" destId="{0340BED6-44E3-4FC3-9BAB-C2B24D5E610C}" srcOrd="0" destOrd="0" presId="urn:microsoft.com/office/officeart/2005/8/layout/vList2"/>
    <dgm:cxn modelId="{6A8A278C-0611-4013-B5F7-42FD1485B00D}" srcId="{DFB6E6D4-46C0-4660-AED5-BE50C0CC70F8}" destId="{EEAC5E25-14A7-4DD9-8970-8A53298227F8}" srcOrd="0" destOrd="0" parTransId="{CDCBAD15-8ECC-4097-B127-C253CB0AD1D6}" sibTransId="{A3B56934-2094-4420-8863-9EE8056BB718}"/>
    <dgm:cxn modelId="{BE4E569C-4061-4155-A1AE-5DA00CB2CC6A}" type="presOf" srcId="{8452DA8C-069B-4F3B-B360-4B5A388DD737}" destId="{F6660F87-40C1-4FE1-89ED-A4D69307F16B}" srcOrd="0" destOrd="0" presId="urn:microsoft.com/office/officeart/2005/8/layout/vList2"/>
    <dgm:cxn modelId="{77BB4BAC-2BDA-46EF-8C4F-38AA867A4956}" srcId="{EEAC5E25-14A7-4DD9-8970-8A53298227F8}" destId="{514427BB-503B-46AC-9022-73972EA9AFC3}" srcOrd="0" destOrd="0" parTransId="{485DCBA8-9819-45FB-9A47-011DF17F8973}" sibTransId="{EE5ECC0C-20FE-41ED-82B0-4AC2467AB7F3}"/>
    <dgm:cxn modelId="{A499F6BF-8D0A-4343-97D3-79291BDE44E8}" type="presOf" srcId="{FC18731D-FB8D-4099-8E73-3FB9A31DE176}" destId="{0340BED6-44E3-4FC3-9BAB-C2B24D5E610C}" srcOrd="0" destOrd="1" presId="urn:microsoft.com/office/officeart/2005/8/layout/vList2"/>
    <dgm:cxn modelId="{5DA3BFC5-9EC0-4A9D-9ABA-F6D9B3274D19}" srcId="{1C24AAD8-20F2-4FA9-99AC-2EDE5ACA81B0}" destId="{A6C2F701-CAA6-4654-A9AA-1D2AF3FE633F}" srcOrd="0" destOrd="0" parTransId="{7B5EC9DD-A197-4676-8B85-F96116A0C816}" sibTransId="{E614E271-BE34-43CC-96D4-4079AF7B2A77}"/>
    <dgm:cxn modelId="{3C4F2DDF-9765-4DFC-905D-A6683FA6F3EF}" srcId="{DFB6E6D4-46C0-4660-AED5-BE50C0CC70F8}" destId="{1C24AAD8-20F2-4FA9-99AC-2EDE5ACA81B0}" srcOrd="1" destOrd="0" parTransId="{45CF8701-DED8-4C36-A780-9CCA617B8C55}" sibTransId="{53B3F34F-BFE7-4997-B098-0B866DF6CED8}"/>
    <dgm:cxn modelId="{4FD1F9FD-786B-4CAC-8186-82AAA3816E85}" type="presOf" srcId="{1C24AAD8-20F2-4FA9-99AC-2EDE5ACA81B0}" destId="{299C3BD1-1761-456E-8B73-258174F5F429}" srcOrd="0" destOrd="0" presId="urn:microsoft.com/office/officeart/2005/8/layout/vList2"/>
    <dgm:cxn modelId="{EB1103FF-F2A7-4CC5-9203-1A67D59807A2}" type="presOf" srcId="{3BBDFAFB-A032-4B4E-A905-F29A8096BC6F}" destId="{4C901436-C36F-4BDA-917E-1DB237F27411}" srcOrd="0" destOrd="1" presId="urn:microsoft.com/office/officeart/2005/8/layout/vList2"/>
    <dgm:cxn modelId="{CC11875A-BC7E-48CC-84FB-3D20348C4EB5}" type="presParOf" srcId="{DBFFD3A0-22D6-46F2-8AD4-9E5D3326DDD2}" destId="{49F1E111-4A27-47D6-9138-6BD34CB4E88D}" srcOrd="0" destOrd="0" presId="urn:microsoft.com/office/officeart/2005/8/layout/vList2"/>
    <dgm:cxn modelId="{A29FF7B5-6981-4C23-8FBF-4EE9938426EE}" type="presParOf" srcId="{DBFFD3A0-22D6-46F2-8AD4-9E5D3326DDD2}" destId="{4C901436-C36F-4BDA-917E-1DB237F27411}" srcOrd="1" destOrd="0" presId="urn:microsoft.com/office/officeart/2005/8/layout/vList2"/>
    <dgm:cxn modelId="{04D20A60-AE73-46E9-95AC-AFBF1D602E87}" type="presParOf" srcId="{DBFFD3A0-22D6-46F2-8AD4-9E5D3326DDD2}" destId="{299C3BD1-1761-456E-8B73-258174F5F429}" srcOrd="2" destOrd="0" presId="urn:microsoft.com/office/officeart/2005/8/layout/vList2"/>
    <dgm:cxn modelId="{CE6E7894-925C-4F2C-AA71-AB45646D31DA}" type="presParOf" srcId="{DBFFD3A0-22D6-46F2-8AD4-9E5D3326DDD2}" destId="{0340BED6-44E3-4FC3-9BAB-C2B24D5E610C}" srcOrd="3" destOrd="0" presId="urn:microsoft.com/office/officeart/2005/8/layout/vList2"/>
    <dgm:cxn modelId="{A3FE0E5B-6F69-4DDE-AEBA-51893A566CFB}" type="presParOf" srcId="{DBFFD3A0-22D6-46F2-8AD4-9E5D3326DDD2}" destId="{F6660F87-40C1-4FE1-89ED-A4D69307F16B}" srcOrd="4" destOrd="0" presId="urn:microsoft.com/office/officeart/2005/8/layout/vList2"/>
    <dgm:cxn modelId="{045001C0-56F9-4970-9B9F-DF30ED881462}" type="presParOf" srcId="{DBFFD3A0-22D6-46F2-8AD4-9E5D3326DDD2}" destId="{8DF181B6-DD0E-4187-827A-40FB4562CD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1E111-4A27-47D6-9138-6BD34CB4E88D}">
      <dsp:nvSpPr>
        <dsp:cNvPr id="0" name=""/>
        <dsp:cNvSpPr/>
      </dsp:nvSpPr>
      <dsp:spPr>
        <a:xfrm>
          <a:off x="0" y="2885"/>
          <a:ext cx="7827624" cy="76843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ACCURATE AND FAST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7512" y="40397"/>
        <a:ext cx="7752600" cy="693408"/>
      </dsp:txXfrm>
    </dsp:sp>
    <dsp:sp modelId="{4C901436-C36F-4BDA-917E-1DB237F27411}">
      <dsp:nvSpPr>
        <dsp:cNvPr id="0" name=""/>
        <dsp:cNvSpPr/>
      </dsp:nvSpPr>
      <dsp:spPr>
        <a:xfrm>
          <a:off x="0" y="771318"/>
          <a:ext cx="7827624" cy="947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5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Facebook teams uses Prophet for accurate forecasting and planning. </a:t>
          </a:r>
          <a:endParaRPr lang="en-US" sz="2000" b="1" kern="1200" dirty="0">
            <a:solidFill>
              <a:schemeClr val="tx1"/>
            </a:solidFill>
            <a:latin typeface="Montserrat" charset="0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Prophet can generate results in seconds.</a:t>
          </a:r>
          <a:endParaRPr lang="en-US" sz="2000" b="1" kern="1200" dirty="0">
            <a:solidFill>
              <a:schemeClr val="tx1"/>
            </a:solidFill>
            <a:latin typeface="Montserrat" charset="0"/>
            <a:ea typeface="+mn-ea"/>
            <a:cs typeface="+mn-cs"/>
          </a:endParaRPr>
        </a:p>
      </dsp:txBody>
      <dsp:txXfrm>
        <a:off x="0" y="771318"/>
        <a:ext cx="7827624" cy="947554"/>
      </dsp:txXfrm>
    </dsp:sp>
    <dsp:sp modelId="{299C3BD1-1761-456E-8B73-258174F5F429}">
      <dsp:nvSpPr>
        <dsp:cNvPr id="0" name=""/>
        <dsp:cNvSpPr/>
      </dsp:nvSpPr>
      <dsp:spPr>
        <a:xfrm>
          <a:off x="0" y="1718872"/>
          <a:ext cx="7827624" cy="76843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AUTOMATIC</a:t>
          </a:r>
          <a:endParaRPr lang="en-US" sz="3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37512" y="1756384"/>
        <a:ext cx="7752600" cy="693408"/>
      </dsp:txXfrm>
    </dsp:sp>
    <dsp:sp modelId="{0340BED6-44E3-4FC3-9BAB-C2B24D5E610C}">
      <dsp:nvSpPr>
        <dsp:cNvPr id="0" name=""/>
        <dsp:cNvSpPr/>
      </dsp:nvSpPr>
      <dsp:spPr>
        <a:xfrm>
          <a:off x="0" y="2487304"/>
          <a:ext cx="7827624" cy="6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5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prstClr val="black"/>
              </a:solidFill>
              <a:latin typeface="Montserrat" charset="0"/>
              <a:ea typeface="+mn-ea"/>
              <a:cs typeface="+mn-cs"/>
            </a:rPr>
            <a:t>No need to perform data preprocessing.</a:t>
          </a:r>
          <a:endParaRPr lang="en-US" sz="2000" b="1" kern="1200" dirty="0">
            <a:solidFill>
              <a:prstClr val="black"/>
            </a:solidFill>
            <a:latin typeface="Montserrat" charset="0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prstClr val="black"/>
              </a:solidFill>
              <a:latin typeface="Montserrat" charset="0"/>
              <a:ea typeface="+mn-ea"/>
              <a:cs typeface="+mn-cs"/>
            </a:rPr>
            <a:t>Prophet works with missing data with several outliers.</a:t>
          </a:r>
          <a:endParaRPr lang="en-US" sz="2000" b="1" kern="1200" dirty="0">
            <a:solidFill>
              <a:prstClr val="black"/>
            </a:solidFill>
            <a:latin typeface="Montserrat" charset="0"/>
            <a:ea typeface="+mn-ea"/>
            <a:cs typeface="+mn-cs"/>
          </a:endParaRPr>
        </a:p>
      </dsp:txBody>
      <dsp:txXfrm>
        <a:off x="0" y="2487304"/>
        <a:ext cx="7827624" cy="679767"/>
      </dsp:txXfrm>
    </dsp:sp>
    <dsp:sp modelId="{F6660F87-40C1-4FE1-89ED-A4D69307F16B}">
      <dsp:nvSpPr>
        <dsp:cNvPr id="0" name=""/>
        <dsp:cNvSpPr/>
      </dsp:nvSpPr>
      <dsp:spPr>
        <a:xfrm>
          <a:off x="0" y="3167072"/>
          <a:ext cx="7827624" cy="76843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DOMAIN KNOWLEDGE INTEGRATION </a:t>
          </a:r>
          <a:endParaRPr lang="en-US" sz="3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37512" y="3204584"/>
        <a:ext cx="7752600" cy="693408"/>
      </dsp:txXfrm>
    </dsp:sp>
    <dsp:sp modelId="{8DF181B6-DD0E-4187-827A-40FB4562CD63}">
      <dsp:nvSpPr>
        <dsp:cNvPr id="0" name=""/>
        <dsp:cNvSpPr/>
      </dsp:nvSpPr>
      <dsp:spPr>
        <a:xfrm>
          <a:off x="0" y="3935504"/>
          <a:ext cx="7827624" cy="60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5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b="1" kern="1200" dirty="0">
              <a:solidFill>
                <a:prstClr val="black"/>
              </a:solidFill>
              <a:latin typeface="Montserrat" charset="0"/>
              <a:ea typeface="+mn-ea"/>
              <a:cs typeface="+mn-cs"/>
            </a:rPr>
            <a:t>Users can tweak forecast by manually adding domain specific knowledge. </a:t>
          </a:r>
          <a:endParaRPr lang="en-US" sz="2000" b="1" kern="1200" dirty="0">
            <a:solidFill>
              <a:prstClr val="black"/>
            </a:solidFill>
            <a:latin typeface="Montserrat" charset="0"/>
            <a:ea typeface="+mn-ea"/>
            <a:cs typeface="+mn-cs"/>
          </a:endParaRPr>
        </a:p>
      </dsp:txBody>
      <dsp:txXfrm>
        <a:off x="0" y="3935504"/>
        <a:ext cx="7827624" cy="60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acebook.github.io/prophet/docs/quick_start.html#python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11002" y="2591268"/>
            <a:ext cx="47620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cap="all" dirty="0">
                <a:solidFill>
                  <a:srgbClr val="0D307E"/>
                </a:solidFill>
                <a:latin typeface="Montserrat" pitchFamily="2" charset="-52"/>
                <a:ea typeface="Montserrat" charset="0"/>
                <a:cs typeface="Montserrat" charset="0"/>
              </a:rPr>
              <a:t>Data Science</a:t>
            </a:r>
          </a:p>
          <a:p>
            <a:r>
              <a:rPr lang="en-US" sz="4400" b="1" cap="all" dirty="0">
                <a:solidFill>
                  <a:srgbClr val="FC4016"/>
                </a:solidFill>
                <a:latin typeface="Montserrat" pitchFamily="2" charset="-52"/>
                <a:ea typeface="Montserrat" charset="0"/>
                <a:cs typeface="Montserrat" charset="0"/>
              </a:rPr>
              <a:t>for Business</a:t>
            </a: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8857980" cy="4893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For companies to become competitive and </a:t>
            </a:r>
            <a:r>
              <a:rPr lang="en-US" sz="2400" dirty="0"/>
              <a:t>skyrocket their growth, they need to leverage AI/ML to develop predictive models to forecast sales in the future</a:t>
            </a:r>
            <a:r>
              <a:rPr lang="en-CA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Predictive models attempt at forecasting future sales based on historical data while taking into account seasonality effects, demand, holidays, promotions, and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 this project, you work as a data scientist in the sales department and the sales team provided you with data from 1115 stores.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objective is to predict future daily sales based on the features.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B03A313-38F9-464D-9579-0F6A6F78B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b="8241"/>
          <a:stretch/>
        </p:blipFill>
        <p:spPr bwMode="auto">
          <a:xfrm>
            <a:off x="600075" y="563111"/>
            <a:ext cx="8001000" cy="466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6658C-E3B9-4BDC-B357-47B61E4BD0C2}"/>
              </a:ext>
            </a:extLst>
          </p:cNvPr>
          <p:cNvCxnSpPr>
            <a:cxnSpLocks/>
          </p:cNvCxnSpPr>
          <p:nvPr/>
        </p:nvCxnSpPr>
        <p:spPr>
          <a:xfrm flipH="1">
            <a:off x="6506001" y="445216"/>
            <a:ext cx="17112" cy="5571348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8">
            <a:extLst>
              <a:ext uri="{FF2B5EF4-FFF2-40B4-BE49-F238E27FC236}">
                <a16:creationId xmlns:a16="http://schemas.microsoft.com/office/drawing/2014/main" id="{EA79EAFF-48AE-4D24-9E71-F07E577483CB}"/>
              </a:ext>
            </a:extLst>
          </p:cNvPr>
          <p:cNvSpPr/>
          <p:nvPr/>
        </p:nvSpPr>
        <p:spPr>
          <a:xfrm rot="10800000">
            <a:off x="5037594" y="2064107"/>
            <a:ext cx="1447180" cy="4568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6DC9F-A6F3-4CC2-AA4C-628281083D30}"/>
              </a:ext>
            </a:extLst>
          </p:cNvPr>
          <p:cNvSpPr txBox="1"/>
          <p:nvPr/>
        </p:nvSpPr>
        <p:spPr>
          <a:xfrm>
            <a:off x="5526612" y="1498145"/>
            <a:ext cx="101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PAST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040D517-BCB3-45AB-85DA-58D393F0BEF8}"/>
              </a:ext>
            </a:extLst>
          </p:cNvPr>
          <p:cNvSpPr/>
          <p:nvPr/>
        </p:nvSpPr>
        <p:spPr>
          <a:xfrm>
            <a:off x="6523112" y="1407563"/>
            <a:ext cx="1447180" cy="4568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69F31-F2BA-41C8-8554-E3F50ADE36D3}"/>
              </a:ext>
            </a:extLst>
          </p:cNvPr>
          <p:cNvSpPr txBox="1"/>
          <p:nvPr/>
        </p:nvSpPr>
        <p:spPr>
          <a:xfrm>
            <a:off x="6506001" y="964019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FUTURE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FD429-94FF-416F-965E-728F68462081}"/>
              </a:ext>
            </a:extLst>
          </p:cNvPr>
          <p:cNvSpPr txBox="1"/>
          <p:nvPr/>
        </p:nvSpPr>
        <p:spPr>
          <a:xfrm>
            <a:off x="4360908" y="522585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1653C-0AAB-452A-AEB1-8C119024FBAE}"/>
              </a:ext>
            </a:extLst>
          </p:cNvPr>
          <p:cNvSpPr txBox="1"/>
          <p:nvPr/>
        </p:nvSpPr>
        <p:spPr>
          <a:xfrm rot="16200000">
            <a:off x="-257400" y="2450963"/>
            <a:ext cx="13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87482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CD81B-92C3-4810-84AE-F6893B2BDFA3}"/>
              </a:ext>
            </a:extLst>
          </p:cNvPr>
          <p:cNvSpPr/>
          <p:nvPr/>
        </p:nvSpPr>
        <p:spPr>
          <a:xfrm>
            <a:off x="256538" y="532721"/>
            <a:ext cx="534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INPUTS AND EXPECTED OUTPUT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1D33E-584E-4D1F-94B4-499AD0AFB105}"/>
              </a:ext>
            </a:extLst>
          </p:cNvPr>
          <p:cNvSpPr/>
          <p:nvPr/>
        </p:nvSpPr>
        <p:spPr>
          <a:xfrm>
            <a:off x="338356" y="1197608"/>
            <a:ext cx="798352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Id: transaction ID (combination of Store and date)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Store: unique store 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Sales: sales/day, this is the target variable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Customers: number of customers on a given 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Open: Boolean to say whether a store is open or closed (0 = closed, 1 = open)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Promo: describes if store is running a promo on   that day or 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Montserrat" charset="0"/>
              </a:rPr>
              <a:t>StateHoliday</a:t>
            </a:r>
            <a:r>
              <a:rPr lang="en-CA" sz="2400" b="1" dirty="0">
                <a:latin typeface="Montserrat" charset="0"/>
              </a:rPr>
              <a:t>: indicate which state holiday (a = public holiday, b = Easter holiday, c = Christmas, 0 = 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Montserrat" charset="0"/>
              </a:rPr>
              <a:t>SchoolHoliday</a:t>
            </a:r>
            <a:r>
              <a:rPr lang="en-CA" sz="2400" b="1" dirty="0">
                <a:latin typeface="Montserrat" charset="0"/>
              </a:rPr>
              <a:t>: indicates if the (Store, Date) was affected by the closure of public schools</a:t>
            </a:r>
          </a:p>
          <a:p>
            <a:b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CA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2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CD81B-92C3-4810-84AE-F6893B2BDFA3}"/>
              </a:ext>
            </a:extLst>
          </p:cNvPr>
          <p:cNvSpPr/>
          <p:nvPr/>
        </p:nvSpPr>
        <p:spPr>
          <a:xfrm>
            <a:off x="256538" y="532721"/>
            <a:ext cx="534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INPUTS AND EXPECTED OUTPUT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1D33E-584E-4D1F-94B4-499AD0AFB105}"/>
              </a:ext>
            </a:extLst>
          </p:cNvPr>
          <p:cNvSpPr/>
          <p:nvPr/>
        </p:nvSpPr>
        <p:spPr>
          <a:xfrm>
            <a:off x="256538" y="1329945"/>
            <a:ext cx="84596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Montserrat" charset="0"/>
              </a:rPr>
              <a:t>StoreType</a:t>
            </a:r>
            <a:r>
              <a:rPr lang="en-CA" sz="2400" b="1" dirty="0">
                <a:latin typeface="Montserrat" charset="0"/>
              </a:rPr>
              <a:t>: categorical variable to indicate type of store (a, b, c, 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Assortment:  a = basic, b = extra, c = extended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Montserrat" charset="0"/>
              </a:rPr>
              <a:t>CompetitionDistance</a:t>
            </a:r>
            <a:r>
              <a:rPr lang="en-CA" sz="2400" b="1" dirty="0">
                <a:latin typeface="Montserrat" charset="0"/>
              </a:rPr>
              <a:t> (meters): distance to closest competitor 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Montserrat" charset="0"/>
              </a:rPr>
              <a:t>CompetitionOpenSince</a:t>
            </a:r>
            <a:r>
              <a:rPr lang="en-CA" sz="2400" b="1" dirty="0">
                <a:latin typeface="Montserrat" charset="0"/>
              </a:rPr>
              <a:t> [Month/Year]:  date when competition was open</a:t>
            </a:r>
          </a:p>
          <a:p>
            <a:endParaRPr lang="en-CA" sz="2400" b="1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3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CD81B-92C3-4810-84AE-F6893B2BDFA3}"/>
              </a:ext>
            </a:extLst>
          </p:cNvPr>
          <p:cNvSpPr/>
          <p:nvPr/>
        </p:nvSpPr>
        <p:spPr>
          <a:xfrm>
            <a:off x="256538" y="532721"/>
            <a:ext cx="534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INPUTS AND EXPECTED OUTPUT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1D33E-584E-4D1F-94B4-499AD0AFB105}"/>
              </a:ext>
            </a:extLst>
          </p:cNvPr>
          <p:cNvSpPr/>
          <p:nvPr/>
        </p:nvSpPr>
        <p:spPr>
          <a:xfrm>
            <a:off x="256538" y="1351508"/>
            <a:ext cx="84596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Promo2: Promo2 is a continuing and consecutive promotion for some stores (0 = store is not participating, 1 = store is participating)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Promo2Since [Year/Week]: date when store started participating in Promo2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Montserrat" charset="0"/>
              </a:rPr>
              <a:t>PromoInterval</a:t>
            </a:r>
            <a:r>
              <a:rPr lang="en-CA" sz="2400" b="1" dirty="0">
                <a:latin typeface="Montserrat" charset="0"/>
              </a:rPr>
              <a:t>: describes the consecutive intervals Promo2 is started, naming the months promotion is started anew. E.g. "</a:t>
            </a:r>
            <a:r>
              <a:rPr lang="en-CA" sz="2400" b="1" dirty="0" err="1">
                <a:latin typeface="Montserrat" charset="0"/>
              </a:rPr>
              <a:t>Feb,May,Aug,Nov</a:t>
            </a:r>
            <a:r>
              <a:rPr lang="en-CA" sz="2400" b="1" dirty="0">
                <a:latin typeface="Montserrat" charset="0"/>
              </a:rPr>
              <a:t>" means each round starts in February, May, August, November of any given year for that store</a:t>
            </a:r>
            <a:br>
              <a:rPr lang="en-CA" sz="2400" b="1" dirty="0">
                <a:latin typeface="Montserrat" charset="0"/>
              </a:rPr>
            </a:br>
            <a:endParaRPr lang="en-CA" sz="2400" b="1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9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CD81B-92C3-4810-84AE-F6893B2BDFA3}"/>
              </a:ext>
            </a:extLst>
          </p:cNvPr>
          <p:cNvSpPr/>
          <p:nvPr/>
        </p:nvSpPr>
        <p:spPr>
          <a:xfrm>
            <a:off x="256538" y="532721"/>
            <a:ext cx="3597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F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ACEBOOK PROPHET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F67F4-4077-4836-9734-13F42A2CC356}"/>
              </a:ext>
            </a:extLst>
          </p:cNvPr>
          <p:cNvSpPr txBox="1">
            <a:spLocks/>
          </p:cNvSpPr>
          <p:nvPr/>
        </p:nvSpPr>
        <p:spPr>
          <a:xfrm>
            <a:off x="256538" y="1198052"/>
            <a:ext cx="7904657" cy="4786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CA" sz="2000" b="1" dirty="0">
                <a:solidFill>
                  <a:schemeClr val="tx1"/>
                </a:solidFill>
                <a:latin typeface="Montserrat" charset="0"/>
              </a:rPr>
              <a:t>Prophet is open source software released by Facebook’s Core Data Science team.</a:t>
            </a:r>
          </a:p>
          <a:p>
            <a:r>
              <a:rPr lang="en-CA" sz="2000" b="1" dirty="0">
                <a:solidFill>
                  <a:schemeClr val="tx1"/>
                </a:solidFill>
                <a:latin typeface="Montserrat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r>
              <a:rPr lang="en-CA" sz="2000" b="1" dirty="0">
                <a:solidFill>
                  <a:schemeClr val="tx1"/>
                </a:solidFill>
                <a:latin typeface="Montserrat" charset="0"/>
              </a:rPr>
              <a:t>Prophet works best with time series that have strong seasonal effects and several seasons of historical data. </a:t>
            </a:r>
          </a:p>
          <a:p>
            <a:r>
              <a:rPr lang="en-CA" sz="2000" b="1" dirty="0">
                <a:solidFill>
                  <a:schemeClr val="tx1"/>
                </a:solidFill>
                <a:latin typeface="Montserrat" charset="0"/>
              </a:rPr>
              <a:t>For more information, please check this out: 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CA" sz="2000" b="1" dirty="0">
                <a:solidFill>
                  <a:schemeClr val="tx1"/>
                </a:solidFill>
                <a:latin typeface="Montserrat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https://research.fb.com/prophet-forecasting-at-scale/</a:t>
            </a:r>
            <a:endParaRPr lang="en-CA" sz="2000" b="1" dirty="0">
              <a:solidFill>
                <a:schemeClr val="tx1"/>
              </a:solidFill>
              <a:latin typeface="Montserrat" charset="0"/>
            </a:endParaRP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CA" sz="2000" b="1" dirty="0">
                <a:solidFill>
                  <a:schemeClr val="tx1"/>
                </a:solidFill>
                <a:latin typeface="Montserrat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https://facebook.github.io/prophet/docs/quick_start.html#python-api</a:t>
            </a:r>
            <a:endParaRPr lang="en-CA" sz="2000" b="1" dirty="0">
              <a:solidFill>
                <a:schemeClr val="tx1"/>
              </a:solidFill>
              <a:latin typeface="Montserrat" charset="0"/>
            </a:endParaRPr>
          </a:p>
          <a:p>
            <a:endParaRPr lang="en-CA" sz="2000" b="1" dirty="0">
              <a:solidFill>
                <a:schemeClr val="tx1"/>
              </a:solidFill>
              <a:latin typeface="Montserrat" charset="0"/>
            </a:endParaRPr>
          </a:p>
          <a:p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CD81B-92C3-4810-84AE-F6893B2BDFA3}"/>
              </a:ext>
            </a:extLst>
          </p:cNvPr>
          <p:cNvSpPr/>
          <p:nvPr/>
        </p:nvSpPr>
        <p:spPr>
          <a:xfrm>
            <a:off x="256538" y="532721"/>
            <a:ext cx="3597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F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ACEBOOK PROPHET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78F67F4-4077-4836-9734-13F42A2CC3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38" y="1198052"/>
                <a:ext cx="7904657" cy="47869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defPPr>
                  <a:defRPr lang="ru-RU"/>
                </a:defPPr>
                <a:lvl1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bg1"/>
                    </a:solidFill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/>
                <a:r>
                  <a:rPr lang="en-CA" sz="2000" b="1" dirty="0">
                    <a:solidFill>
                      <a:schemeClr val="tx1"/>
                    </a:solidFill>
                    <a:latin typeface="Montserrat" charset="0"/>
                  </a:rPr>
                  <a:t>Prophet implements an additive regression model with four elements:</a:t>
                </a:r>
              </a:p>
              <a:p>
                <a:pPr marL="800100" lvl="1" indent="-342900">
                  <a:buClrTx/>
                  <a:buFont typeface="Courier New" panose="02070309020205020404" pitchFamily="49" charset="0"/>
                  <a:buChar char="o"/>
                </a:pPr>
                <a:r>
                  <a:rPr lang="en-CA" sz="2000" b="1" dirty="0">
                    <a:solidFill>
                      <a:schemeClr val="tx1"/>
                    </a:solidFill>
                    <a:latin typeface="Montserrat" charset="0"/>
                    <a:ea typeface="+mn-ea"/>
                    <a:cs typeface="+mn-cs"/>
                  </a:rPr>
                  <a:t>A piecewise linear, Prophet automatically picks up change points in the data and identifies any change in trends.  </a:t>
                </a:r>
              </a:p>
              <a:p>
                <a:pPr marL="800100" lvl="1" indent="-342900">
                  <a:buClrTx/>
                  <a:buFont typeface="Courier New" panose="02070309020205020404" pitchFamily="49" charset="0"/>
                  <a:buChar char="o"/>
                </a:pPr>
                <a:r>
                  <a:rPr lang="en-CA" sz="2000" b="1" dirty="0">
                    <a:solidFill>
                      <a:schemeClr val="tx1"/>
                    </a:solidFill>
                    <a:latin typeface="Montserrat" charset="0"/>
                    <a:ea typeface="+mn-ea"/>
                    <a:cs typeface="+mn-cs"/>
                  </a:rPr>
                  <a:t>A yearly seasonal component modeled using Fourier series.</a:t>
                </a:r>
              </a:p>
              <a:p>
                <a:pPr marL="800100" lvl="1" indent="-342900">
                  <a:buClrTx/>
                  <a:buFont typeface="Courier New" panose="02070309020205020404" pitchFamily="49" charset="0"/>
                  <a:buChar char="o"/>
                </a:pPr>
                <a:r>
                  <a:rPr lang="en-CA" sz="2000" b="1" dirty="0">
                    <a:solidFill>
                      <a:schemeClr val="tx1"/>
                    </a:solidFill>
                    <a:latin typeface="Montserrat" charset="0"/>
                    <a:ea typeface="+mn-ea"/>
                    <a:cs typeface="+mn-cs"/>
                  </a:rPr>
                  <a:t>A weekly seasonal component.</a:t>
                </a:r>
              </a:p>
              <a:p>
                <a:pPr marL="800100" lvl="1" indent="-342900">
                  <a:buClrTx/>
                  <a:buFont typeface="Courier New" panose="02070309020205020404" pitchFamily="49" charset="0"/>
                  <a:buChar char="o"/>
                </a:pPr>
                <a:r>
                  <a:rPr lang="en-CA" sz="2000" b="1" dirty="0">
                    <a:solidFill>
                      <a:schemeClr val="tx1"/>
                    </a:solidFill>
                    <a:latin typeface="Montserrat" charset="0"/>
                    <a:ea typeface="+mn-ea"/>
                    <a:cs typeface="+mn-cs"/>
                  </a:rPr>
                  <a:t>A holiday list that can be manually provided.</a:t>
                </a:r>
                <a:endParaRPr lang="en-CA" sz="2000" b="1" dirty="0">
                  <a:solidFill>
                    <a:schemeClr val="tx1"/>
                  </a:solidFill>
                  <a:latin typeface="Montserrat" charset="0"/>
                </a:endParaRPr>
              </a:p>
              <a:p>
                <a:pPr marL="342900" indent="-342900"/>
                <a:r>
                  <a:rPr lang="en-CA" sz="2000" b="1" dirty="0">
                    <a:solidFill>
                      <a:schemeClr val="tx1"/>
                    </a:solidFill>
                    <a:latin typeface="Montserrat" charset="0"/>
                  </a:rPr>
                  <a:t>Additive Regression model takes the form: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𝑌</m:t>
                      </m:r>
                      <m:r>
                        <a:rPr lang="en-CA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sSub>
                        <m:sSubPr>
                          <m:ctrlP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</m:ctrlPr>
                        </m:sSubPr>
                        <m:e>
                          <m: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𝛽</m:t>
                          </m:r>
                        </m:e>
                        <m:sub>
                          <m: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0</m:t>
                          </m:r>
                        </m:sub>
                      </m:sSub>
                      <m:r>
                        <a:rPr lang="en-CA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CA" sz="19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/>
                <a:r>
                  <a:rPr lang="en-CA" sz="1900" b="1" dirty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𝒇</m:t>
                        </m:r>
                      </m:e>
                      <m:sub>
                        <m:r>
                          <a:rPr lang="en-CA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𝒋</m:t>
                        </m:r>
                      </m:sub>
                    </m:sSub>
                    <m:r>
                      <a:rPr lang="en-CA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(</m:t>
                    </m:r>
                    <m:sSub>
                      <m:sSubPr>
                        <m:ctrlPr>
                          <a:rPr lang="en-CA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𝒙</m:t>
                        </m:r>
                      </m:e>
                      <m:sub>
                        <m:r>
                          <a:rPr lang="en-CA" sz="1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𝒋</m:t>
                        </m:r>
                      </m:sub>
                    </m:sSub>
                    <m:r>
                      <a:rPr lang="en-CA" sz="1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</m:t>
                    </m:r>
                  </m:oMath>
                </a14:m>
                <a:r>
                  <a:rPr lang="en-CA" sz="1900" b="1" dirty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 are unknown smoothing functions fit from the data </a:t>
                </a:r>
              </a:p>
              <a:p>
                <a:pPr marL="342900" indent="-342900"/>
                <a:r>
                  <a:rPr lang="en-CA" sz="1900" b="1" dirty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Reference: https://research.fb.com/prophet-forecasting-at-scale/</a:t>
                </a:r>
                <a:endParaRPr lang="en-CA" sz="1900" b="1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/>
                <a:endParaRPr lang="en-CA" sz="19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endParaRPr lang="en-CA" sz="1900" b="1" dirty="0">
                  <a:solidFill>
                    <a:schemeClr val="tx1"/>
                  </a:solidFill>
                  <a:latin typeface="Montserrat" charset="0"/>
                </a:endParaRPr>
              </a:p>
              <a:p>
                <a:endParaRPr lang="en-CA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78F67F4-4077-4836-9734-13F42A2C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38" y="1198052"/>
                <a:ext cx="7904657" cy="4786953"/>
              </a:xfrm>
              <a:prstGeom prst="rect">
                <a:avLst/>
              </a:prstGeom>
              <a:blipFill>
                <a:blip r:embed="rId4"/>
                <a:stretch>
                  <a:fillRect l="-694" t="-1274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4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CD81B-92C3-4810-84AE-F6893B2BDFA3}"/>
              </a:ext>
            </a:extLst>
          </p:cNvPr>
          <p:cNvSpPr/>
          <p:nvPr/>
        </p:nvSpPr>
        <p:spPr>
          <a:xfrm>
            <a:off x="256538" y="532721"/>
            <a:ext cx="3597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F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ACEBOOK PROPHET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B8A2E0-EBAF-4203-88F9-2DB9B3803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433753"/>
              </p:ext>
            </p:extLst>
          </p:nvPr>
        </p:nvGraphicFramePr>
        <p:xfrm>
          <a:off x="385198" y="1517582"/>
          <a:ext cx="7827624" cy="454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4685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334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R.M. Mohamed</cp:lastModifiedBy>
  <cp:revision>49</cp:revision>
  <dcterms:created xsi:type="dcterms:W3CDTF">2019-05-23T09:27:58Z</dcterms:created>
  <dcterms:modified xsi:type="dcterms:W3CDTF">2020-04-11T01:50:52Z</dcterms:modified>
</cp:coreProperties>
</file>