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971" r:id="rId4"/>
    <p:sldId id="271" r:id="rId5"/>
    <p:sldId id="973" r:id="rId6"/>
    <p:sldId id="972" r:id="rId7"/>
    <p:sldId id="712" r:id="rId8"/>
    <p:sldId id="713" r:id="rId9"/>
    <p:sldId id="974" r:id="rId10"/>
    <p:sldId id="975" r:id="rId11"/>
    <p:sldId id="97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E2DEDD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cnns-architectures-lenet-alexnet-vgg-googlenet-resnet-and-more-666091488df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1587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xmlns="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17277F-5B85-41EF-9714-B02B61EB8485}"/>
              </a:ext>
            </a:extLst>
          </p:cNvPr>
          <p:cNvSpPr txBox="1"/>
          <p:nvPr/>
        </p:nvSpPr>
        <p:spPr>
          <a:xfrm>
            <a:off x="77869" y="583848"/>
            <a:ext cx="8857980" cy="5632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  <a:lvl2pPr marL="800100" lvl="1" indent="-342900">
              <a:buFont typeface="Courier New" panose="02070309020205020404" pitchFamily="49" charset="0"/>
              <a:buChar char="o"/>
              <a:defRPr sz="2400" b="1">
                <a:latin typeface="Montserrat" charset="0"/>
              </a:defRPr>
            </a:lvl2pPr>
          </a:lstStyle>
          <a:p>
            <a:r>
              <a:rPr lang="en-CA" dirty="0"/>
              <a:t>AI/ML/DL has been revolutionizing healthcare and medicine:</a:t>
            </a:r>
          </a:p>
          <a:p>
            <a:pPr lvl="1"/>
            <a:r>
              <a:rPr lang="en-CA" dirty="0"/>
              <a:t>Medical imagery </a:t>
            </a:r>
          </a:p>
          <a:p>
            <a:pPr lvl="1"/>
            <a:r>
              <a:rPr lang="en-CA" dirty="0"/>
              <a:t>Drug research </a:t>
            </a:r>
          </a:p>
          <a:p>
            <a:pPr lvl="1"/>
            <a:r>
              <a:rPr lang="en-CA" dirty="0"/>
              <a:t>Genome development </a:t>
            </a:r>
          </a:p>
          <a:p>
            <a:pPr lvl="1"/>
            <a:endParaRPr lang="en-CA" dirty="0"/>
          </a:p>
          <a:p>
            <a:r>
              <a:rPr lang="en-CA" dirty="0"/>
              <a:t>Deep learning has been proven to be superior in detecting and classifying disease using imagery data.</a:t>
            </a:r>
          </a:p>
          <a:p>
            <a:endParaRPr lang="en-CA" dirty="0"/>
          </a:p>
          <a:p>
            <a:r>
              <a:rPr lang="en-CA" dirty="0"/>
              <a:t>Skin cancer could be detected more accurately by Deep Learning than by dermatologists (2018). </a:t>
            </a:r>
          </a:p>
          <a:p>
            <a:pPr lvl="1"/>
            <a:r>
              <a:rPr lang="en-CA" dirty="0"/>
              <a:t>Human dermatologists detection = 86.6%</a:t>
            </a:r>
          </a:p>
          <a:p>
            <a:pPr lvl="1"/>
            <a:r>
              <a:rPr lang="en-CA" dirty="0"/>
              <a:t>Deep Learning detection = 95%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02A104F-9B26-444F-B5BA-F0C503AD6D90}"/>
              </a:ext>
            </a:extLst>
          </p:cNvPr>
          <p:cNvSpPr/>
          <p:nvPr/>
        </p:nvSpPr>
        <p:spPr>
          <a:xfrm>
            <a:off x="849901" y="5920209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</a:rPr>
              <a:t> Reference: </a:t>
            </a:r>
            <a:r>
              <a:rPr lang="en-CA" sz="2000" b="1" i="1" dirty="0">
                <a:latin typeface="Arial" panose="020B0604020202020204" pitchFamily="34" charset="0"/>
              </a:rPr>
              <a:t>"Computer learns to detect skin cancer more accurately than doctors". The Guardian. 29 May 2018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359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715131-5C57-4759-8A63-5550D9B5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1337C973-B93E-4C7F-8D0F-EB5FABB1555E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2800" b="1" dirty="0">
                <a:latin typeface="Montserrat"/>
                <a:ea typeface="+mj-ea"/>
                <a:cs typeface="+mj-cs"/>
              </a:rPr>
              <a:t>WHY DO WE KEEP THE FIRST LAYERS?</a:t>
            </a:r>
          </a:p>
        </p:txBody>
      </p:sp>
      <p:sp>
        <p:nvSpPr>
          <p:cNvPr id="7" name="Прямоугольник 11">
            <a:extLst>
              <a:ext uri="{FF2B5EF4-FFF2-40B4-BE49-F238E27FC236}">
                <a16:creationId xmlns:a16="http://schemas.microsoft.com/office/drawing/2014/main" xmlns="" id="{DB960CA1-5877-4EF5-95FA-35B9DE38F9F8}"/>
              </a:ext>
            </a:extLst>
          </p:cNvPr>
          <p:cNvSpPr/>
          <p:nvPr/>
        </p:nvSpPr>
        <p:spPr>
          <a:xfrm>
            <a:off x="225628" y="926905"/>
            <a:ext cx="92037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 first CNN layers are used to extract high level general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 last couple of layers are used to perform classification (on a specific task).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So we copy the first trained layers (base model) and then we add a new custom layers in the output to perform classification on a specific new task.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2106BB6-1DAF-442D-B84D-3B7A43D120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18242" y="2865897"/>
            <a:ext cx="9286941" cy="30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715131-5C57-4759-8A63-5550D9B5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1337C973-B93E-4C7F-8D0F-EB5FABB1555E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2800" b="1" dirty="0">
                <a:latin typeface="Montserrat"/>
                <a:ea typeface="+mj-ea"/>
                <a:cs typeface="+mj-cs"/>
              </a:rPr>
              <a:t>TRANSFER LEARNING TRAINING STRATEGIES</a:t>
            </a:r>
          </a:p>
        </p:txBody>
      </p:sp>
      <p:sp>
        <p:nvSpPr>
          <p:cNvPr id="7" name="Прямоугольник 11">
            <a:extLst>
              <a:ext uri="{FF2B5EF4-FFF2-40B4-BE49-F238E27FC236}">
                <a16:creationId xmlns:a16="http://schemas.microsoft.com/office/drawing/2014/main" xmlns="" id="{DB960CA1-5877-4EF5-95FA-35B9DE38F9F8}"/>
              </a:ext>
            </a:extLst>
          </p:cNvPr>
          <p:cNvSpPr/>
          <p:nvPr/>
        </p:nvSpPr>
        <p:spPr>
          <a:xfrm>
            <a:off x="225628" y="838187"/>
            <a:ext cx="8702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Strategy #1 Steps: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Freeze the trained CNN network weights from the first layers.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Only train the newly added dense layers (with randomly initialized weights).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Strategy #2 Steps: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Initialize the CNN network with the pre-trained weights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Retrain the entire CNN network while setting the learning rate to be very small, this is critical to ensure that you do not aggressively change the trained weights.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Transfer learning advantages are: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Provides fast training progress, you don’t have to start from scratch using randomly initialized weights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You can use small training dataset to achieve incredible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6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xmlns="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17277F-5B85-41EF-9714-B02B61EB8485}"/>
              </a:ext>
            </a:extLst>
          </p:cNvPr>
          <p:cNvSpPr txBox="1"/>
          <p:nvPr/>
        </p:nvSpPr>
        <p:spPr>
          <a:xfrm>
            <a:off x="77869" y="583848"/>
            <a:ext cx="8857980" cy="67403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In this case study, we will assume that you work as a Deep Learning Consultant.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You have been hired by a hospital in downtown Toronto and you have been tasked to automate the process of detecting and classifying chest disease and reduce the cost and time of detection.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team has collected extensive X-Ray chest data and they approached you to develop a model that could detect and classify the diseases in less than 1 minute.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You have been provided with 133 images that belong to 4 classes: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latin typeface="Montserrat" charset="0"/>
              </a:rPr>
              <a:t>Healthy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latin typeface="Montserrat" charset="0"/>
              </a:rPr>
              <a:t>Covid-19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latin typeface="Montserrat" charset="0"/>
              </a:rPr>
              <a:t>Bacterial Pneumonia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latin typeface="Montserrat" charset="0"/>
              </a:rPr>
              <a:t>Viral Pneumonia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182475" cy="68389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5A91BD01-1C37-4E47-B0DA-21C130FA5AE8}"/>
              </a:ext>
            </a:extLst>
          </p:cNvPr>
          <p:cNvSpPr txBox="1">
            <a:spLocks/>
          </p:cNvSpPr>
          <p:nvPr/>
        </p:nvSpPr>
        <p:spPr>
          <a:xfrm>
            <a:off x="270700" y="197246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latin typeface="Montserrat"/>
              </a:rPr>
              <a:t>CONVOLUTIONAL NEURAL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FF237B-544F-4F69-B3B3-277C08C3407C}"/>
              </a:ext>
            </a:extLst>
          </p:cNvPr>
          <p:cNvSpPr txBox="1"/>
          <p:nvPr/>
        </p:nvSpPr>
        <p:spPr>
          <a:xfrm>
            <a:off x="270700" y="1066448"/>
            <a:ext cx="885798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Прямоугольник 11">
            <a:extLst>
              <a:ext uri="{FF2B5EF4-FFF2-40B4-BE49-F238E27FC236}">
                <a16:creationId xmlns:a16="http://schemas.microsoft.com/office/drawing/2014/main" xmlns="" id="{319344D3-E325-47D7-8B92-26B2CFC8BC4A}"/>
              </a:ext>
            </a:extLst>
          </p:cNvPr>
          <p:cNvSpPr/>
          <p:nvPr/>
        </p:nvSpPr>
        <p:spPr>
          <a:xfrm>
            <a:off x="270700" y="1037873"/>
            <a:ext cx="89685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 first CNN layers are used to extract high level general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 last couple of layers are used to perform classification (on a specific task).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Local respective fields scan the image first searching for simple shapes such as edges/lines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These edges are then picked up by the subsequent layer to form more complex features.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BA61E7-995B-47DA-A2AA-E25EBE55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468" y="3620993"/>
            <a:ext cx="8252233" cy="2755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7ACD8A-5779-4F01-9167-4D5E05885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68" y="4796583"/>
            <a:ext cx="1168882" cy="11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xmlns="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A91BD01-1C37-4E47-B0DA-21C130FA5AE8}"/>
              </a:ext>
            </a:extLst>
          </p:cNvPr>
          <p:cNvSpPr txBox="1">
            <a:spLocks/>
          </p:cNvSpPr>
          <p:nvPr/>
        </p:nvSpPr>
        <p:spPr>
          <a:xfrm>
            <a:off x="270700" y="197246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latin typeface="Montserrat"/>
              </a:rPr>
              <a:t>CONVOLUTIONAL NEURAL NETWORKS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A37331-297F-4215-8726-10B69BFA8F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99" y="1191418"/>
            <a:ext cx="8939471" cy="32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xmlns="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A91BD01-1C37-4E47-B0DA-21C130FA5AE8}"/>
              </a:ext>
            </a:extLst>
          </p:cNvPr>
          <p:cNvSpPr txBox="1">
            <a:spLocks/>
          </p:cNvSpPr>
          <p:nvPr/>
        </p:nvSpPr>
        <p:spPr>
          <a:xfrm>
            <a:off x="270700" y="197246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latin typeface="Montserrat"/>
              </a:rPr>
              <a:t>DEEP LEARNING HISTORY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FF237B-544F-4F69-B3B3-277C08C3407C}"/>
              </a:ext>
            </a:extLst>
          </p:cNvPr>
          <p:cNvSpPr txBox="1"/>
          <p:nvPr/>
        </p:nvSpPr>
        <p:spPr>
          <a:xfrm>
            <a:off x="270700" y="1066448"/>
            <a:ext cx="8358950" cy="5940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There are many trained off the shelve convolutional neural networks that are readily available such as: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LeNet-5 (1998): 7 level convolutional neural network developed by </a:t>
            </a:r>
            <a:r>
              <a:rPr lang="en-CA" sz="2000" b="1" dirty="0" err="1">
                <a:latin typeface="Montserrat" charset="0"/>
              </a:rPr>
              <a:t>LeCun</a:t>
            </a:r>
            <a:r>
              <a:rPr lang="en-CA" sz="2000" b="1" dirty="0">
                <a:latin typeface="Montserrat" charset="0"/>
              </a:rPr>
              <a:t> that works in classifying hand writing numbers.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 err="1">
                <a:latin typeface="Montserrat" charset="0"/>
              </a:rPr>
              <a:t>AlexNet</a:t>
            </a:r>
            <a:r>
              <a:rPr lang="en-CA" sz="2000" b="1" dirty="0">
                <a:latin typeface="Montserrat" charset="0"/>
              </a:rPr>
              <a:t> (2012): Offered massive improvement, error reduction from 26% to 15.3%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 err="1">
                <a:latin typeface="Montserrat" charset="0"/>
              </a:rPr>
              <a:t>ZFNEt</a:t>
            </a:r>
            <a:r>
              <a:rPr lang="en-CA" sz="2000" b="1" dirty="0">
                <a:latin typeface="Montserrat" charset="0"/>
              </a:rPr>
              <a:t> (2013): achieved error of 14.8%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 err="1">
                <a:latin typeface="Montserrat" charset="0"/>
              </a:rPr>
              <a:t>Googlenet</a:t>
            </a:r>
            <a:r>
              <a:rPr lang="en-CA" sz="2000" b="1" dirty="0">
                <a:latin typeface="Montserrat" charset="0"/>
              </a:rPr>
              <a:t>/Inception (2014): error reduction to 6.67% which is at par with human level accuracy.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 err="1">
                <a:latin typeface="Montserrat" charset="0"/>
              </a:rPr>
              <a:t>VGGNet</a:t>
            </a:r>
            <a:r>
              <a:rPr lang="en-CA" sz="2000" b="1" dirty="0">
                <a:latin typeface="Montserrat" charset="0"/>
              </a:rPr>
              <a:t> (2014)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 err="1">
                <a:latin typeface="Montserrat" charset="0"/>
              </a:rPr>
              <a:t>ResNet</a:t>
            </a:r>
            <a:r>
              <a:rPr lang="en-CA" sz="2000" b="1" dirty="0">
                <a:latin typeface="Montserrat" charset="0"/>
              </a:rPr>
              <a:t> (2015): Residual Neural Network includes “skip connection” feature and therefore enabled training of 152 layers without vanishing gradient issues. Error of 3.57% which is superior than humans.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9F5C06D-8017-4C3E-BF69-A298A537A141}"/>
              </a:ext>
            </a:extLst>
          </p:cNvPr>
          <p:cNvSpPr/>
          <p:nvPr/>
        </p:nvSpPr>
        <p:spPr>
          <a:xfrm>
            <a:off x="1058119" y="5950072"/>
            <a:ext cx="7142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Source: https://medium.com/analytics-vidhya/cnns-architectures-lenet-alexnet-vgg-googlenet-resnet-and-more-666091488df5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0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xmlns="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A91BD01-1C37-4E47-B0DA-21C130FA5AE8}"/>
              </a:ext>
            </a:extLst>
          </p:cNvPr>
          <p:cNvSpPr txBox="1">
            <a:spLocks/>
          </p:cNvSpPr>
          <p:nvPr/>
        </p:nvSpPr>
        <p:spPr>
          <a:xfrm>
            <a:off x="270700" y="197246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latin typeface="Montserrat"/>
              </a:rPr>
              <a:t>RESNET (RESIDUAL NETWORK)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FF237B-544F-4F69-B3B3-277C08C3407C}"/>
              </a:ext>
            </a:extLst>
          </p:cNvPr>
          <p:cNvSpPr txBox="1"/>
          <p:nvPr/>
        </p:nvSpPr>
        <p:spPr>
          <a:xfrm>
            <a:off x="175450" y="971198"/>
            <a:ext cx="9035225" cy="4708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As CNNs grow deeper, vanishing gradient tend to occur which negatively impact network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Vanishing gradient problem occurs when the gradient is back-propagated to earlier layers which results in a very small gradient.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Residual Neural Network includes “skip connection” feature which enables training of 152 layers without vanishing gradient issues.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Resnet works by adding “identity mappings” on top of the CNN.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ImageNet contains 11 million images and 11,000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ImageNet is used to train </a:t>
            </a:r>
            <a:r>
              <a:rPr lang="en-CA" sz="2000" dirty="0" err="1"/>
              <a:t>ResNet</a:t>
            </a:r>
            <a:r>
              <a:rPr lang="en-CA" sz="2000" dirty="0"/>
              <a:t> deep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6A86035-C019-4DE9-B97A-D44532FC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47" y="4241007"/>
            <a:ext cx="4135568" cy="241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0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7350459-CD9E-4719-AA3B-E61E9F15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xmlns="" id="{F3715F86-D507-B24B-8477-1F017E764E13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atin typeface="Montserrat"/>
                <a:ea typeface="+mj-ea"/>
                <a:cs typeface="+mj-cs"/>
              </a:rPr>
              <a:t>WHAT IS TRANSFER LEARNING?</a:t>
            </a:r>
            <a:endParaRPr lang="ru-RU" sz="2800" b="1" dirty="0">
              <a:ea typeface="+mj-ea"/>
              <a:cs typeface="+mj-cs"/>
            </a:endParaRPr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xmlns="" id="{E0BB9A4E-AF0C-1A40-BA1B-F5F0A01B0FA2}"/>
              </a:ext>
            </a:extLst>
          </p:cNvPr>
          <p:cNvSpPr/>
          <p:nvPr/>
        </p:nvSpPr>
        <p:spPr>
          <a:xfrm>
            <a:off x="279602" y="918326"/>
            <a:ext cx="88262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Transfer learning is a machine learning technique in which a network that has been trained to perform a specific task is being reused (repurposed) as a starting point for another similar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Transfer learning is widely used since starting from a pre-trained models can dramatically reduce the computational time required if training is performed from scratch.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BA6998-F4BD-A349-9AC4-64ABF2BB778E}"/>
              </a:ext>
            </a:extLst>
          </p:cNvPr>
          <p:cNvSpPr/>
          <p:nvPr/>
        </p:nvSpPr>
        <p:spPr>
          <a:xfrm>
            <a:off x="533400" y="5276532"/>
            <a:ext cx="774700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/>
              <a:t>Photo Credit: https://commons.wikimedia.org/wiki/File:Lillehammer_2016_-_Figure_Skating_Men_Short_Program_-_Camden_Pulkinen_2.jpg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/>
              <a:t>Photo Credit: https://commons.wikimedia.org/wiki/Alpine_skiing#/media/File:Andrej_%C5%A0porn_at_the_2010_Winter_Olympic_downhill.jpg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/>
              <a:t>Citations: Olga </a:t>
            </a:r>
            <a:r>
              <a:rPr lang="en-CA" sz="1050" dirty="0" err="1"/>
              <a:t>Russakovsky</a:t>
            </a:r>
            <a:r>
              <a:rPr lang="en-CA" sz="1050" i="1" dirty="0"/>
              <a:t>, </a:t>
            </a:r>
            <a:r>
              <a:rPr lang="en-CA" sz="1050" i="1" dirty="0" err="1"/>
              <a:t>Jia</a:t>
            </a:r>
            <a:r>
              <a:rPr lang="en-CA" sz="1050" i="1" dirty="0"/>
              <a:t> Deng</a:t>
            </a:r>
            <a:r>
              <a:rPr lang="en-CA" sz="1050" dirty="0"/>
              <a:t>, </a:t>
            </a:r>
            <a:r>
              <a:rPr lang="en-CA" sz="1050" dirty="0" err="1"/>
              <a:t>Hao</a:t>
            </a:r>
            <a:r>
              <a:rPr lang="en-CA" sz="1050" dirty="0"/>
              <a:t> Su, Jonathan Krause, Sanjeev </a:t>
            </a:r>
            <a:r>
              <a:rPr lang="en-CA" sz="1050" dirty="0" err="1"/>
              <a:t>Satheesh</a:t>
            </a:r>
            <a:r>
              <a:rPr lang="en-CA" sz="1050" dirty="0"/>
              <a:t>, Sean Ma, </a:t>
            </a:r>
            <a:r>
              <a:rPr lang="en-CA" sz="1050" dirty="0" err="1"/>
              <a:t>Zhiheng</a:t>
            </a:r>
            <a:r>
              <a:rPr lang="en-CA" sz="1050" dirty="0"/>
              <a:t> Huang, Andrej </a:t>
            </a:r>
            <a:r>
              <a:rPr lang="en-CA" sz="1050" dirty="0" err="1"/>
              <a:t>Karpathy</a:t>
            </a:r>
            <a:r>
              <a:rPr lang="en-CA" sz="1050" dirty="0"/>
              <a:t>, Aditya Khosla, Michael Bernstein, Alexander C. Berg and Li </a:t>
            </a:r>
            <a:r>
              <a:rPr lang="en-CA" sz="1050" dirty="0" err="1"/>
              <a:t>Fei-Fei</a:t>
            </a:r>
            <a:r>
              <a:rPr lang="en-CA" sz="105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/>
              <a:t>ImageNet Large Scale Visual Recognition Challenge. arXiv:1409.0575, 2014.</a:t>
            </a:r>
          </a:p>
        </p:txBody>
      </p:sp>
      <p:pic>
        <p:nvPicPr>
          <p:cNvPr id="7" name="Picture 3" descr="Image result for skating">
            <a:extLst>
              <a:ext uri="{FF2B5EF4-FFF2-40B4-BE49-F238E27FC236}">
                <a16:creationId xmlns:a16="http://schemas.microsoft.com/office/drawing/2014/main" xmlns="" id="{54E99F11-15AA-5948-A7AB-14EE583A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7025" y="3142618"/>
            <a:ext cx="1232194" cy="18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https://upload.wikimedia.org/wikipedia/commons/thumb/7/7b/Andrej_%C5%A0porn_at_the_2010_Winter_Olympic_downhill.jpg/1024px-Andrej_%C5%A0porn_at_the_2010_Winter_Olympic_downhill.jpg">
            <a:extLst>
              <a:ext uri="{FF2B5EF4-FFF2-40B4-BE49-F238E27FC236}">
                <a16:creationId xmlns:a16="http://schemas.microsoft.com/office/drawing/2014/main" xmlns="" id="{7CBB837E-9DA7-9F4B-BC43-26917271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2" y="3142618"/>
            <a:ext cx="2468031" cy="18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8782AA3F-F446-3444-8B27-901E1198D349}"/>
              </a:ext>
            </a:extLst>
          </p:cNvPr>
          <p:cNvSpPr/>
          <p:nvPr/>
        </p:nvSpPr>
        <p:spPr>
          <a:xfrm>
            <a:off x="2856342" y="3704391"/>
            <a:ext cx="282848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11A0E0-BFFD-5345-93E8-A931757953A7}"/>
              </a:ext>
            </a:extLst>
          </p:cNvPr>
          <p:cNvSpPr txBox="1"/>
          <p:nvPr/>
        </p:nvSpPr>
        <p:spPr>
          <a:xfrm>
            <a:off x="3023738" y="3410093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KNOWLEDGE TRANSFER</a:t>
            </a:r>
          </a:p>
        </p:txBody>
      </p:sp>
    </p:spTree>
    <p:extLst>
      <p:ext uri="{BB962C8B-B14F-4D97-AF65-F5344CB8AC3E}">
        <p14:creationId xmlns:p14="http://schemas.microsoft.com/office/powerpoint/2010/main" val="273393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0FE2E7C-5C9A-4882-8DBD-DEDDE538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xmlns="" id="{8C7243EF-AE57-7541-8ADE-D87AEC0FA00E}"/>
              </a:ext>
            </a:extLst>
          </p:cNvPr>
          <p:cNvSpPr/>
          <p:nvPr/>
        </p:nvSpPr>
        <p:spPr>
          <a:xfrm>
            <a:off x="225628" y="1057647"/>
            <a:ext cx="83944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“Transfer learning is the improvement of learning in a new task through the transfer of knowledge from a related task that has already been learned”—Transfer Learning, Handbook of Research on Machine Learning Applications, 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In transfer learning, a base (reference) Artificial Neural Network on a base dataset and function is being trained. Then, this trained network weights are then repurposed in a second ANN to be trained on a new dataset and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Transfer learning works great if the features are general, such that trained weights can effectively repurposed.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</a:rPr>
              <a:t>Intelligence is being transferred from the base network to the newly target network.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26644AEC-4298-4580-8C6E-59C412F4DC61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atin typeface="Montserrat"/>
                <a:ea typeface="+mj-ea"/>
                <a:cs typeface="+mj-cs"/>
              </a:rPr>
              <a:t>WHAT IS TRANSFER LEARNING?</a:t>
            </a:r>
            <a:endParaRPr lang="ru-RU" sz="2800" b="1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560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715131-5C57-4759-8A63-5550D9B5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"/>
            <a:ext cx="12182475" cy="6838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987AA5-899C-4E36-8E39-0A32787E1A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" y="1202593"/>
            <a:ext cx="8867015" cy="4623675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1337C973-B93E-4C7F-8D0F-EB5FABB1555E}"/>
              </a:ext>
            </a:extLst>
          </p:cNvPr>
          <p:cNvSpPr/>
          <p:nvPr/>
        </p:nvSpPr>
        <p:spPr>
          <a:xfrm>
            <a:off x="225628" y="358056"/>
            <a:ext cx="12175089" cy="480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atin typeface="Montserrat"/>
                <a:ea typeface="+mj-ea"/>
                <a:cs typeface="+mj-cs"/>
              </a:rPr>
              <a:t>TRANSFER LEARNING PROCESS </a:t>
            </a:r>
            <a:endParaRPr lang="ru-RU" sz="2800" b="1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7421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881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Dr. Ryan</cp:lastModifiedBy>
  <cp:revision>63</cp:revision>
  <dcterms:created xsi:type="dcterms:W3CDTF">2019-05-23T09:27:58Z</dcterms:created>
  <dcterms:modified xsi:type="dcterms:W3CDTF">2020-04-25T02:42:07Z</dcterms:modified>
</cp:coreProperties>
</file>