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9" r:id="rId3"/>
    <p:sldId id="257" r:id="rId4"/>
    <p:sldId id="260" r:id="rId5"/>
    <p:sldId id="290" r:id="rId6"/>
    <p:sldId id="262" r:id="rId7"/>
    <p:sldId id="295" r:id="rId8"/>
    <p:sldId id="293" r:id="rId9"/>
    <p:sldId id="265" r:id="rId10"/>
    <p:sldId id="294" r:id="rId11"/>
    <p:sldId id="267" r:id="rId12"/>
    <p:sldId id="298" r:id="rId13"/>
    <p:sldId id="299" r:id="rId14"/>
    <p:sldId id="269" r:id="rId15"/>
    <p:sldId id="270" r:id="rId16"/>
    <p:sldId id="271" r:id="rId17"/>
    <p:sldId id="297" r:id="rId18"/>
    <p:sldId id="273" r:id="rId19"/>
    <p:sldId id="296" r:id="rId20"/>
    <p:sldId id="274" r:id="rId21"/>
    <p:sldId id="275" r:id="rId22"/>
    <p:sldId id="276" r:id="rId23"/>
    <p:sldId id="279" r:id="rId24"/>
    <p:sldId id="280" r:id="rId25"/>
    <p:sldId id="281" r:id="rId26"/>
    <p:sldId id="291" r:id="rId27"/>
    <p:sldId id="284" r:id="rId28"/>
    <p:sldId id="285" r:id="rId29"/>
    <p:sldId id="286" r:id="rId30"/>
    <p:sldId id="287" r:id="rId31"/>
    <p:sldId id="288"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12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721F1E-8165-CA42-9FAD-FC071153F0CA}" type="datetimeFigureOut">
              <a:rPr lang="en-US" smtClean="0"/>
              <a:t>02/10/17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A6AE98-E0FA-5748-8EFC-BB7CEFD862DF}" type="slidenum">
              <a:rPr lang="en-US" smtClean="0"/>
              <a:t>‹#›</a:t>
            </a:fld>
            <a:endParaRPr lang="en-US"/>
          </a:p>
        </p:txBody>
      </p:sp>
    </p:spTree>
    <p:extLst>
      <p:ext uri="{BB962C8B-B14F-4D97-AF65-F5344CB8AC3E}">
        <p14:creationId xmlns:p14="http://schemas.microsoft.com/office/powerpoint/2010/main" val="12203865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that’s the best part about interviews! Not only will they help you validate whether the customer has the problem you think they do, if they don’t, interviews will point you to one they </a:t>
            </a:r>
            <a:r>
              <a:rPr lang="en-GB" sz="1200" i="1" kern="1200" dirty="0" smtClean="0">
                <a:solidFill>
                  <a:schemeClr val="tx1"/>
                </a:solidFill>
                <a:effectLst/>
                <a:latin typeface="+mn-lt"/>
                <a:ea typeface="+mn-ea"/>
                <a:cs typeface="+mn-cs"/>
              </a:rPr>
              <a:t>do</a:t>
            </a:r>
            <a:r>
              <a:rPr lang="en-GB" sz="1200" kern="1200" dirty="0" smtClean="0">
                <a:solidFill>
                  <a:schemeClr val="tx1"/>
                </a:solidFill>
                <a:effectLst/>
                <a:latin typeface="+mn-lt"/>
                <a:ea typeface="+mn-ea"/>
                <a:cs typeface="+mn-cs"/>
              </a:rPr>
              <a:t> have. You win either way.</a:t>
            </a:r>
          </a:p>
          <a:p>
            <a:r>
              <a:rPr lang="en-GB"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AAA6AE98-E0FA-5748-8EFC-BB7CEFD862DF}" type="slidenum">
              <a:rPr lang="en-US" smtClean="0"/>
              <a:t>3</a:t>
            </a:fld>
            <a:endParaRPr lang="en-US"/>
          </a:p>
        </p:txBody>
      </p:sp>
    </p:spTree>
    <p:extLst>
      <p:ext uri="{BB962C8B-B14F-4D97-AF65-F5344CB8AC3E}">
        <p14:creationId xmlns:p14="http://schemas.microsoft.com/office/powerpoint/2010/main" val="559723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A6AE98-E0FA-5748-8EFC-BB7CEFD862DF}" type="slidenum">
              <a:rPr lang="en-US" smtClean="0"/>
              <a:t>5</a:t>
            </a:fld>
            <a:endParaRPr lang="en-US"/>
          </a:p>
        </p:txBody>
      </p:sp>
    </p:spTree>
    <p:extLst>
      <p:ext uri="{BB962C8B-B14F-4D97-AF65-F5344CB8AC3E}">
        <p14:creationId xmlns:p14="http://schemas.microsoft.com/office/powerpoint/2010/main" val="6650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GB" sz="1200" kern="1200" dirty="0" smtClean="0">
                <a:solidFill>
                  <a:schemeClr val="tx1"/>
                </a:solidFill>
                <a:effectLst/>
                <a:latin typeface="+mn-lt"/>
                <a:ea typeface="+mn-ea"/>
                <a:cs typeface="+mn-cs"/>
              </a:rPr>
              <a:t>Talk to a stranger. Fun!!</a:t>
            </a:r>
          </a:p>
          <a:p>
            <a:pPr lvl="0" fontAlgn="base"/>
            <a:r>
              <a:rPr lang="en-GB" sz="1200" kern="1200" dirty="0" smtClean="0">
                <a:solidFill>
                  <a:schemeClr val="tx1"/>
                </a:solidFill>
                <a:effectLst/>
                <a:latin typeface="+mn-lt"/>
                <a:ea typeface="+mn-ea"/>
                <a:cs typeface="+mn-cs"/>
              </a:rPr>
              <a:t>That stranger is busy…and hates being sold things. Getting better.</a:t>
            </a:r>
          </a:p>
          <a:p>
            <a:pPr lvl="0" fontAlgn="base"/>
            <a:r>
              <a:rPr lang="en-GB" sz="1200" kern="1200" dirty="0" smtClean="0">
                <a:solidFill>
                  <a:schemeClr val="tx1"/>
                </a:solidFill>
                <a:effectLst/>
                <a:latin typeface="+mn-lt"/>
                <a:ea typeface="+mn-ea"/>
                <a:cs typeface="+mn-cs"/>
              </a:rPr>
              <a:t>That stranger will most likely kill your dreams and destroy your vision. Let me at it?!</a:t>
            </a:r>
          </a:p>
          <a:p>
            <a:endParaRPr lang="en-US" dirty="0"/>
          </a:p>
        </p:txBody>
      </p:sp>
      <p:sp>
        <p:nvSpPr>
          <p:cNvPr id="4" name="Slide Number Placeholder 3"/>
          <p:cNvSpPr>
            <a:spLocks noGrp="1"/>
          </p:cNvSpPr>
          <p:nvPr>
            <p:ph type="sldNum" sz="quarter" idx="10"/>
          </p:nvPr>
        </p:nvSpPr>
        <p:spPr/>
        <p:txBody>
          <a:bodyPr/>
          <a:lstStyle/>
          <a:p>
            <a:fld id="{AAA6AE98-E0FA-5748-8EFC-BB7CEFD862DF}" type="slidenum">
              <a:rPr lang="en-US" smtClean="0"/>
              <a:t>7</a:t>
            </a:fld>
            <a:endParaRPr lang="en-US"/>
          </a:p>
        </p:txBody>
      </p:sp>
    </p:spTree>
    <p:extLst>
      <p:ext uri="{BB962C8B-B14F-4D97-AF65-F5344CB8AC3E}">
        <p14:creationId xmlns:p14="http://schemas.microsoft.com/office/powerpoint/2010/main" val="3918598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 only have limited time with</a:t>
            </a:r>
            <a:r>
              <a:rPr lang="en-US" baseline="0" dirty="0" smtClean="0"/>
              <a:t> our interview subjects. It is important not to waste the time that we have with our interviewees </a:t>
            </a:r>
            <a:endParaRPr lang="en-US" dirty="0"/>
          </a:p>
        </p:txBody>
      </p:sp>
      <p:sp>
        <p:nvSpPr>
          <p:cNvPr id="4" name="Slide Number Placeholder 3"/>
          <p:cNvSpPr>
            <a:spLocks noGrp="1"/>
          </p:cNvSpPr>
          <p:nvPr>
            <p:ph type="sldNum" sz="quarter" idx="10"/>
          </p:nvPr>
        </p:nvSpPr>
        <p:spPr/>
        <p:txBody>
          <a:bodyPr/>
          <a:lstStyle/>
          <a:p>
            <a:fld id="{AAA6AE98-E0FA-5748-8EFC-BB7CEFD862DF}" type="slidenum">
              <a:rPr lang="en-US" smtClean="0"/>
              <a:t>8</a:t>
            </a:fld>
            <a:endParaRPr lang="en-US"/>
          </a:p>
        </p:txBody>
      </p:sp>
    </p:spTree>
    <p:extLst>
      <p:ext uri="{BB962C8B-B14F-4D97-AF65-F5344CB8AC3E}">
        <p14:creationId xmlns:p14="http://schemas.microsoft.com/office/powerpoint/2010/main" val="4057573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don</a:t>
            </a:r>
            <a:r>
              <a:rPr lang="mr-IN" dirty="0" smtClean="0"/>
              <a:t>’</a:t>
            </a:r>
            <a:r>
              <a:rPr lang="en-US" dirty="0" smtClean="0"/>
              <a:t>t know what you don</a:t>
            </a:r>
            <a:r>
              <a:rPr lang="mr-IN" dirty="0" smtClean="0"/>
              <a:t>’</a:t>
            </a:r>
            <a:r>
              <a:rPr lang="en-US" dirty="0" smtClean="0"/>
              <a:t>t know </a:t>
            </a:r>
            <a:endParaRPr lang="en-US" dirty="0"/>
          </a:p>
        </p:txBody>
      </p:sp>
      <p:sp>
        <p:nvSpPr>
          <p:cNvPr id="4" name="Slide Number Placeholder 3"/>
          <p:cNvSpPr>
            <a:spLocks noGrp="1"/>
          </p:cNvSpPr>
          <p:nvPr>
            <p:ph type="sldNum" sz="quarter" idx="10"/>
          </p:nvPr>
        </p:nvSpPr>
        <p:spPr/>
        <p:txBody>
          <a:bodyPr/>
          <a:lstStyle/>
          <a:p>
            <a:fld id="{AAA6AE98-E0FA-5748-8EFC-BB7CEFD862DF}" type="slidenum">
              <a:rPr lang="en-US" smtClean="0"/>
              <a:t>10</a:t>
            </a:fld>
            <a:endParaRPr lang="en-US"/>
          </a:p>
        </p:txBody>
      </p:sp>
    </p:spTree>
    <p:extLst>
      <p:ext uri="{BB962C8B-B14F-4D97-AF65-F5344CB8AC3E}">
        <p14:creationId xmlns:p14="http://schemas.microsoft.com/office/powerpoint/2010/main" val="226416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A6AE98-E0FA-5748-8EFC-BB7CEFD862DF}" type="slidenum">
              <a:rPr lang="en-US" smtClean="0"/>
              <a:t>14</a:t>
            </a:fld>
            <a:endParaRPr lang="en-US"/>
          </a:p>
        </p:txBody>
      </p:sp>
    </p:spTree>
    <p:extLst>
      <p:ext uri="{BB962C8B-B14F-4D97-AF65-F5344CB8AC3E}">
        <p14:creationId xmlns:p14="http://schemas.microsoft.com/office/powerpoint/2010/main" val="3277024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A6AE98-E0FA-5748-8EFC-BB7CEFD862DF}" type="slidenum">
              <a:rPr lang="en-US" smtClean="0"/>
              <a:t>18</a:t>
            </a:fld>
            <a:endParaRPr lang="en-US"/>
          </a:p>
        </p:txBody>
      </p:sp>
    </p:spTree>
    <p:extLst>
      <p:ext uri="{BB962C8B-B14F-4D97-AF65-F5344CB8AC3E}">
        <p14:creationId xmlns:p14="http://schemas.microsoft.com/office/powerpoint/2010/main" val="961646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02/10/17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02/10/17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02/10/17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02/10/17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GB"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02/10/17</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02/10/17</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02/10/17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02/10/17</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GB"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02/10/17</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GB"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GB"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02/10/17</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GB"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02/10/17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02/10/17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GB"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02/10/17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02/10/17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02/10/17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GB"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GB"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GB"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02/10/17</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02/10/17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02/10/17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02/10/17</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02/10/17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GB"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02/10/17</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Interviews</a:t>
            </a:r>
            <a:endParaRPr lang="en-US" dirty="0"/>
          </a:p>
        </p:txBody>
      </p:sp>
      <p:sp>
        <p:nvSpPr>
          <p:cNvPr id="3" name="Subtitle 2"/>
          <p:cNvSpPr>
            <a:spLocks noGrp="1"/>
          </p:cNvSpPr>
          <p:nvPr>
            <p:ph type="subTitle" idx="1"/>
          </p:nvPr>
        </p:nvSpPr>
        <p:spPr/>
        <p:txBody>
          <a:bodyPr/>
          <a:lstStyle/>
          <a:p>
            <a:r>
              <a:rPr lang="en-US" dirty="0" smtClean="0"/>
              <a:t>Tips &amp; Techniques</a:t>
            </a:r>
            <a:endParaRPr lang="en-US" dirty="0"/>
          </a:p>
        </p:txBody>
      </p:sp>
    </p:spTree>
    <p:extLst>
      <p:ext uri="{BB962C8B-B14F-4D97-AF65-F5344CB8AC3E}">
        <p14:creationId xmlns:p14="http://schemas.microsoft.com/office/powerpoint/2010/main" val="18343261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open ended question?</a:t>
            </a:r>
            <a:endParaRPr lang="en-US" dirty="0"/>
          </a:p>
        </p:txBody>
      </p:sp>
      <p:sp>
        <p:nvSpPr>
          <p:cNvPr id="3" name="Content Placeholder 2"/>
          <p:cNvSpPr>
            <a:spLocks noGrp="1"/>
          </p:cNvSpPr>
          <p:nvPr>
            <p:ph idx="1"/>
          </p:nvPr>
        </p:nvSpPr>
        <p:spPr/>
        <p:txBody>
          <a:bodyPr/>
          <a:lstStyle/>
          <a:p>
            <a:r>
              <a:rPr lang="en-GB" dirty="0"/>
              <a:t>Open-ended questions are questions that allow someone to give a free-form answer</a:t>
            </a:r>
            <a:r>
              <a:rPr lang="en-GB" dirty="0" smtClean="0"/>
              <a:t>.</a:t>
            </a:r>
          </a:p>
          <a:p>
            <a:r>
              <a:rPr lang="en-GB" dirty="0" smtClean="0"/>
              <a:t>By asking an open ended question you are providing the recipient with the ability to engage and give you information you </a:t>
            </a:r>
            <a:r>
              <a:rPr lang="en-GB" dirty="0" err="1" smtClean="0"/>
              <a:t>didn</a:t>
            </a:r>
            <a:r>
              <a:rPr lang="mr-IN" dirty="0" smtClean="0"/>
              <a:t>’</a:t>
            </a:r>
            <a:r>
              <a:rPr lang="en-GB" dirty="0" smtClean="0"/>
              <a:t>t know you needed </a:t>
            </a:r>
          </a:p>
          <a:p>
            <a:pPr marL="0" indent="0">
              <a:buNone/>
            </a:pPr>
            <a:endParaRPr lang="en-GB" dirty="0"/>
          </a:p>
          <a:p>
            <a:endParaRPr lang="en-US" dirty="0"/>
          </a:p>
        </p:txBody>
      </p:sp>
    </p:spTree>
    <p:extLst>
      <p:ext uri="{BB962C8B-B14F-4D97-AF65-F5344CB8AC3E}">
        <p14:creationId xmlns:p14="http://schemas.microsoft.com/office/powerpoint/2010/main" val="360641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Phrasing questions is key</a:t>
            </a:r>
            <a:endParaRPr lang="en-US" dirty="0"/>
          </a:p>
        </p:txBody>
      </p:sp>
      <p:sp>
        <p:nvSpPr>
          <p:cNvPr id="3" name="Content Placeholder 2"/>
          <p:cNvSpPr>
            <a:spLocks noGrp="1"/>
          </p:cNvSpPr>
          <p:nvPr>
            <p:ph sz="half" idx="1"/>
          </p:nvPr>
        </p:nvSpPr>
        <p:spPr/>
        <p:txBody>
          <a:bodyPr/>
          <a:lstStyle/>
          <a:p>
            <a:r>
              <a:rPr lang="en-US" dirty="0" smtClean="0"/>
              <a:t>What did you use to create your Kindle book</a:t>
            </a:r>
            <a:endParaRPr lang="en-US" dirty="0"/>
          </a:p>
        </p:txBody>
      </p:sp>
      <p:sp>
        <p:nvSpPr>
          <p:cNvPr id="4" name="Content Placeholder 3"/>
          <p:cNvSpPr>
            <a:spLocks noGrp="1"/>
          </p:cNvSpPr>
          <p:nvPr>
            <p:ph sz="half" idx="2"/>
          </p:nvPr>
        </p:nvSpPr>
        <p:spPr/>
        <p:txBody>
          <a:bodyPr/>
          <a:lstStyle/>
          <a:p>
            <a:r>
              <a:rPr lang="en-US" dirty="0" smtClean="0"/>
              <a:t>What would you recommend I use to create my Kindle book?</a:t>
            </a:r>
            <a:endParaRPr lang="en-US" dirty="0"/>
          </a:p>
        </p:txBody>
      </p:sp>
    </p:spTree>
    <p:extLst>
      <p:ext uri="{BB962C8B-B14F-4D97-AF65-F5344CB8AC3E}">
        <p14:creationId xmlns:p14="http://schemas.microsoft.com/office/powerpoint/2010/main" val="167332938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Boundaries are important too</a:t>
            </a:r>
            <a:endParaRPr lang="en-US" dirty="0"/>
          </a:p>
        </p:txBody>
      </p:sp>
      <p:pic>
        <p:nvPicPr>
          <p:cNvPr id="5" name="Content Placeholder 4" descr="Balance-Freedom-and-Control.jpg"/>
          <p:cNvPicPr>
            <a:picLocks noGrp="1" noChangeAspect="1"/>
          </p:cNvPicPr>
          <p:nvPr>
            <p:ph sz="half" idx="1"/>
          </p:nvPr>
        </p:nvPicPr>
        <p:blipFill>
          <a:blip r:embed="rId2">
            <a:extLst>
              <a:ext uri="{28A0092B-C50C-407E-A947-70E740481C1C}">
                <a14:useLocalDpi xmlns:a14="http://schemas.microsoft.com/office/drawing/2010/main" val="0"/>
              </a:ext>
            </a:extLst>
          </a:blip>
          <a:srcRect l="7173" r="7173"/>
          <a:stretch>
            <a:fillRect/>
          </a:stretch>
        </p:blipFill>
        <p:spPr/>
      </p:pic>
      <p:sp>
        <p:nvSpPr>
          <p:cNvPr id="4" name="Content Placeholder 3"/>
          <p:cNvSpPr>
            <a:spLocks noGrp="1"/>
          </p:cNvSpPr>
          <p:nvPr>
            <p:ph sz="half" idx="2"/>
          </p:nvPr>
        </p:nvSpPr>
        <p:spPr/>
        <p:txBody>
          <a:bodyPr/>
          <a:lstStyle/>
          <a:p>
            <a:r>
              <a:rPr lang="en-US" dirty="0" smtClean="0"/>
              <a:t>Do give people freedom to talk</a:t>
            </a:r>
          </a:p>
          <a:p>
            <a:r>
              <a:rPr lang="en-US" dirty="0" smtClean="0"/>
              <a:t>Don’t be too vague so that the interviewee does not go into detail about the specifics of the topic </a:t>
            </a:r>
            <a:endParaRPr lang="en-US" dirty="0"/>
          </a:p>
        </p:txBody>
      </p:sp>
    </p:spTree>
    <p:extLst>
      <p:ext uri="{BB962C8B-B14F-4D97-AF65-F5344CB8AC3E}">
        <p14:creationId xmlns:p14="http://schemas.microsoft.com/office/powerpoint/2010/main" val="1398514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Interviews in Practice </a:t>
            </a:r>
            <a:endParaRPr lang="en-US" dirty="0"/>
          </a:p>
        </p:txBody>
      </p:sp>
      <p:pic>
        <p:nvPicPr>
          <p:cNvPr id="9" name="Content Placeholder 8" descr="ac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210" b="-221"/>
          <a:stretch/>
        </p:blipFill>
        <p:spPr>
          <a:xfrm>
            <a:off x="1640297" y="1541889"/>
            <a:ext cx="4390571" cy="4358604"/>
          </a:xfrm>
        </p:spPr>
      </p:pic>
    </p:spTree>
    <p:extLst>
      <p:ext uri="{BB962C8B-B14F-4D97-AF65-F5344CB8AC3E}">
        <p14:creationId xmlns:p14="http://schemas.microsoft.com/office/powerpoint/2010/main" val="369746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an Interview</a:t>
            </a:r>
            <a:endParaRPr lang="en-US" dirty="0"/>
          </a:p>
        </p:txBody>
      </p:sp>
      <p:sp>
        <p:nvSpPr>
          <p:cNvPr id="3" name="Content Placeholder 2"/>
          <p:cNvSpPr>
            <a:spLocks noGrp="1"/>
          </p:cNvSpPr>
          <p:nvPr>
            <p:ph idx="1"/>
          </p:nvPr>
        </p:nvSpPr>
        <p:spPr>
          <a:xfrm>
            <a:off x="498474" y="1600200"/>
            <a:ext cx="7556313" cy="4144963"/>
          </a:xfrm>
        </p:spPr>
        <p:txBody>
          <a:bodyPr>
            <a:normAutofit/>
          </a:bodyPr>
          <a:lstStyle/>
          <a:p>
            <a:pPr marL="228600" lvl="1">
              <a:spcBef>
                <a:spcPts val="2000"/>
              </a:spcBef>
              <a:buClr>
                <a:schemeClr val="accent1"/>
              </a:buClr>
            </a:pPr>
            <a:r>
              <a:rPr lang="en-US" sz="1900" dirty="0" smtClean="0"/>
              <a:t>Send </a:t>
            </a:r>
            <a:r>
              <a:rPr lang="en-US" sz="1900" dirty="0"/>
              <a:t>subject relevant information prior to the </a:t>
            </a:r>
            <a:r>
              <a:rPr lang="en-US" sz="1900" dirty="0" smtClean="0"/>
              <a:t>meeting</a:t>
            </a:r>
            <a:endParaRPr lang="en-US" dirty="0"/>
          </a:p>
          <a:p>
            <a:pPr marL="457200" lvl="2">
              <a:spcBef>
                <a:spcPts val="2000"/>
              </a:spcBef>
            </a:pPr>
            <a:r>
              <a:rPr lang="en-US" dirty="0" smtClean="0"/>
              <a:t>We </a:t>
            </a:r>
            <a:r>
              <a:rPr lang="en-US" dirty="0"/>
              <a:t>want to improve our products and </a:t>
            </a:r>
            <a:r>
              <a:rPr lang="en-US" dirty="0" smtClean="0"/>
              <a:t>process</a:t>
            </a:r>
            <a:r>
              <a:rPr lang="mr-IN" dirty="0" smtClean="0"/>
              <a:t>…</a:t>
            </a:r>
            <a:endParaRPr lang="en-US" dirty="0" smtClean="0"/>
          </a:p>
          <a:p>
            <a:r>
              <a:rPr lang="en-US" dirty="0" smtClean="0"/>
              <a:t>Ask </a:t>
            </a:r>
            <a:r>
              <a:rPr lang="en-US" dirty="0"/>
              <a:t>for 20 minutes (telephone interview) or 60 minutes (onsite interview) </a:t>
            </a:r>
          </a:p>
          <a:p>
            <a:r>
              <a:rPr lang="en-US" dirty="0"/>
              <a:t>Offer choices of “yes”</a:t>
            </a:r>
            <a:br>
              <a:rPr lang="en-US" dirty="0"/>
            </a:br>
            <a:r>
              <a:rPr lang="en-US" dirty="0"/>
              <a:t>“Would Monday or Tuesday be best?” “Which is better for you? 10am or 2pm?” </a:t>
            </a:r>
          </a:p>
          <a:p>
            <a:r>
              <a:rPr lang="en-US" dirty="0"/>
              <a:t>Assure them sales people won’t be participating </a:t>
            </a:r>
          </a:p>
          <a:p>
            <a:endParaRPr lang="en-US" dirty="0"/>
          </a:p>
        </p:txBody>
      </p:sp>
    </p:spTree>
    <p:extLst>
      <p:ext uri="{BB962C8B-B14F-4D97-AF65-F5344CB8AC3E}">
        <p14:creationId xmlns:p14="http://schemas.microsoft.com/office/powerpoint/2010/main" val="40280739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lstStyle/>
          <a:p>
            <a:r>
              <a:rPr lang="en-US" dirty="0" smtClean="0"/>
              <a:t>15mins </a:t>
            </a:r>
            <a:r>
              <a:rPr lang="en-US" dirty="0" smtClean="0"/>
              <a:t>Prep time</a:t>
            </a:r>
          </a:p>
          <a:p>
            <a:pPr lvl="1"/>
            <a:r>
              <a:rPr lang="en-US" dirty="0" smtClean="0"/>
              <a:t>Set up equipment </a:t>
            </a:r>
            <a:r>
              <a:rPr lang="mr-IN" dirty="0" smtClean="0"/>
              <a:t>–</a:t>
            </a:r>
            <a:r>
              <a:rPr lang="en-US" dirty="0" smtClean="0"/>
              <a:t> ensure you have everything you need</a:t>
            </a:r>
            <a:endParaRPr lang="en-US" dirty="0"/>
          </a:p>
          <a:p>
            <a:r>
              <a:rPr lang="en-US" dirty="0" smtClean="0"/>
              <a:t>30mins + </a:t>
            </a:r>
            <a:r>
              <a:rPr lang="en-US" dirty="0" smtClean="0"/>
              <a:t>for </a:t>
            </a:r>
            <a:r>
              <a:rPr lang="en-US" dirty="0" smtClean="0"/>
              <a:t>interview itself </a:t>
            </a:r>
            <a:endParaRPr lang="en-US" dirty="0"/>
          </a:p>
          <a:p>
            <a:r>
              <a:rPr lang="en-US" dirty="0" smtClean="0"/>
              <a:t>15mins Review </a:t>
            </a:r>
            <a:r>
              <a:rPr lang="en-US" dirty="0" smtClean="0"/>
              <a:t>notes and </a:t>
            </a:r>
            <a:r>
              <a:rPr lang="en-US" dirty="0"/>
              <a:t>next steps </a:t>
            </a:r>
          </a:p>
          <a:p>
            <a:pPr lvl="1"/>
            <a:r>
              <a:rPr lang="en-US" b="1" dirty="0" smtClean="0"/>
              <a:t>Don’t </a:t>
            </a:r>
            <a:r>
              <a:rPr lang="en-US" b="1" dirty="0"/>
              <a:t>do anything else during this </a:t>
            </a:r>
            <a:r>
              <a:rPr lang="en-US" b="1" dirty="0" smtClean="0"/>
              <a:t>time!!!</a:t>
            </a:r>
            <a:endParaRPr lang="en-US" b="1" dirty="0"/>
          </a:p>
        </p:txBody>
      </p:sp>
    </p:spTree>
    <p:extLst>
      <p:ext uri="{BB962C8B-B14F-4D97-AF65-F5344CB8AC3E}">
        <p14:creationId xmlns:p14="http://schemas.microsoft.com/office/powerpoint/2010/main" val="19148270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smtClean="0"/>
              <a:t>introductory questions </a:t>
            </a:r>
            <a:endParaRPr lang="en-US" dirty="0"/>
          </a:p>
        </p:txBody>
      </p:sp>
      <p:sp>
        <p:nvSpPr>
          <p:cNvPr id="3" name="Content Placeholder 2"/>
          <p:cNvSpPr>
            <a:spLocks noGrp="1"/>
          </p:cNvSpPr>
          <p:nvPr>
            <p:ph idx="1"/>
          </p:nvPr>
        </p:nvSpPr>
        <p:spPr/>
        <p:txBody>
          <a:bodyPr/>
          <a:lstStyle/>
          <a:p>
            <a:r>
              <a:rPr lang="en-US" dirty="0"/>
              <a:t>What should I know about your role? </a:t>
            </a:r>
          </a:p>
          <a:p>
            <a:r>
              <a:rPr lang="en-US" dirty="0" smtClean="0"/>
              <a:t>Tell me about the problems </a:t>
            </a:r>
            <a:r>
              <a:rPr lang="en-US" dirty="0"/>
              <a:t>were you trying to solve? </a:t>
            </a:r>
          </a:p>
          <a:p>
            <a:r>
              <a:rPr lang="en-US" dirty="0"/>
              <a:t>How did you solve them? </a:t>
            </a:r>
          </a:p>
          <a:p>
            <a:r>
              <a:rPr lang="en-US" dirty="0" smtClean="0"/>
              <a:t>What </a:t>
            </a:r>
            <a:r>
              <a:rPr lang="en-US" dirty="0"/>
              <a:t>did you learn? </a:t>
            </a:r>
          </a:p>
          <a:p>
            <a:pPr marL="0" indent="0">
              <a:buNone/>
            </a:pPr>
            <a:endParaRPr lang="en-US" dirty="0"/>
          </a:p>
        </p:txBody>
      </p:sp>
    </p:spTree>
    <p:extLst>
      <p:ext uri="{BB962C8B-B14F-4D97-AF65-F5344CB8AC3E}">
        <p14:creationId xmlns:p14="http://schemas.microsoft.com/office/powerpoint/2010/main" val="1412499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questions</a:t>
            </a:r>
            <a:endParaRPr lang="en-US" dirty="0"/>
          </a:p>
        </p:txBody>
      </p:sp>
      <p:sp>
        <p:nvSpPr>
          <p:cNvPr id="3" name="Content Placeholder 2"/>
          <p:cNvSpPr>
            <a:spLocks noGrp="1"/>
          </p:cNvSpPr>
          <p:nvPr>
            <p:ph idx="1"/>
          </p:nvPr>
        </p:nvSpPr>
        <p:spPr/>
        <p:txBody>
          <a:bodyPr/>
          <a:lstStyle/>
          <a:p>
            <a:pPr fontAlgn="base"/>
            <a:r>
              <a:rPr lang="en-GB" dirty="0" smtClean="0"/>
              <a:t>What’s </a:t>
            </a:r>
            <a:r>
              <a:rPr lang="en-GB" dirty="0"/>
              <a:t>the hardest part about…[INSERT PROBLEM CONTEXT]</a:t>
            </a:r>
          </a:p>
          <a:p>
            <a:pPr fontAlgn="base"/>
            <a:r>
              <a:rPr lang="en-GB" dirty="0" smtClean="0"/>
              <a:t>Can </a:t>
            </a:r>
            <a:r>
              <a:rPr lang="en-GB" dirty="0"/>
              <a:t>you tell me about the last time that happened?</a:t>
            </a:r>
          </a:p>
          <a:p>
            <a:pPr fontAlgn="base"/>
            <a:r>
              <a:rPr lang="en-GB" dirty="0" smtClean="0"/>
              <a:t>Why </a:t>
            </a:r>
            <a:r>
              <a:rPr lang="en-GB" dirty="0"/>
              <a:t>was that hard?</a:t>
            </a:r>
          </a:p>
          <a:p>
            <a:pPr fontAlgn="base"/>
            <a:r>
              <a:rPr lang="en-GB" dirty="0" smtClean="0"/>
              <a:t>What</a:t>
            </a:r>
            <a:r>
              <a:rPr lang="en-GB" dirty="0"/>
              <a:t>, if anything, have you done to solve that problem?</a:t>
            </a:r>
          </a:p>
          <a:p>
            <a:pPr fontAlgn="base"/>
            <a:r>
              <a:rPr lang="en-GB" dirty="0" smtClean="0"/>
              <a:t>What </a:t>
            </a:r>
            <a:r>
              <a:rPr lang="en-GB" dirty="0"/>
              <a:t>don’t you love about the solutions you’ve tried?</a:t>
            </a:r>
          </a:p>
          <a:p>
            <a:endParaRPr lang="en-US" dirty="0"/>
          </a:p>
        </p:txBody>
      </p:sp>
    </p:spTree>
    <p:extLst>
      <p:ext uri="{BB962C8B-B14F-4D97-AF65-F5344CB8AC3E}">
        <p14:creationId xmlns:p14="http://schemas.microsoft.com/office/powerpoint/2010/main" val="2218839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 </a:t>
            </a:r>
            <a:endParaRPr lang="en-US" dirty="0"/>
          </a:p>
        </p:txBody>
      </p:sp>
      <p:sp>
        <p:nvSpPr>
          <p:cNvPr id="3" name="Content Placeholder 2"/>
          <p:cNvSpPr>
            <a:spLocks noGrp="1"/>
          </p:cNvSpPr>
          <p:nvPr>
            <p:ph idx="1"/>
          </p:nvPr>
        </p:nvSpPr>
        <p:spPr/>
        <p:txBody>
          <a:bodyPr/>
          <a:lstStyle/>
          <a:p>
            <a:r>
              <a:rPr lang="en-US" dirty="0"/>
              <a:t>Ask </a:t>
            </a:r>
            <a:r>
              <a:rPr lang="en-US" dirty="0" smtClean="0"/>
              <a:t>questions </a:t>
            </a:r>
            <a:r>
              <a:rPr lang="en-US" dirty="0"/>
              <a:t>and then listen </a:t>
            </a:r>
            <a:r>
              <a:rPr lang="en-US" i="1" dirty="0"/>
              <a:t>listen</a:t>
            </a:r>
            <a:r>
              <a:rPr lang="en-US" dirty="0"/>
              <a:t> </a:t>
            </a:r>
            <a:r>
              <a:rPr lang="en-US" b="1" dirty="0"/>
              <a:t>listen </a:t>
            </a:r>
            <a:endParaRPr lang="en-US" b="1" dirty="0" smtClean="0"/>
          </a:p>
          <a:p>
            <a:r>
              <a:rPr lang="en-US" dirty="0" smtClean="0"/>
              <a:t>“</a:t>
            </a:r>
            <a:r>
              <a:rPr lang="en-US" dirty="0"/>
              <a:t>And then what happened?” </a:t>
            </a:r>
          </a:p>
          <a:p>
            <a:r>
              <a:rPr lang="en-US" dirty="0"/>
              <a:t>“Go on...</a:t>
            </a:r>
            <a:r>
              <a:rPr lang="en-US" dirty="0" smtClean="0"/>
              <a:t>”</a:t>
            </a:r>
          </a:p>
          <a:p>
            <a:r>
              <a:rPr lang="en-US" dirty="0" smtClean="0"/>
              <a:t>“</a:t>
            </a:r>
            <a:r>
              <a:rPr lang="en-US" dirty="0"/>
              <a:t>Tell me more...” </a:t>
            </a:r>
          </a:p>
          <a:p>
            <a:r>
              <a:rPr lang="en-US" b="1" dirty="0"/>
              <a:t>DO NOT USE THE INTERVIEW TO DEMONSTRATE TO THE CUSTOMER THAT YOU UNDERSTAND THEIR PROBLEM </a:t>
            </a:r>
            <a:r>
              <a:rPr lang="mr-IN" b="1" dirty="0"/>
              <a:t>–</a:t>
            </a:r>
            <a:r>
              <a:rPr lang="en-US" b="1" dirty="0"/>
              <a:t> YOU DON</a:t>
            </a:r>
            <a:r>
              <a:rPr lang="mr-IN" b="1" dirty="0"/>
              <a:t>’</a:t>
            </a:r>
            <a:r>
              <a:rPr lang="en-US" b="1" dirty="0"/>
              <a:t>T!</a:t>
            </a:r>
          </a:p>
          <a:p>
            <a:endParaRPr lang="en-US" dirty="0"/>
          </a:p>
        </p:txBody>
      </p:sp>
    </p:spTree>
    <p:extLst>
      <p:ext uri="{BB962C8B-B14F-4D97-AF65-F5344CB8AC3E}">
        <p14:creationId xmlns:p14="http://schemas.microsoft.com/office/powerpoint/2010/main" val="9458432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umbo.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48" y="1309751"/>
            <a:ext cx="7987602" cy="3993801"/>
          </a:xfrm>
          <a:prstGeom prst="rect">
            <a:avLst/>
          </a:prstGeom>
        </p:spPr>
      </p:pic>
    </p:spTree>
    <p:extLst>
      <p:ext uri="{BB962C8B-B14F-4D97-AF65-F5344CB8AC3E}">
        <p14:creationId xmlns:p14="http://schemas.microsoft.com/office/powerpoint/2010/main" val="227293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 begins with observation </a:t>
            </a:r>
            <a:endParaRPr lang="en-US" dirty="0"/>
          </a:p>
        </p:txBody>
      </p:sp>
      <p:pic>
        <p:nvPicPr>
          <p:cNvPr id="4" name="Content Placeholder 3" descr="Screen Shot 2017-05-11 at 10.32.17.png"/>
          <p:cNvPicPr>
            <a:picLocks noGrp="1" noChangeAspect="1"/>
          </p:cNvPicPr>
          <p:nvPr>
            <p:ph idx="1"/>
          </p:nvPr>
        </p:nvPicPr>
        <p:blipFill>
          <a:blip r:embed="rId2">
            <a:extLst>
              <a:ext uri="{28A0092B-C50C-407E-A947-70E740481C1C}">
                <a14:useLocalDpi xmlns:a14="http://schemas.microsoft.com/office/drawing/2010/main" val="0"/>
              </a:ext>
            </a:extLst>
          </a:blip>
          <a:srcRect t="12584" b="12584"/>
          <a:stretch>
            <a:fillRect/>
          </a:stretch>
        </p:blipFill>
        <p:spPr/>
      </p:pic>
    </p:spTree>
    <p:extLst>
      <p:ext uri="{BB962C8B-B14F-4D97-AF65-F5344CB8AC3E}">
        <p14:creationId xmlns:p14="http://schemas.microsoft.com/office/powerpoint/2010/main" val="9117325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Closing Question</a:t>
            </a:r>
            <a:endParaRPr lang="en-US" dirty="0"/>
          </a:p>
        </p:txBody>
      </p:sp>
      <p:sp>
        <p:nvSpPr>
          <p:cNvPr id="3" name="Content Placeholder 2"/>
          <p:cNvSpPr>
            <a:spLocks noGrp="1"/>
          </p:cNvSpPr>
          <p:nvPr>
            <p:ph idx="1"/>
          </p:nvPr>
        </p:nvSpPr>
        <p:spPr/>
        <p:txBody>
          <a:bodyPr/>
          <a:lstStyle/>
          <a:p>
            <a:r>
              <a:rPr lang="en-US" dirty="0" smtClean="0"/>
              <a:t>If </a:t>
            </a:r>
            <a:r>
              <a:rPr lang="en-US" dirty="0"/>
              <a:t>you had the ear of our </a:t>
            </a:r>
            <a:r>
              <a:rPr lang="en-US" dirty="0" smtClean="0"/>
              <a:t>CEO, </a:t>
            </a:r>
            <a:r>
              <a:rPr lang="en-US" dirty="0"/>
              <a:t>what would you say</a:t>
            </a:r>
            <a:r>
              <a:rPr lang="en-US" dirty="0" smtClean="0"/>
              <a:t>? </a:t>
            </a:r>
          </a:p>
          <a:p>
            <a:r>
              <a:rPr lang="en-US" dirty="0" smtClean="0"/>
              <a:t>Is there anything you feel that I have not asked that is relevant to the conversation?</a:t>
            </a:r>
            <a:endParaRPr lang="en-US" dirty="0"/>
          </a:p>
          <a:p>
            <a:r>
              <a:rPr lang="en-US" dirty="0" smtClean="0"/>
              <a:t>If you could choose to solve one problem, what would it be?</a:t>
            </a:r>
            <a:endParaRPr lang="en-US" dirty="0"/>
          </a:p>
        </p:txBody>
      </p:sp>
    </p:spTree>
    <p:extLst>
      <p:ext uri="{BB962C8B-B14F-4D97-AF65-F5344CB8AC3E}">
        <p14:creationId xmlns:p14="http://schemas.microsoft.com/office/powerpoint/2010/main" val="156978866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 </a:t>
            </a:r>
            <a:br>
              <a:rPr lang="en-US" dirty="0"/>
            </a:br>
            <a:endParaRPr lang="en-US" dirty="0"/>
          </a:p>
        </p:txBody>
      </p:sp>
      <p:sp>
        <p:nvSpPr>
          <p:cNvPr id="3" name="Content Placeholder 2"/>
          <p:cNvSpPr>
            <a:spLocks noGrp="1"/>
          </p:cNvSpPr>
          <p:nvPr>
            <p:ph idx="1"/>
          </p:nvPr>
        </p:nvSpPr>
        <p:spPr/>
        <p:txBody>
          <a:bodyPr/>
          <a:lstStyle/>
          <a:p>
            <a:r>
              <a:rPr lang="en-US" dirty="0"/>
              <a:t>Be sure to log contact information </a:t>
            </a:r>
          </a:p>
          <a:p>
            <a:r>
              <a:rPr lang="en-US" b="1" dirty="0"/>
              <a:t>Transcribe the call </a:t>
            </a:r>
          </a:p>
          <a:p>
            <a:pPr lvl="1"/>
            <a:r>
              <a:rPr lang="en-US" dirty="0"/>
              <a:t>Lots of inexpensive resources are available </a:t>
            </a:r>
          </a:p>
          <a:p>
            <a:r>
              <a:rPr lang="en-US" dirty="0"/>
              <a:t>Send a thank-</a:t>
            </a:r>
            <a:r>
              <a:rPr lang="en-US" dirty="0" smtClean="0"/>
              <a:t>you</a:t>
            </a:r>
            <a:endParaRPr lang="en-US" dirty="0"/>
          </a:p>
          <a:p>
            <a:endParaRPr lang="en-US" dirty="0"/>
          </a:p>
        </p:txBody>
      </p:sp>
    </p:spTree>
    <p:extLst>
      <p:ext uri="{BB962C8B-B14F-4D97-AF65-F5344CB8AC3E}">
        <p14:creationId xmlns:p14="http://schemas.microsoft.com/office/powerpoint/2010/main" val="354816017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105400" y="4624388"/>
            <a:ext cx="4038600" cy="933450"/>
          </a:xfrm>
        </p:spPr>
        <p:txBody>
          <a:bodyPr>
            <a:normAutofit/>
          </a:bodyPr>
          <a:lstStyle/>
          <a:p>
            <a:r>
              <a:rPr lang="en-US" sz="5400" dirty="0" smtClean="0"/>
              <a:t> </a:t>
            </a:r>
            <a:endParaRPr lang="en-US" sz="5400" dirty="0"/>
          </a:p>
        </p:txBody>
      </p:sp>
      <p:sp>
        <p:nvSpPr>
          <p:cNvPr id="4" name="Text Placeholder 3"/>
          <p:cNvSpPr>
            <a:spLocks noGrp="1"/>
          </p:cNvSpPr>
          <p:nvPr>
            <p:ph type="body" sz="half" idx="4294967295"/>
          </p:nvPr>
        </p:nvSpPr>
        <p:spPr>
          <a:xfrm>
            <a:off x="2129742" y="1733103"/>
            <a:ext cx="5489706" cy="2381365"/>
          </a:xfrm>
        </p:spPr>
        <p:txBody>
          <a:bodyPr>
            <a:normAutofit/>
          </a:bodyPr>
          <a:lstStyle/>
          <a:p>
            <a:pPr marL="0" indent="0">
              <a:buNone/>
            </a:pPr>
            <a:r>
              <a:rPr lang="en-US" sz="4000" dirty="0"/>
              <a:t>Others </a:t>
            </a:r>
            <a:r>
              <a:rPr lang="en-US" sz="4000" b="1" dirty="0"/>
              <a:t>stop</a:t>
            </a:r>
            <a:r>
              <a:rPr lang="en-US" sz="4000" dirty="0"/>
              <a:t> talking when you </a:t>
            </a:r>
            <a:r>
              <a:rPr lang="en-US" sz="4000" b="1" dirty="0"/>
              <a:t>start</a:t>
            </a:r>
            <a:r>
              <a:rPr lang="en-US" sz="4000" dirty="0"/>
              <a:t> talking</a:t>
            </a:r>
          </a:p>
        </p:txBody>
      </p:sp>
    </p:spTree>
    <p:extLst>
      <p:ext uri="{BB962C8B-B14F-4D97-AF65-F5344CB8AC3E}">
        <p14:creationId xmlns:p14="http://schemas.microsoft.com/office/powerpoint/2010/main" val="228400502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a:t>
            </a:r>
            <a:endParaRPr lang="en-US" dirty="0"/>
          </a:p>
        </p:txBody>
      </p:sp>
      <p:sp>
        <p:nvSpPr>
          <p:cNvPr id="3" name="Content Placeholder 2"/>
          <p:cNvSpPr>
            <a:spLocks noGrp="1"/>
          </p:cNvSpPr>
          <p:nvPr>
            <p:ph idx="1"/>
          </p:nvPr>
        </p:nvSpPr>
        <p:spPr/>
        <p:txBody>
          <a:bodyPr/>
          <a:lstStyle/>
          <a:p>
            <a:r>
              <a:rPr lang="en-US" dirty="0" smtClean="0"/>
              <a:t>What techniques do you use to analyze customer interview data? </a:t>
            </a:r>
            <a:endParaRPr lang="en-US" dirty="0"/>
          </a:p>
        </p:txBody>
      </p:sp>
    </p:spTree>
    <p:extLst>
      <p:ext uri="{BB962C8B-B14F-4D97-AF65-F5344CB8AC3E}">
        <p14:creationId xmlns:p14="http://schemas.microsoft.com/office/powerpoint/2010/main" val="212450019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ata </a:t>
            </a:r>
            <a:r>
              <a:rPr lang="en-US" dirty="0"/>
              <a:t>mining </a:t>
            </a:r>
            <a:br>
              <a:rPr lang="en-US" dirty="0"/>
            </a:br>
            <a:endParaRPr lang="en-US" dirty="0"/>
          </a:p>
        </p:txBody>
      </p:sp>
      <p:sp>
        <p:nvSpPr>
          <p:cNvPr id="3" name="Content Placeholder 2"/>
          <p:cNvSpPr>
            <a:spLocks noGrp="1"/>
          </p:cNvSpPr>
          <p:nvPr>
            <p:ph sz="half" idx="1"/>
          </p:nvPr>
        </p:nvSpPr>
        <p:spPr/>
        <p:txBody>
          <a:bodyPr/>
          <a:lstStyle/>
          <a:p>
            <a:pPr marL="0" indent="0">
              <a:buNone/>
            </a:pPr>
            <a:endParaRPr lang="en-US" dirty="0" smtClean="0">
              <a:solidFill>
                <a:srgbClr val="008000"/>
              </a:solidFill>
            </a:endParaRPr>
          </a:p>
          <a:p>
            <a:r>
              <a:rPr lang="en-US" dirty="0" smtClean="0">
                <a:solidFill>
                  <a:schemeClr val="accent6">
                    <a:lumMod val="60000"/>
                    <a:lumOff val="40000"/>
                  </a:schemeClr>
                </a:solidFill>
              </a:rPr>
              <a:t>Yellow: general insight </a:t>
            </a:r>
          </a:p>
          <a:p>
            <a:r>
              <a:rPr lang="en-US" dirty="0" smtClean="0">
                <a:solidFill>
                  <a:srgbClr val="008000"/>
                </a:solidFill>
              </a:rPr>
              <a:t>Green</a:t>
            </a:r>
            <a:r>
              <a:rPr lang="en-US" dirty="0">
                <a:solidFill>
                  <a:srgbClr val="008000"/>
                </a:solidFill>
              </a:rPr>
              <a:t>: </a:t>
            </a:r>
            <a:r>
              <a:rPr lang="en-US" dirty="0" smtClean="0">
                <a:solidFill>
                  <a:srgbClr val="008000"/>
                </a:solidFill>
              </a:rPr>
              <a:t>positives</a:t>
            </a:r>
          </a:p>
          <a:p>
            <a:r>
              <a:rPr lang="en-US" dirty="0" smtClean="0">
                <a:solidFill>
                  <a:srgbClr val="FF0000"/>
                </a:solidFill>
              </a:rPr>
              <a:t>Red</a:t>
            </a:r>
            <a:r>
              <a:rPr lang="en-US" dirty="0">
                <a:solidFill>
                  <a:srgbClr val="FF0000"/>
                </a:solidFill>
              </a:rPr>
              <a:t>: </a:t>
            </a:r>
            <a:r>
              <a:rPr lang="en-US" dirty="0" smtClean="0">
                <a:solidFill>
                  <a:srgbClr val="FF0000"/>
                </a:solidFill>
              </a:rPr>
              <a:t>negatives</a:t>
            </a:r>
            <a:endParaRPr lang="en-US" dirty="0" smtClean="0"/>
          </a:p>
          <a:p>
            <a:r>
              <a:rPr lang="en-US" dirty="0" smtClean="0">
                <a:solidFill>
                  <a:srgbClr val="3366FF"/>
                </a:solidFill>
              </a:rPr>
              <a:t>Blue</a:t>
            </a:r>
            <a:r>
              <a:rPr lang="en-US" dirty="0">
                <a:solidFill>
                  <a:srgbClr val="3366FF"/>
                </a:solidFill>
              </a:rPr>
              <a:t>: competitors </a:t>
            </a:r>
          </a:p>
          <a:p>
            <a:endParaRPr lang="en-US" dirty="0"/>
          </a:p>
        </p:txBody>
      </p:sp>
      <p:pic>
        <p:nvPicPr>
          <p:cNvPr id="6" name="Content Placeholder 5" descr="Screen Shot 2017-05-11 at 13.42.31.png"/>
          <p:cNvPicPr>
            <a:picLocks noGrp="1" noChangeAspect="1"/>
          </p:cNvPicPr>
          <p:nvPr>
            <p:ph sz="half" idx="2"/>
          </p:nvPr>
        </p:nvPicPr>
        <p:blipFill>
          <a:blip r:embed="rId2">
            <a:extLst>
              <a:ext uri="{28A0092B-C50C-407E-A947-70E740481C1C}">
                <a14:useLocalDpi xmlns:a14="http://schemas.microsoft.com/office/drawing/2010/main" val="0"/>
              </a:ext>
            </a:extLst>
          </a:blip>
          <a:srcRect l="29703" r="29703"/>
          <a:stretch>
            <a:fillRect/>
          </a:stretch>
        </p:blipFill>
        <p:spPr/>
      </p:pic>
    </p:spTree>
    <p:extLst>
      <p:ext uri="{BB962C8B-B14F-4D97-AF65-F5344CB8AC3E}">
        <p14:creationId xmlns:p14="http://schemas.microsoft.com/office/powerpoint/2010/main" val="210957746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Word Clouds </a:t>
            </a:r>
            <a:endParaRPr lang="en-US" dirty="0"/>
          </a:p>
        </p:txBody>
      </p:sp>
      <p:pic>
        <p:nvPicPr>
          <p:cNvPr id="4" name="Content Placeholder 3" descr="Screen Shot 2017-05-11 at 10.30.06.png"/>
          <p:cNvPicPr>
            <a:picLocks noGrp="1" noChangeAspect="1"/>
          </p:cNvPicPr>
          <p:nvPr>
            <p:ph idx="1"/>
          </p:nvPr>
        </p:nvPicPr>
        <p:blipFill>
          <a:blip r:embed="rId2">
            <a:extLst>
              <a:ext uri="{28A0092B-C50C-407E-A947-70E740481C1C}">
                <a14:useLocalDpi xmlns:a14="http://schemas.microsoft.com/office/drawing/2010/main" val="0"/>
              </a:ext>
            </a:extLst>
          </a:blip>
          <a:srcRect t="1653" b="1653"/>
          <a:stretch>
            <a:fillRect/>
          </a:stretch>
        </p:blipFill>
        <p:spPr/>
      </p:pic>
    </p:spTree>
    <p:extLst>
      <p:ext uri="{BB962C8B-B14F-4D97-AF65-F5344CB8AC3E}">
        <p14:creationId xmlns:p14="http://schemas.microsoft.com/office/powerpoint/2010/main" val="342591898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Tools</a:t>
            </a:r>
            <a:endParaRPr lang="en-US" dirty="0"/>
          </a:p>
        </p:txBody>
      </p:sp>
      <p:sp>
        <p:nvSpPr>
          <p:cNvPr id="3" name="Content Placeholder 2"/>
          <p:cNvSpPr>
            <a:spLocks noGrp="1"/>
          </p:cNvSpPr>
          <p:nvPr>
            <p:ph idx="1"/>
          </p:nvPr>
        </p:nvSpPr>
        <p:spPr/>
        <p:txBody>
          <a:bodyPr/>
          <a:lstStyle/>
          <a:p>
            <a:r>
              <a:rPr lang="en-US" dirty="0" smtClean="0"/>
              <a:t>MS Excel</a:t>
            </a:r>
          </a:p>
          <a:p>
            <a:r>
              <a:rPr lang="en-US" dirty="0" err="1" smtClean="0"/>
              <a:t>Trello</a:t>
            </a:r>
            <a:endParaRPr lang="en-US" dirty="0"/>
          </a:p>
          <a:p>
            <a:r>
              <a:rPr lang="en-US" dirty="0" smtClean="0"/>
              <a:t>Post Its </a:t>
            </a:r>
            <a:endParaRPr lang="en-US" dirty="0"/>
          </a:p>
        </p:txBody>
      </p:sp>
    </p:spTree>
    <p:extLst>
      <p:ext uri="{BB962C8B-B14F-4D97-AF65-F5344CB8AC3E}">
        <p14:creationId xmlns:p14="http://schemas.microsoft.com/office/powerpoint/2010/main" val="3241471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Dynamics of customer </a:t>
            </a:r>
            <a:r>
              <a:rPr lang="en-GB" dirty="0" smtClean="0"/>
              <a:t>interviews</a:t>
            </a:r>
            <a:endParaRPr lang="en-US" dirty="0"/>
          </a:p>
        </p:txBody>
      </p:sp>
      <p:sp>
        <p:nvSpPr>
          <p:cNvPr id="3" name="Content Placeholder 2"/>
          <p:cNvSpPr>
            <a:spLocks noGrp="1"/>
          </p:cNvSpPr>
          <p:nvPr>
            <p:ph idx="1"/>
          </p:nvPr>
        </p:nvSpPr>
        <p:spPr/>
        <p:txBody>
          <a:bodyPr>
            <a:normAutofit/>
          </a:bodyPr>
          <a:lstStyle/>
          <a:p>
            <a:r>
              <a:rPr lang="en-GB" dirty="0" smtClean="0"/>
              <a:t>You can’t </a:t>
            </a:r>
            <a:r>
              <a:rPr lang="en-GB" dirty="0"/>
              <a:t>plan a conversation </a:t>
            </a:r>
          </a:p>
          <a:p>
            <a:r>
              <a:rPr lang="en-GB" dirty="0"/>
              <a:t>Unexpected </a:t>
            </a:r>
            <a:r>
              <a:rPr lang="en-GB" dirty="0" smtClean="0"/>
              <a:t>Behaviours </a:t>
            </a:r>
            <a:endParaRPr lang="en-GB" dirty="0"/>
          </a:p>
          <a:p>
            <a:pPr fontAlgn="ctr"/>
            <a:r>
              <a:rPr lang="en-GB" dirty="0"/>
              <a:t>Environment distractions </a:t>
            </a:r>
          </a:p>
          <a:p>
            <a:endParaRPr lang="en-US" dirty="0"/>
          </a:p>
        </p:txBody>
      </p:sp>
    </p:spTree>
    <p:extLst>
      <p:ext uri="{BB962C8B-B14F-4D97-AF65-F5344CB8AC3E}">
        <p14:creationId xmlns:p14="http://schemas.microsoft.com/office/powerpoint/2010/main" val="3307090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Consequences of the </a:t>
            </a:r>
            <a:r>
              <a:rPr lang="en-GB" dirty="0" smtClean="0"/>
              <a:t>Interviewer's Actions and Bias </a:t>
            </a:r>
            <a:endParaRPr lang="en-US" dirty="0"/>
          </a:p>
        </p:txBody>
      </p:sp>
      <p:sp>
        <p:nvSpPr>
          <p:cNvPr id="3" name="Content Placeholder 2"/>
          <p:cNvSpPr>
            <a:spLocks noGrp="1"/>
          </p:cNvSpPr>
          <p:nvPr>
            <p:ph idx="1"/>
          </p:nvPr>
        </p:nvSpPr>
        <p:spPr/>
        <p:txBody>
          <a:bodyPr/>
          <a:lstStyle/>
          <a:p>
            <a:pPr fontAlgn="ctr"/>
            <a:r>
              <a:rPr lang="en-GB" dirty="0"/>
              <a:t>How do your own actions - your instructions </a:t>
            </a:r>
            <a:r>
              <a:rPr lang="en-GB" dirty="0" smtClean="0"/>
              <a:t>- or </a:t>
            </a:r>
            <a:r>
              <a:rPr lang="en-GB" dirty="0"/>
              <a:t>lack there </a:t>
            </a:r>
            <a:r>
              <a:rPr lang="en-GB" dirty="0" smtClean="0"/>
              <a:t>of, </a:t>
            </a:r>
            <a:r>
              <a:rPr lang="en-GB" dirty="0"/>
              <a:t>create problems in the interview </a:t>
            </a:r>
          </a:p>
          <a:p>
            <a:pPr fontAlgn="ctr"/>
            <a:r>
              <a:rPr lang="en-GB" dirty="0"/>
              <a:t>Leading questions - how does your own bias impact the subject of your interview?</a:t>
            </a:r>
          </a:p>
          <a:p>
            <a:pPr fontAlgn="ctr"/>
            <a:r>
              <a:rPr lang="en-GB" dirty="0"/>
              <a:t>Missed opportunities to probe your subject based on your own preconceptions - how you WANT your subject to answer you</a:t>
            </a:r>
          </a:p>
          <a:p>
            <a:endParaRPr lang="en-US" dirty="0"/>
          </a:p>
        </p:txBody>
      </p:sp>
    </p:spTree>
    <p:extLst>
      <p:ext uri="{BB962C8B-B14F-4D97-AF65-F5344CB8AC3E}">
        <p14:creationId xmlns:p14="http://schemas.microsoft.com/office/powerpoint/2010/main" val="1656538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art of conversation </a:t>
            </a:r>
            <a:br>
              <a:rPr lang="en-GB" dirty="0"/>
            </a:br>
            <a:endParaRPr lang="en-US" dirty="0"/>
          </a:p>
        </p:txBody>
      </p:sp>
      <p:sp>
        <p:nvSpPr>
          <p:cNvPr id="3" name="Content Placeholder 2"/>
          <p:cNvSpPr>
            <a:spLocks noGrp="1"/>
          </p:cNvSpPr>
          <p:nvPr>
            <p:ph idx="1"/>
          </p:nvPr>
        </p:nvSpPr>
        <p:spPr/>
        <p:txBody>
          <a:bodyPr/>
          <a:lstStyle/>
          <a:p>
            <a:pPr fontAlgn="ctr"/>
            <a:r>
              <a:rPr lang="en-GB" dirty="0"/>
              <a:t>Skill in interview </a:t>
            </a:r>
          </a:p>
          <a:p>
            <a:pPr fontAlgn="ctr"/>
            <a:r>
              <a:rPr lang="en-GB" dirty="0"/>
              <a:t>Listening is key - are you a good listener?</a:t>
            </a:r>
          </a:p>
          <a:p>
            <a:pPr fontAlgn="ctr"/>
            <a:r>
              <a:rPr lang="en-GB" dirty="0"/>
              <a:t>80:20 ratio (80% subject - 20% interviewer) </a:t>
            </a:r>
          </a:p>
          <a:p>
            <a:r>
              <a:rPr lang="en-GB" dirty="0"/>
              <a:t>Interrupting your subject </a:t>
            </a:r>
            <a:r>
              <a:rPr lang="en-GB" dirty="0" err="1"/>
              <a:t>vs</a:t>
            </a:r>
            <a:r>
              <a:rPr lang="en-GB" dirty="0"/>
              <a:t> probing </a:t>
            </a:r>
            <a:r>
              <a:rPr lang="en-GB" dirty="0" err="1"/>
              <a:t>vs</a:t>
            </a:r>
            <a:r>
              <a:rPr lang="en-GB" dirty="0"/>
              <a:t> going off track </a:t>
            </a:r>
          </a:p>
          <a:p>
            <a:endParaRPr lang="en-US" dirty="0"/>
          </a:p>
        </p:txBody>
      </p:sp>
    </p:spTree>
    <p:extLst>
      <p:ext uri="{BB962C8B-B14F-4D97-AF65-F5344CB8AC3E}">
        <p14:creationId xmlns:p14="http://schemas.microsoft.com/office/powerpoint/2010/main" val="3343154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 an Idea?</a:t>
            </a:r>
            <a:endParaRPr lang="en-US" dirty="0"/>
          </a:p>
        </p:txBody>
      </p:sp>
      <p:sp>
        <p:nvSpPr>
          <p:cNvPr id="3" name="Content Placeholder 2"/>
          <p:cNvSpPr>
            <a:spLocks noGrp="1"/>
          </p:cNvSpPr>
          <p:nvPr>
            <p:ph idx="1"/>
          </p:nvPr>
        </p:nvSpPr>
        <p:spPr/>
        <p:txBody>
          <a:bodyPr/>
          <a:lstStyle/>
          <a:p>
            <a:r>
              <a:rPr lang="en-US" dirty="0" smtClean="0"/>
              <a:t>Ask Someone!!</a:t>
            </a:r>
          </a:p>
          <a:p>
            <a:r>
              <a:rPr lang="en-GB" dirty="0" smtClean="0">
                <a:solidFill>
                  <a:schemeClr val="tx1"/>
                </a:solidFill>
              </a:rPr>
              <a:t>Many </a:t>
            </a:r>
            <a:r>
              <a:rPr lang="en-GB" dirty="0">
                <a:solidFill>
                  <a:schemeClr val="tx1"/>
                </a:solidFill>
              </a:rPr>
              <a:t>solutions fail because they solve no meaningful problem, and we tend to fall in love with our ideas and let our biases get the better of </a:t>
            </a:r>
            <a:r>
              <a:rPr lang="en-GB" dirty="0" smtClean="0">
                <a:solidFill>
                  <a:schemeClr val="tx1"/>
                </a:solidFill>
              </a:rPr>
              <a:t>us</a:t>
            </a:r>
            <a:endParaRPr lang="en-GB" dirty="0">
              <a:solidFill>
                <a:schemeClr val="tx1"/>
              </a:solidFill>
            </a:endParaRPr>
          </a:p>
          <a:p>
            <a:endParaRPr lang="en-US" dirty="0"/>
          </a:p>
          <a:p>
            <a:pPr marL="0" indent="0">
              <a:buNone/>
            </a:pPr>
            <a:endParaRPr lang="en-US" dirty="0"/>
          </a:p>
        </p:txBody>
      </p:sp>
    </p:spTree>
    <p:extLst>
      <p:ext uri="{BB962C8B-B14F-4D97-AF65-F5344CB8AC3E}">
        <p14:creationId xmlns:p14="http://schemas.microsoft.com/office/powerpoint/2010/main" val="360067814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Skill of </a:t>
            </a:r>
            <a:r>
              <a:rPr lang="en-US" dirty="0"/>
              <a:t>A</a:t>
            </a:r>
            <a:r>
              <a:rPr lang="en-US" dirty="0" smtClean="0"/>
              <a:t>sking Questions </a:t>
            </a:r>
            <a:endParaRPr lang="en-US" dirty="0"/>
          </a:p>
        </p:txBody>
      </p:sp>
      <p:sp>
        <p:nvSpPr>
          <p:cNvPr id="3" name="Content Placeholder 2"/>
          <p:cNvSpPr>
            <a:spLocks noGrp="1"/>
          </p:cNvSpPr>
          <p:nvPr>
            <p:ph idx="1"/>
          </p:nvPr>
        </p:nvSpPr>
        <p:spPr/>
        <p:txBody>
          <a:bodyPr/>
          <a:lstStyle/>
          <a:p>
            <a:pPr fontAlgn="ctr"/>
            <a:r>
              <a:rPr lang="en-GB" dirty="0"/>
              <a:t>How interview questions are articulated produces certain types of response </a:t>
            </a:r>
            <a:endParaRPr lang="en-GB" sz="1800" dirty="0"/>
          </a:p>
          <a:p>
            <a:pPr lvl="1" fontAlgn="ctr"/>
            <a:r>
              <a:rPr lang="en-GB" dirty="0"/>
              <a:t>If it is not clear to the </a:t>
            </a:r>
            <a:r>
              <a:rPr lang="en-GB" dirty="0" smtClean="0"/>
              <a:t>interviewee what </a:t>
            </a:r>
            <a:r>
              <a:rPr lang="en-GB" dirty="0"/>
              <a:t>you are asking, then it is not going to be easy for </a:t>
            </a:r>
            <a:r>
              <a:rPr lang="en-GB" dirty="0" smtClean="0"/>
              <a:t>them to </a:t>
            </a:r>
            <a:r>
              <a:rPr lang="en-GB" dirty="0"/>
              <a:t>answer the question </a:t>
            </a:r>
            <a:endParaRPr lang="en-GB" sz="1600" dirty="0"/>
          </a:p>
          <a:p>
            <a:pPr lvl="1" fontAlgn="ctr"/>
            <a:r>
              <a:rPr lang="en-GB" dirty="0"/>
              <a:t>Preparation </a:t>
            </a:r>
            <a:r>
              <a:rPr lang="en-GB" dirty="0" smtClean="0"/>
              <a:t>– prepare </a:t>
            </a:r>
            <a:r>
              <a:rPr lang="en-GB" dirty="0" smtClean="0"/>
              <a:t>questions </a:t>
            </a:r>
            <a:r>
              <a:rPr lang="en-GB" dirty="0" smtClean="0"/>
              <a:t>then follow </a:t>
            </a:r>
            <a:r>
              <a:rPr lang="en-GB" dirty="0"/>
              <a:t>up questions</a:t>
            </a:r>
            <a:endParaRPr lang="en-GB" sz="1600" dirty="0"/>
          </a:p>
          <a:p>
            <a:pPr lvl="1" fontAlgn="ctr"/>
            <a:r>
              <a:rPr lang="en-GB" dirty="0"/>
              <a:t>Be prepared for the subject to not understand what you are asking - probes are your friend </a:t>
            </a:r>
            <a:endParaRPr lang="en-GB" sz="1600" dirty="0"/>
          </a:p>
        </p:txBody>
      </p:sp>
    </p:spTree>
    <p:extLst>
      <p:ext uri="{BB962C8B-B14F-4D97-AF65-F5344CB8AC3E}">
        <p14:creationId xmlns:p14="http://schemas.microsoft.com/office/powerpoint/2010/main" val="3176470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Interviewer Failures</a:t>
            </a:r>
            <a:endParaRPr lang="en-US" dirty="0"/>
          </a:p>
        </p:txBody>
      </p:sp>
      <p:sp>
        <p:nvSpPr>
          <p:cNvPr id="3" name="Content Placeholder 2"/>
          <p:cNvSpPr>
            <a:spLocks noGrp="1"/>
          </p:cNvSpPr>
          <p:nvPr>
            <p:ph idx="1"/>
          </p:nvPr>
        </p:nvSpPr>
        <p:spPr/>
        <p:txBody>
          <a:bodyPr>
            <a:normAutofit/>
          </a:bodyPr>
          <a:lstStyle/>
          <a:p>
            <a:r>
              <a:rPr lang="en-GB" dirty="0"/>
              <a:t>"Noise" in your head - distractions of self talk </a:t>
            </a:r>
          </a:p>
          <a:p>
            <a:pPr fontAlgn="ctr"/>
            <a:r>
              <a:rPr lang="en-GB" b="1" dirty="0" smtClean="0"/>
              <a:t>How</a:t>
            </a:r>
            <a:r>
              <a:rPr lang="en-GB" dirty="0" smtClean="0"/>
              <a:t> the questions were asked – leading/unclear? </a:t>
            </a:r>
          </a:p>
          <a:p>
            <a:pPr fontAlgn="ctr"/>
            <a:r>
              <a:rPr lang="en-GB" dirty="0" smtClean="0"/>
              <a:t>Failure </a:t>
            </a:r>
            <a:r>
              <a:rPr lang="en-GB" dirty="0"/>
              <a:t>to get insights </a:t>
            </a:r>
          </a:p>
          <a:p>
            <a:pPr fontAlgn="ctr"/>
            <a:r>
              <a:rPr lang="en-GB" dirty="0"/>
              <a:t>Letting the interview go off course </a:t>
            </a:r>
          </a:p>
          <a:p>
            <a:pPr fontAlgn="ctr"/>
            <a:r>
              <a:rPr lang="en-GB" dirty="0"/>
              <a:t>Lack of focus </a:t>
            </a:r>
          </a:p>
          <a:p>
            <a:pPr fontAlgn="ctr"/>
            <a:r>
              <a:rPr lang="en-GB" dirty="0" smtClean="0"/>
              <a:t>Uncertainty </a:t>
            </a:r>
            <a:r>
              <a:rPr lang="en-GB" dirty="0"/>
              <a:t>about the topic leads to wasted questions </a:t>
            </a:r>
          </a:p>
          <a:p>
            <a:endParaRPr lang="en-US" dirty="0"/>
          </a:p>
        </p:txBody>
      </p:sp>
    </p:spTree>
    <p:extLst>
      <p:ext uri="{BB962C8B-B14F-4D97-AF65-F5344CB8AC3E}">
        <p14:creationId xmlns:p14="http://schemas.microsoft.com/office/powerpoint/2010/main" val="3994591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p:txBody>
          <a:bodyPr/>
          <a:lstStyle/>
          <a:p>
            <a:r>
              <a:rPr lang="en-GB" dirty="0" smtClean="0"/>
              <a:t>Interview </a:t>
            </a:r>
            <a:r>
              <a:rPr lang="en-GB" dirty="0"/>
              <a:t>is a skill that we have to develop </a:t>
            </a:r>
          </a:p>
          <a:p>
            <a:endParaRPr lang="en-US" dirty="0"/>
          </a:p>
        </p:txBody>
      </p:sp>
    </p:spTree>
    <p:extLst>
      <p:ext uri="{BB962C8B-B14F-4D97-AF65-F5344CB8AC3E}">
        <p14:creationId xmlns:p14="http://schemas.microsoft.com/office/powerpoint/2010/main" val="226513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lstStyle/>
          <a:p>
            <a:r>
              <a:rPr lang="en-US" dirty="0" smtClean="0"/>
              <a:t>Customer Experience is the source of your credibility </a:t>
            </a:r>
          </a:p>
          <a:p>
            <a:r>
              <a:rPr lang="en-US" dirty="0" smtClean="0"/>
              <a:t>Without it, how can you make product or prioritization decisions</a:t>
            </a:r>
            <a:r>
              <a:rPr lang="en-US" dirty="0" smtClean="0"/>
              <a:t>?</a:t>
            </a:r>
          </a:p>
          <a:p>
            <a:endParaRPr lang="en-US" dirty="0"/>
          </a:p>
        </p:txBody>
      </p:sp>
    </p:spTree>
    <p:extLst>
      <p:ext uri="{BB962C8B-B14F-4D97-AF65-F5344CB8AC3E}">
        <p14:creationId xmlns:p14="http://schemas.microsoft.com/office/powerpoint/2010/main" val="4617332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4294967295"/>
          </p:nvPr>
        </p:nvSpPr>
        <p:spPr>
          <a:xfrm>
            <a:off x="1349277" y="1309751"/>
            <a:ext cx="6137889" cy="3638196"/>
          </a:xfrm>
        </p:spPr>
        <p:txBody>
          <a:bodyPr/>
          <a:lstStyle/>
          <a:p>
            <a:pPr marL="0" indent="0" algn="ctr">
              <a:buNone/>
            </a:pPr>
            <a:r>
              <a:rPr lang="en-US" sz="3200" i="1" dirty="0" smtClean="0"/>
              <a:t>“What if we found ourselves building something that nobody wanted? In that case, what did it matter if we did it on time and on budget?”</a:t>
            </a:r>
          </a:p>
          <a:p>
            <a:pPr marL="0" indent="0">
              <a:buNone/>
            </a:pPr>
            <a:endParaRPr lang="en-US" sz="2400" dirty="0"/>
          </a:p>
          <a:p>
            <a:pPr lvl="1"/>
            <a:r>
              <a:rPr lang="en-US" dirty="0">
                <a:solidFill>
                  <a:schemeClr val="tx2">
                    <a:lumMod val="50000"/>
                    <a:lumOff val="50000"/>
                  </a:schemeClr>
                </a:solidFill>
              </a:rPr>
              <a:t>Eric </a:t>
            </a:r>
            <a:r>
              <a:rPr lang="en-US" dirty="0" err="1">
                <a:solidFill>
                  <a:schemeClr val="tx2">
                    <a:lumMod val="50000"/>
                    <a:lumOff val="50000"/>
                  </a:schemeClr>
                </a:solidFill>
              </a:rPr>
              <a:t>Ries</a:t>
            </a:r>
            <a:r>
              <a:rPr lang="en-US" dirty="0">
                <a:solidFill>
                  <a:schemeClr val="tx2">
                    <a:lumMod val="50000"/>
                    <a:lumOff val="50000"/>
                  </a:schemeClr>
                </a:solidFill>
              </a:rPr>
              <a:t>, author</a:t>
            </a:r>
            <a:r>
              <a:rPr lang="en-US" dirty="0">
                <a:solidFill>
                  <a:srgbClr val="B465BB"/>
                </a:solidFill>
              </a:rPr>
              <a:t>, Lean Startup </a:t>
            </a:r>
          </a:p>
          <a:p>
            <a:endParaRPr lang="en-US" dirty="0"/>
          </a:p>
        </p:txBody>
      </p:sp>
    </p:spTree>
    <p:extLst>
      <p:ext uri="{BB962C8B-B14F-4D97-AF65-F5344CB8AC3E}">
        <p14:creationId xmlns:p14="http://schemas.microsoft.com/office/powerpoint/2010/main" val="1290357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Research </a:t>
            </a:r>
            <a:endParaRPr lang="en-US" dirty="0"/>
          </a:p>
        </p:txBody>
      </p:sp>
      <p:sp>
        <p:nvSpPr>
          <p:cNvPr id="3" name="Content Placeholder 2"/>
          <p:cNvSpPr>
            <a:spLocks noGrp="1"/>
          </p:cNvSpPr>
          <p:nvPr>
            <p:ph idx="1"/>
          </p:nvPr>
        </p:nvSpPr>
        <p:spPr/>
        <p:txBody>
          <a:bodyPr/>
          <a:lstStyle/>
          <a:p>
            <a:r>
              <a:rPr lang="en-US" dirty="0" smtClean="0"/>
              <a:t>Customer Research is the answer  - What is the </a:t>
            </a:r>
            <a:r>
              <a:rPr lang="en-US" dirty="0" smtClean="0"/>
              <a:t>question?</a:t>
            </a:r>
          </a:p>
          <a:p>
            <a:endParaRPr lang="en-US" dirty="0" smtClean="0"/>
          </a:p>
        </p:txBody>
      </p:sp>
    </p:spTree>
    <p:extLst>
      <p:ext uri="{BB962C8B-B14F-4D97-AF65-F5344CB8AC3E}">
        <p14:creationId xmlns:p14="http://schemas.microsoft.com/office/powerpoint/2010/main" val="19042514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ector-of-a-cartoon-boy-holding-out-a-microphone-during-an-interview-coloring-page-outline-by-toonaday-43327.jpg"/>
          <p:cNvPicPr>
            <a:picLocks noGrp="1" noChangeAspect="1"/>
          </p:cNvPicPr>
          <p:nvPr>
            <p:ph type="pic" idx="4294967295"/>
          </p:nvPr>
        </p:nvPicPr>
        <p:blipFill>
          <a:blip r:embed="rId3" cstate="print">
            <a:extLst>
              <a:ext uri="{28A0092B-C50C-407E-A947-70E740481C1C}">
                <a14:useLocalDpi xmlns:a14="http://schemas.microsoft.com/office/drawing/2010/main" val="0"/>
              </a:ext>
            </a:extLst>
          </a:blip>
          <a:srcRect t="1596" b="1596"/>
          <a:stretch>
            <a:fillRect/>
          </a:stretch>
        </p:blipFill>
        <p:spPr>
          <a:xfrm>
            <a:off x="0" y="1030288"/>
            <a:ext cx="4240213" cy="4187825"/>
          </a:xfrm>
        </p:spPr>
      </p:pic>
      <p:sp>
        <p:nvSpPr>
          <p:cNvPr id="8" name="Title 7"/>
          <p:cNvSpPr>
            <a:spLocks noGrp="1"/>
          </p:cNvSpPr>
          <p:nvPr>
            <p:ph type="title" idx="4294967295"/>
          </p:nvPr>
        </p:nvSpPr>
        <p:spPr>
          <a:xfrm>
            <a:off x="5465252" y="1152391"/>
            <a:ext cx="3427412" cy="1665288"/>
          </a:xfrm>
        </p:spPr>
        <p:txBody>
          <a:bodyPr>
            <a:noAutofit/>
          </a:bodyPr>
          <a:lstStyle/>
          <a:p>
            <a:r>
              <a:rPr lang="en-US" sz="4800" dirty="0" smtClean="0"/>
              <a:t>Customer Interviews 	</a:t>
            </a:r>
            <a:r>
              <a:rPr lang="mr-IN" sz="4800" dirty="0" smtClean="0"/>
              <a:t>–</a:t>
            </a:r>
            <a:r>
              <a:rPr lang="en-US" sz="4800" dirty="0" smtClean="0"/>
              <a:t> </a:t>
            </a:r>
            <a:br>
              <a:rPr lang="en-US" sz="4800" dirty="0" smtClean="0"/>
            </a:br>
            <a:r>
              <a:rPr lang="en-US" sz="4800" dirty="0" smtClean="0"/>
              <a:t>A Special Kind of Pain</a:t>
            </a:r>
            <a:endParaRPr lang="en-US" sz="4800" dirty="0"/>
          </a:p>
        </p:txBody>
      </p:sp>
      <p:sp>
        <p:nvSpPr>
          <p:cNvPr id="13" name="TextBox 12"/>
          <p:cNvSpPr txBox="1"/>
          <p:nvPr/>
        </p:nvSpPr>
        <p:spPr>
          <a:xfrm>
            <a:off x="4801840" y="354558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8461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ask questions?</a:t>
            </a:r>
            <a:endParaRPr lang="en-US" dirty="0"/>
          </a:p>
        </p:txBody>
      </p:sp>
      <p:sp>
        <p:nvSpPr>
          <p:cNvPr id="3" name="Content Placeholder 2"/>
          <p:cNvSpPr>
            <a:spLocks noGrp="1"/>
          </p:cNvSpPr>
          <p:nvPr>
            <p:ph idx="1"/>
          </p:nvPr>
        </p:nvSpPr>
        <p:spPr/>
        <p:txBody>
          <a:bodyPr/>
          <a:lstStyle/>
          <a:p>
            <a:r>
              <a:rPr lang="en-GB" dirty="0"/>
              <a:t>It’s easy to focus on what you want to know rather than on how you ask, but the way you ask questions matters a lot in terms of what and how much you can </a:t>
            </a:r>
            <a:r>
              <a:rPr lang="en-GB" dirty="0" smtClean="0"/>
              <a:t>discover</a:t>
            </a:r>
          </a:p>
          <a:p>
            <a:r>
              <a:rPr lang="en-GB" dirty="0" smtClean="0"/>
              <a:t> </a:t>
            </a:r>
            <a:r>
              <a:rPr lang="en-GB" dirty="0"/>
              <a:t>You can learn unexpected and important </a:t>
            </a:r>
            <a:r>
              <a:rPr lang="en-GB" dirty="0" smtClean="0"/>
              <a:t>things by changing how you frame your questions </a:t>
            </a:r>
            <a:endParaRPr lang="en-US" dirty="0"/>
          </a:p>
        </p:txBody>
      </p:sp>
    </p:spTree>
    <p:extLst>
      <p:ext uri="{BB962C8B-B14F-4D97-AF65-F5344CB8AC3E}">
        <p14:creationId xmlns:p14="http://schemas.microsoft.com/office/powerpoint/2010/main" val="22829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Ended </a:t>
            </a:r>
            <a:r>
              <a:rPr lang="en-US" dirty="0" err="1" smtClean="0"/>
              <a:t>vs</a:t>
            </a:r>
            <a:r>
              <a:rPr lang="en-US" dirty="0" smtClean="0"/>
              <a:t> Open Ended Questions </a:t>
            </a:r>
            <a:endParaRPr lang="en-US" dirty="0"/>
          </a:p>
        </p:txBody>
      </p:sp>
      <p:sp>
        <p:nvSpPr>
          <p:cNvPr id="3" name="Content Placeholder 2"/>
          <p:cNvSpPr>
            <a:spLocks noGrp="1"/>
          </p:cNvSpPr>
          <p:nvPr>
            <p:ph idx="1"/>
          </p:nvPr>
        </p:nvSpPr>
        <p:spPr/>
        <p:txBody>
          <a:bodyPr/>
          <a:lstStyle/>
          <a:p>
            <a:r>
              <a:rPr lang="en-US" dirty="0" smtClean="0"/>
              <a:t>Do you know the difference between closed and open ended questions</a:t>
            </a:r>
            <a:r>
              <a:rPr lang="en-US" dirty="0" smtClean="0"/>
              <a:t>?</a:t>
            </a:r>
          </a:p>
        </p:txBody>
      </p:sp>
    </p:spTree>
    <p:extLst>
      <p:ext uri="{BB962C8B-B14F-4D97-AF65-F5344CB8AC3E}">
        <p14:creationId xmlns:p14="http://schemas.microsoft.com/office/powerpoint/2010/main" val="284165683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1771</TotalTime>
  <Words>947</Words>
  <Application>Microsoft Macintosh PowerPoint</Application>
  <PresentationFormat>On-screen Show (4:3)</PresentationFormat>
  <Paragraphs>124</Paragraphs>
  <Slides>32</Slides>
  <Notes>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Advantage</vt:lpstr>
      <vt:lpstr>Customer Interviews</vt:lpstr>
      <vt:lpstr>Innovation begins with observation </vt:lpstr>
      <vt:lpstr>Got an Idea?</vt:lpstr>
      <vt:lpstr>Why</vt:lpstr>
      <vt:lpstr>PowerPoint Presentation</vt:lpstr>
      <vt:lpstr>Customer Research </vt:lpstr>
      <vt:lpstr>Customer Interviews  –  A Special Kind of Pain</vt:lpstr>
      <vt:lpstr>How do you ask questions?</vt:lpstr>
      <vt:lpstr>Closed Ended vs Open Ended Questions </vt:lpstr>
      <vt:lpstr>What is an open ended question?</vt:lpstr>
      <vt:lpstr>Phrasing questions is key</vt:lpstr>
      <vt:lpstr>Boundaries are important too</vt:lpstr>
      <vt:lpstr>Interviews in Practice </vt:lpstr>
      <vt:lpstr>Setting Up an Interview</vt:lpstr>
      <vt:lpstr>Schedule</vt:lpstr>
      <vt:lpstr>5 introductory questions </vt:lpstr>
      <vt:lpstr>Some more questions</vt:lpstr>
      <vt:lpstr>Listen </vt:lpstr>
      <vt:lpstr>PowerPoint Presentation</vt:lpstr>
      <vt:lpstr>Closing Question</vt:lpstr>
      <vt:lpstr>Next Steps  </vt:lpstr>
      <vt:lpstr> </vt:lpstr>
      <vt:lpstr>Analyze </vt:lpstr>
      <vt:lpstr>Data mining  </vt:lpstr>
      <vt:lpstr>Using Word Clouds </vt:lpstr>
      <vt:lpstr>Other Tools</vt:lpstr>
      <vt:lpstr>Dynamics of customer interviews</vt:lpstr>
      <vt:lpstr>Consequences of the Interviewer's Actions and Bias </vt:lpstr>
      <vt:lpstr>The art of conversation  </vt:lpstr>
      <vt:lpstr>The Skill of Asking Questions </vt:lpstr>
      <vt:lpstr>Common Interviewer Failures</vt:lpstr>
      <vt:lpstr>Takeaways</vt:lpstr>
    </vt:vector>
  </TitlesOfParts>
  <Company>Allstate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Interviews</dc:title>
  <dc:creator>Brighid O'Kane</dc:creator>
  <cp:lastModifiedBy>Brighid O'Kane</cp:lastModifiedBy>
  <cp:revision>25</cp:revision>
  <dcterms:created xsi:type="dcterms:W3CDTF">2017-05-11T08:58:58Z</dcterms:created>
  <dcterms:modified xsi:type="dcterms:W3CDTF">2017-10-03T16:24:21Z</dcterms:modified>
</cp:coreProperties>
</file>