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7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4" r:id="rId3"/>
    <p:sldId id="260" r:id="rId4"/>
    <p:sldId id="261" r:id="rId5"/>
    <p:sldId id="262" r:id="rId6"/>
    <p:sldId id="263" r:id="rId7"/>
    <p:sldId id="265" r:id="rId8"/>
    <p:sldId id="266" r:id="rId9"/>
  </p:sldIdLst>
  <p:sldSz cx="9144000" cy="6858000" type="screen4x3"/>
  <p:notesSz cx="6797675" cy="9926638"/>
  <p:custDataLst>
    <p:tags r:id="rId12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04775" indent="352425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09550" indent="70485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314325" indent="1057275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419100" indent="1409700" algn="l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A01A00-0327-4949-AAFC-38A05453FCC4}">
          <p14:sldIdLst>
            <p14:sldId id="258"/>
          </p14:sldIdLst>
        </p14:section>
        <p14:section name="Untitled Section" id="{5F46C028-5056-44BE-8E76-850013C66551}">
          <p14:sldIdLst>
            <p14:sldId id="264"/>
            <p14:sldId id="260"/>
            <p14:sldId id="261"/>
            <p14:sldId id="262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002"/>
    <a:srgbClr val="FFFFFF"/>
    <a:srgbClr val="CCCC00"/>
    <a:srgbClr val="E9EAF1"/>
    <a:srgbClr val="D0D3E3"/>
    <a:srgbClr val="FF0000"/>
    <a:srgbClr val="F45A1C"/>
    <a:srgbClr val="CCE7F4"/>
    <a:srgbClr val="FF6500"/>
    <a:srgbClr val="D91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02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2" tIns="45917" rIns="91832" bIns="45917" numCol="1" anchor="t" anchorCtr="0" compatLnSpc="1">
            <a:prstTxWarp prst="textNoShape">
              <a:avLst/>
            </a:prstTxWarp>
          </a:bodyPr>
          <a:lstStyle>
            <a:lvl1pPr defTabSz="91727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87" y="0"/>
            <a:ext cx="2946188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2" tIns="45917" rIns="91832" bIns="45917" numCol="1" anchor="t" anchorCtr="0" compatLnSpc="1">
            <a:prstTxWarp prst="textNoShape">
              <a:avLst/>
            </a:prstTxWarp>
          </a:bodyPr>
          <a:lstStyle>
            <a:lvl1pPr algn="r" defTabSz="91727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897"/>
            <a:ext cx="2946189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2" tIns="45917" rIns="91832" bIns="45917" numCol="1" anchor="b" anchorCtr="0" compatLnSpc="1">
            <a:prstTxWarp prst="textNoShape">
              <a:avLst/>
            </a:prstTxWarp>
          </a:bodyPr>
          <a:lstStyle>
            <a:lvl1pPr defTabSz="91727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87" y="9431897"/>
            <a:ext cx="2946188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2" tIns="45917" rIns="91832" bIns="45917" numCol="1" anchor="b" anchorCtr="0" compatLnSpc="1">
            <a:prstTxWarp prst="textNoShape">
              <a:avLst/>
            </a:prstTxWarp>
          </a:bodyPr>
          <a:lstStyle>
            <a:lvl1pPr algn="r" defTabSz="917270">
              <a:defRPr sz="1200"/>
            </a:lvl1pPr>
          </a:lstStyle>
          <a:p>
            <a:pPr>
              <a:defRPr/>
            </a:pPr>
            <a:fld id="{C6CB5DEE-4670-4D2C-A919-D63CAC89A9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107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F8128-5970-4A2D-9929-4E2DFCD58C86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193C9-709F-4184-AA74-7FDBB8DB5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63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40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083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07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845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470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419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6323-5D0E-45BD-8825-BABA2853CF8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18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05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73116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1" y="1484784"/>
            <a:ext cx="7404653" cy="4611216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91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4288" y="762000"/>
            <a:ext cx="1122462" cy="5410200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6163022" cy="5410200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498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73116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484784"/>
            <a:ext cx="7404653" cy="4611216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171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none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5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394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5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73116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361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2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821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408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223828"/>
            <a:ext cx="9144000" cy="634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34A43A2E-6632-4F9D-8728-2CF59ACBBE60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34482" y="0"/>
            <a:ext cx="9178482" cy="61792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 userDrawn="1"/>
        </p:nvSpPr>
        <p:spPr>
          <a:xfrm>
            <a:off x="1786740" y="6453336"/>
            <a:ext cx="55819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0" dirty="0">
                <a:solidFill>
                  <a:schemeClr val="accent1">
                    <a:lumMod val="75000"/>
                  </a:schemeClr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EPSRC Centre for Doctoral Training</a:t>
            </a:r>
            <a:r>
              <a:rPr lang="en-GB" sz="800" b="0" baseline="0" dirty="0">
                <a:solidFill>
                  <a:schemeClr val="accent1">
                    <a:lumMod val="75000"/>
                  </a:schemeClr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 in Energy</a:t>
            </a:r>
            <a:r>
              <a:rPr lang="en-GB" sz="800" b="0" dirty="0">
                <a:solidFill>
                  <a:schemeClr val="accent1">
                    <a:lumMod val="75000"/>
                  </a:schemeClr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 Storage and Its Applications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727" y="6448351"/>
            <a:ext cx="1163714" cy="2548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20" y="6298130"/>
            <a:ext cx="1288112" cy="5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6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1" y="836712"/>
            <a:ext cx="9068107" cy="2395680"/>
          </a:xfrm>
        </p:spPr>
        <p:txBody>
          <a:bodyPr>
            <a:noAutofit/>
          </a:bodyPr>
          <a:lstStyle/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Cluster analysis on day-ahead data</a:t>
            </a:r>
            <a:b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en-GB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February 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35742"/>
            <a:ext cx="6575895" cy="1753498"/>
          </a:xfrm>
        </p:spPr>
        <p:txBody>
          <a:bodyPr>
            <a:normAutofit/>
          </a:bodyPr>
          <a:lstStyle/>
          <a:p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Researcher: Diarmid Roberts</a:t>
            </a:r>
          </a:p>
          <a:p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Supervisors: </a:t>
            </a:r>
            <a:r>
              <a:rPr lang="en-GB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Dr.</a:t>
            </a:r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 Solomon Brown, </a:t>
            </a:r>
            <a:r>
              <a:rPr lang="en-GB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Prof.</a:t>
            </a:r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 Andy </a:t>
            </a:r>
            <a:r>
              <a:rPr lang="en-GB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Cruden</a:t>
            </a:r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Dr.</a:t>
            </a:r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 Rachael Rothman</a:t>
            </a:r>
          </a:p>
          <a:p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Sponsor: </a:t>
            </a:r>
            <a:r>
              <a:rPr lang="en-GB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Drax</a:t>
            </a:r>
            <a:r>
              <a:rPr lang="en-GB" sz="2300" dirty="0">
                <a:latin typeface="Calibri" panose="020F0502020204030204" pitchFamily="34" charset="0"/>
                <a:cs typeface="Calibri" panose="020F0502020204030204" pitchFamily="34" charset="0"/>
              </a:rPr>
              <a:t> Power Ltd.</a:t>
            </a:r>
          </a:p>
        </p:txBody>
      </p:sp>
    </p:spTree>
    <p:extLst>
      <p:ext uri="{BB962C8B-B14F-4D97-AF65-F5344CB8AC3E}">
        <p14:creationId xmlns:p14="http://schemas.microsoft.com/office/powerpoint/2010/main" val="164083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n-lt"/>
              </a:rPr>
              <a:t>Hypothesis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227441"/>
            <a:ext cx="8458199" cy="487060"/>
          </a:xfrm>
        </p:spPr>
        <p:txBody>
          <a:bodyPr>
            <a:noAutofit/>
          </a:bodyPr>
          <a:lstStyle/>
          <a:p>
            <a:pPr lvl="1"/>
            <a:r>
              <a:rPr lang="en-US" sz="2200" dirty="0">
                <a:solidFill>
                  <a:schemeClr val="tx1"/>
                </a:solidFill>
              </a:rPr>
              <a:t>Price profile is product of </a:t>
            </a:r>
            <a:r>
              <a:rPr lang="en-US" sz="2200" dirty="0">
                <a:solidFill>
                  <a:srgbClr val="00B0F0"/>
                </a:solidFill>
              </a:rPr>
              <a:t>discrete</a:t>
            </a:r>
            <a:r>
              <a:rPr lang="en-US" sz="2200" dirty="0">
                <a:solidFill>
                  <a:schemeClr val="tx1"/>
                </a:solidFill>
              </a:rPr>
              <a:t> and </a:t>
            </a:r>
            <a:r>
              <a:rPr lang="en-US" sz="2200" dirty="0">
                <a:solidFill>
                  <a:srgbClr val="C00000"/>
                </a:solidFill>
              </a:rPr>
              <a:t>continuous</a:t>
            </a:r>
            <a:r>
              <a:rPr lang="en-US" sz="2200" dirty="0">
                <a:solidFill>
                  <a:schemeClr val="tx1"/>
                </a:solidFill>
              </a:rPr>
              <a:t> variables, e.g.:</a:t>
            </a: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Cluster analysis can be used to probe these, particularly the discrete variables.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69B77-886D-432C-A8E0-65EE16112483}"/>
              </a:ext>
            </a:extLst>
          </p:cNvPr>
          <p:cNvSpPr txBox="1"/>
          <p:nvPr/>
        </p:nvSpPr>
        <p:spPr>
          <a:xfrm>
            <a:off x="819301" y="2238451"/>
            <a:ext cx="1565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  <a:latin typeface="+mn-lt"/>
              </a:rPr>
              <a:t>Established work/leisure patterns </a:t>
            </a:r>
            <a:endParaRPr lang="en-GB" sz="20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7C4DD2D-7056-4716-90D4-DF50D7E827A3}"/>
              </a:ext>
            </a:extLst>
          </p:cNvPr>
          <p:cNvSpPr/>
          <p:nvPr/>
        </p:nvSpPr>
        <p:spPr>
          <a:xfrm>
            <a:off x="2567635" y="2548771"/>
            <a:ext cx="694944" cy="395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76C46-1956-4BBB-9A58-8B663BE347DF}"/>
              </a:ext>
            </a:extLst>
          </p:cNvPr>
          <p:cNvSpPr txBox="1"/>
          <p:nvPr/>
        </p:nvSpPr>
        <p:spPr>
          <a:xfrm>
            <a:off x="3445460" y="2325014"/>
            <a:ext cx="1565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Gross demand profile</a:t>
            </a:r>
            <a:endParaRPr lang="en-GB" sz="2000" dirty="0">
              <a:latin typeface="+mn-lt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A50678F-FA6C-4F74-BFF5-98F73828C868}"/>
              </a:ext>
            </a:extLst>
          </p:cNvPr>
          <p:cNvSpPr/>
          <p:nvPr/>
        </p:nvSpPr>
        <p:spPr>
          <a:xfrm>
            <a:off x="5193794" y="2548771"/>
            <a:ext cx="694944" cy="395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972748-1B6D-418E-BBB7-2FC65B7D0A1B}"/>
              </a:ext>
            </a:extLst>
          </p:cNvPr>
          <p:cNvSpPr txBox="1"/>
          <p:nvPr/>
        </p:nvSpPr>
        <p:spPr>
          <a:xfrm>
            <a:off x="6071619" y="2325013"/>
            <a:ext cx="1565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Day-ahead price</a:t>
            </a:r>
          </a:p>
          <a:p>
            <a:pPr algn="ctr"/>
            <a:r>
              <a:rPr lang="en-US" sz="2000" dirty="0">
                <a:latin typeface="+mn-lt"/>
              </a:rPr>
              <a:t>profile</a:t>
            </a:r>
            <a:endParaRPr lang="en-GB" sz="20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131A31-AEF9-4380-A50F-749043E2EEC0}"/>
              </a:ext>
            </a:extLst>
          </p:cNvPr>
          <p:cNvSpPr txBox="1"/>
          <p:nvPr/>
        </p:nvSpPr>
        <p:spPr>
          <a:xfrm>
            <a:off x="3445460" y="4209491"/>
            <a:ext cx="1565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+mn-lt"/>
              </a:rPr>
              <a:t>Weather</a:t>
            </a:r>
            <a:endParaRPr lang="en-GB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BA210E9-9BF8-4D16-AE98-68E608FF8474}"/>
              </a:ext>
            </a:extLst>
          </p:cNvPr>
          <p:cNvSpPr/>
          <p:nvPr/>
        </p:nvSpPr>
        <p:spPr>
          <a:xfrm rot="16200000">
            <a:off x="3954509" y="3613607"/>
            <a:ext cx="547353" cy="354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95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n-lt"/>
              </a:rPr>
              <a:t>Cluster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227440"/>
            <a:ext cx="8458199" cy="991885"/>
          </a:xfrm>
        </p:spPr>
        <p:txBody>
          <a:bodyPr>
            <a:no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Group data points in clusters based on a distance criterion</a:t>
            </a:r>
          </a:p>
          <a:p>
            <a:r>
              <a:rPr lang="en-GB" sz="2400" dirty="0">
                <a:solidFill>
                  <a:schemeClr val="tx1"/>
                </a:solidFill>
              </a:rPr>
              <a:t>Typically exemplified in 2D</a:t>
            </a:r>
          </a:p>
          <a:p>
            <a:endParaRPr lang="en-GB" sz="2400" dirty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Applies equally to our 24D situation!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E1B028-65BE-4214-A97D-065A6F850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3" y="2343959"/>
            <a:ext cx="4586288" cy="272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n-lt"/>
              </a:rPr>
              <a:t>Cluster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227440"/>
            <a:ext cx="8458199" cy="99188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Hierarchical clustering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Start with individual data-points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Define distance X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each data-point, is there another point in range?</a:t>
            </a:r>
            <a:endParaRPr lang="en-GB" sz="2400" dirty="0">
              <a:solidFill>
                <a:schemeClr val="tx1"/>
              </a:solidFill>
            </a:endParaRPr>
          </a:p>
          <a:p>
            <a:pPr lvl="2"/>
            <a:r>
              <a:rPr lang="en-GB" sz="2000" dirty="0">
                <a:solidFill>
                  <a:schemeClr val="tx1"/>
                </a:solidFill>
              </a:rPr>
              <a:t>Combine points to cluster set</a:t>
            </a:r>
          </a:p>
          <a:p>
            <a:r>
              <a:rPr lang="en-GB" sz="2400" dirty="0">
                <a:solidFill>
                  <a:schemeClr val="tx1"/>
                </a:solidFill>
              </a:rPr>
              <a:t>Define new distance X + </a:t>
            </a:r>
            <a:r>
              <a:rPr lang="el-GR" sz="2400" dirty="0">
                <a:solidFill>
                  <a:schemeClr val="tx1"/>
                </a:solidFill>
              </a:rPr>
              <a:t>Δ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For each data-point / cluster, is there another point/cluster in range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Combine points/clusters</a:t>
            </a:r>
          </a:p>
          <a:p>
            <a:r>
              <a:rPr lang="en-US" sz="2400" dirty="0">
                <a:solidFill>
                  <a:schemeClr val="tx1"/>
                </a:solidFill>
              </a:rPr>
              <a:t>Distance between clusters can be, say, average distance between constituent points (</a:t>
            </a:r>
            <a:r>
              <a:rPr lang="en-US" sz="2400" i="1" dirty="0">
                <a:solidFill>
                  <a:schemeClr val="tx1"/>
                </a:solidFill>
              </a:rPr>
              <a:t>several methods to investigate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lvl="1"/>
            <a:endParaRPr lang="en-GB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3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n-lt"/>
              </a:rPr>
              <a:t>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227441"/>
            <a:ext cx="8458199" cy="487060"/>
          </a:xfrm>
        </p:spPr>
        <p:txBody>
          <a:bodyPr>
            <a:noAutofit/>
          </a:bodyPr>
          <a:lstStyle/>
          <a:p>
            <a:pPr lvl="1"/>
            <a:r>
              <a:rPr lang="en-US" sz="2200" dirty="0">
                <a:solidFill>
                  <a:schemeClr val="tx1"/>
                </a:solidFill>
              </a:rPr>
              <a:t>Cluster analysis on cleaned 2018 day-ahead price data</a:t>
            </a:r>
            <a:endParaRPr lang="en-GB" sz="2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A74C5-CD47-4ACD-90FE-AD81EC063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" t="8198" r="8960" b="4790"/>
          <a:stretch/>
        </p:blipFill>
        <p:spPr>
          <a:xfrm>
            <a:off x="1133856" y="1643971"/>
            <a:ext cx="6510527" cy="453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7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227441"/>
            <a:ext cx="8458199" cy="487060"/>
          </a:xfrm>
        </p:spPr>
        <p:txBody>
          <a:bodyPr>
            <a:noAutofit/>
          </a:bodyPr>
          <a:lstStyle/>
          <a:p>
            <a:pPr lvl="1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Choice of cutoff distance is fairly subjective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automated, e.g. elbow methods</a:t>
            </a: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But this doesn’t always work </a:t>
            </a:r>
            <a:r>
              <a:rPr lang="en-US" sz="800" dirty="0">
                <a:solidFill>
                  <a:schemeClr val="tx1"/>
                </a:solidFill>
              </a:rPr>
              <a:t>(https://joernhees.de/blog/2015/08/26/scipy-hierarchical-clustering-and-dendrogram-tutorial/)</a:t>
            </a:r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A90587-00EC-45C6-8004-F19F17DE0D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0" t="8892" r="9039" b="4887"/>
          <a:stretch/>
        </p:blipFill>
        <p:spPr>
          <a:xfrm>
            <a:off x="1089965" y="2095167"/>
            <a:ext cx="6539789" cy="347901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n-lt"/>
              </a:rPr>
              <a:t>Example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7AD036-0B20-4866-8A8C-E0110D3721A5}"/>
              </a:ext>
            </a:extLst>
          </p:cNvPr>
          <p:cNvSpPr/>
          <p:nvPr/>
        </p:nvSpPr>
        <p:spPr>
          <a:xfrm>
            <a:off x="1821485" y="3906317"/>
            <a:ext cx="153619" cy="168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EA7A3-411C-4D50-A863-411DD0699C5B}"/>
              </a:ext>
            </a:extLst>
          </p:cNvPr>
          <p:cNvSpPr txBox="1"/>
          <p:nvPr/>
        </p:nvSpPr>
        <p:spPr>
          <a:xfrm>
            <a:off x="2040941" y="3716122"/>
            <a:ext cx="66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ckwell" panose="02060603020205020403" pitchFamily="18" charset="0"/>
              </a:rPr>
              <a:t>n=2</a:t>
            </a:r>
            <a:endParaRPr lang="en-GB" sz="1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04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n-lt"/>
              </a:rPr>
              <a:t>My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227441"/>
            <a:ext cx="8458199" cy="487060"/>
          </a:xfrm>
        </p:spPr>
        <p:txBody>
          <a:bodyPr>
            <a:noAutofit/>
          </a:bodyPr>
          <a:lstStyle/>
          <a:p>
            <a:pPr lvl="1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cut-off distance, retrieve cluster membership for each day, look for correlation with calendar.</a:t>
            </a:r>
          </a:p>
        </p:txBody>
      </p:sp>
    </p:spTree>
    <p:extLst>
      <p:ext uri="{BB962C8B-B14F-4D97-AF65-F5344CB8AC3E}">
        <p14:creationId xmlns:p14="http://schemas.microsoft.com/office/powerpoint/2010/main" val="428573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365127"/>
            <a:ext cx="6210300" cy="86231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n-lt"/>
              </a:rPr>
              <a:t>2 clusters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A37A30-9E93-43C0-B21E-7C5B2D6426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920" t="50000" r="17920" b="34832"/>
          <a:stretch/>
        </p:blipFill>
        <p:spPr>
          <a:xfrm>
            <a:off x="1836115" y="2565805"/>
            <a:ext cx="4719809" cy="13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006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5327</TotalTime>
  <Words>241</Words>
  <Application>Microsoft Office PowerPoint</Application>
  <PresentationFormat>On-screen Show (4:3)</PresentationFormat>
  <Paragraphs>69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Corbel</vt:lpstr>
      <vt:lpstr>Levenim MT</vt:lpstr>
      <vt:lpstr>Rockwell</vt:lpstr>
      <vt:lpstr>Times New Roman</vt:lpstr>
      <vt:lpstr>Basis</vt:lpstr>
      <vt:lpstr>Cluster analysis on day-ahead data  22nd February 2019</vt:lpstr>
      <vt:lpstr>Hypothesis</vt:lpstr>
      <vt:lpstr>Cluster analysis</vt:lpstr>
      <vt:lpstr>Cluster analysis</vt:lpstr>
      <vt:lpstr>Example</vt:lpstr>
      <vt:lpstr>Example</vt:lpstr>
      <vt:lpstr>My approach</vt:lpstr>
      <vt:lpstr>2 clusters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please write the title including the IMMPETUS core project number if applicable</dc:title>
  <dc:creator>tt</dc:creator>
  <cp:lastModifiedBy>Diarmid</cp:lastModifiedBy>
  <cp:revision>615</cp:revision>
  <cp:lastPrinted>2017-10-05T14:19:00Z</cp:lastPrinted>
  <dcterms:created xsi:type="dcterms:W3CDTF">2001-08-29T13:02:35Z</dcterms:created>
  <dcterms:modified xsi:type="dcterms:W3CDTF">2019-02-20T16:09:54Z</dcterms:modified>
</cp:coreProperties>
</file>