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311" r:id="rId5"/>
    <p:sldId id="312" r:id="rId6"/>
    <p:sldId id="259" r:id="rId7"/>
    <p:sldId id="260" r:id="rId8"/>
    <p:sldId id="267" r:id="rId9"/>
    <p:sldId id="268" r:id="rId10"/>
    <p:sldId id="272" r:id="rId11"/>
    <p:sldId id="273" r:id="rId12"/>
    <p:sldId id="274" r:id="rId13"/>
    <p:sldId id="316" r:id="rId14"/>
    <p:sldId id="289" r:id="rId15"/>
    <p:sldId id="313" r:id="rId16"/>
    <p:sldId id="293" r:id="rId17"/>
    <p:sldId id="292" r:id="rId18"/>
    <p:sldId id="314" r:id="rId19"/>
    <p:sldId id="294" r:id="rId20"/>
    <p:sldId id="295" r:id="rId21"/>
    <p:sldId id="298" r:id="rId22"/>
    <p:sldId id="326" r:id="rId23"/>
    <p:sldId id="296" r:id="rId24"/>
    <p:sldId id="297" r:id="rId25"/>
    <p:sldId id="327" r:id="rId26"/>
    <p:sldId id="299" r:id="rId27"/>
    <p:sldId id="328" r:id="rId28"/>
    <p:sldId id="329" r:id="rId29"/>
    <p:sldId id="302" r:id="rId30"/>
    <p:sldId id="330" r:id="rId31"/>
    <p:sldId id="304" r:id="rId32"/>
    <p:sldId id="305" r:id="rId33"/>
    <p:sldId id="331" r:id="rId34"/>
    <p:sldId id="315" r:id="rId35"/>
    <p:sldId id="318" r:id="rId36"/>
    <p:sldId id="325" r:id="rId37"/>
    <p:sldId id="317" r:id="rId38"/>
    <p:sldId id="319" r:id="rId39"/>
    <p:sldId id="320" r:id="rId40"/>
    <p:sldId id="321" r:id="rId41"/>
    <p:sldId id="323" r:id="rId42"/>
    <p:sldId id="324" r:id="rId43"/>
    <p:sldId id="322" r:id="rId44"/>
    <p:sldId id="30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 X Walsh" initials="FXW" lastIdx="1" clrIdx="0">
    <p:extLst>
      <p:ext uri="{19B8F6BF-5375-455C-9EA6-DF929625EA0E}">
        <p15:presenceInfo xmlns:p15="http://schemas.microsoft.com/office/powerpoint/2012/main" userId="Frank X Wals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1T11:09:11.545" idx="1">
    <p:pos x="7090" y="222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CC8B-2C22-4294-82AF-E18635F6C8A8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A18DF-4A92-427C-AD9F-04E22FE0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divide between the relational model and the in-memory data structures. </a:t>
            </a:r>
          </a:p>
          <a:p>
            <a:r>
              <a:rPr lang="en-GB" dirty="0"/>
              <a:t>Use relational algebra to conduct operations using SQL on those relations. </a:t>
            </a:r>
          </a:p>
          <a:p>
            <a:r>
              <a:rPr lang="en-GB" dirty="0"/>
              <a:t>In memory data structures Are a better match for certain types of problems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4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Do you need </a:t>
            </a:r>
            <a:r>
              <a:rPr lang="en-IE" dirty="0" err="1"/>
              <a:t>db</a:t>
            </a:r>
            <a:r>
              <a:rPr lang="en-IE" dirty="0"/>
              <a:t> schema definition?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Many NoSQL databases are designed explicitly to run on clusters, so they make a better ﬁt for big data scenarios.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9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JSON natively – nice fit for Node.js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3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A18DF-4A92-427C-AD9F-04E22FE0E9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7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5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E4E1-EAAE-4738-8551-BAE8BA49A08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31A2-EE35-44A0-9E37-7BB4053C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kneo.deviantart.com/art/Icon-MongoDB-16805273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ongodb.com/download-center/compa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llow_mongoose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go-wise.blogspot.com/2011/11/mongoose.html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7549/green-tick-sim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rrymieny.deviantart.com/art/layered-database-source-documents-348798124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38415515/graph-data-structure-program-output-isnt-working-like-i-want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books.org/wiki/File:Hash_table_4_1_0_0_0_0_0_LL.svg" TargetMode="External"/><Relationship Id="rId11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commons.wikimedia.org/wiki/File:Linked_list_data_format.jpg" TargetMode="External"/><Relationship Id="rId4" Type="http://schemas.openxmlformats.org/officeDocument/2006/relationships/hyperlink" Target="http://dba.stackexchange.com/questions/40311/unsure-how-to-implement-certain-constraints-and-relations-in-this-relational-dat" TargetMode="External"/><Relationship Id="rId9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design.stackexchange.com/questions/77654/what-is-the-unambiguously-correct-pictogram-for-database-storag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raphicdesign.stackexchange.com/questions/77654/what-is-the-unambiguously-correct-pictogram-for-database-storag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orldwideweb.ie/wp-content/uploads/2014/02/cloud_storage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76" y="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MongoDB, Mongoose and Cloud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Frank Walsh, </a:t>
            </a:r>
            <a:r>
              <a:rPr lang="en-IE" err="1"/>
              <a:t>Diarmuid</a:t>
            </a:r>
            <a:r>
              <a:rPr lang="en-IE"/>
              <a:t> O’Connor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Mongodb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D354-CAA1-4AF4-83A2-01BC04242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E6B08B-4930-4D30-BCA5-ADF5601944A9}"/>
              </a:ext>
            </a:extLst>
          </p:cNvPr>
          <p:cNvSpPr txBox="1"/>
          <p:nvPr/>
        </p:nvSpPr>
        <p:spPr>
          <a:xfrm>
            <a:off x="2007897" y="4568781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xkneo.deviantart.com/art/Icon-MongoDB-1680527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2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98" y="1378527"/>
            <a:ext cx="9718964" cy="3304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Document-oriented database</a:t>
            </a:r>
          </a:p>
          <a:p>
            <a:r>
              <a:rPr lang="en-GB" dirty="0"/>
              <a:t>A record in MongoDB is a document, which is a data structure composed of ﬁeld and value pairs. </a:t>
            </a:r>
          </a:p>
          <a:p>
            <a:r>
              <a:rPr lang="en-US" dirty="0"/>
              <a:t>MongoDB documents are  similar to JSON objects</a:t>
            </a:r>
          </a:p>
          <a:p>
            <a:r>
              <a:rPr lang="en-US" dirty="0"/>
              <a:t>Field Values can be other documents, arrays, arrays of other documents. </a:t>
            </a:r>
          </a:p>
          <a:p>
            <a:pPr lvl="1"/>
            <a:r>
              <a:rPr lang="en-US" dirty="0"/>
              <a:t>Reduces need for “Joins”</a:t>
            </a:r>
          </a:p>
          <a:p>
            <a:r>
              <a:rPr lang="en-US" dirty="0"/>
              <a:t>Community support - popular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B720-8F6C-45D4-8617-844BF1E0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9" y="4761490"/>
            <a:ext cx="6450585" cy="18218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54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 Terminology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773056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Each </a:t>
            </a:r>
            <a:r>
              <a:rPr lang="en-US" b="1" dirty="0"/>
              <a:t>database</a:t>
            </a:r>
            <a:r>
              <a:rPr lang="en-US" dirty="0"/>
              <a:t> contains a set of "Collections"</a:t>
            </a:r>
          </a:p>
          <a:p>
            <a:r>
              <a:rPr lang="en-US" dirty="0"/>
              <a:t>Collections contain a set of JSON documents</a:t>
            </a:r>
          </a:p>
          <a:p>
            <a:pPr lvl="1"/>
            <a:r>
              <a:rPr lang="en-US" dirty="0"/>
              <a:t>there is no schema (in the DB…)</a:t>
            </a:r>
          </a:p>
          <a:p>
            <a:r>
              <a:rPr lang="en-US" dirty="0"/>
              <a:t>The documents can all be different</a:t>
            </a:r>
          </a:p>
          <a:p>
            <a:pPr lvl="1"/>
            <a:r>
              <a:rPr lang="en-US" dirty="0"/>
              <a:t>means you have rapid development</a:t>
            </a:r>
          </a:p>
          <a:p>
            <a:pPr lvl="1"/>
            <a:r>
              <a:rPr lang="en-US" dirty="0"/>
              <a:t>adding a property is easy - just starting using in your code</a:t>
            </a:r>
          </a:p>
          <a:p>
            <a:r>
              <a:rPr lang="en-US" dirty="0"/>
              <a:t>Makes deployment easier and faster</a:t>
            </a:r>
          </a:p>
          <a:p>
            <a:pPr lvl="1"/>
            <a:r>
              <a:rPr lang="en-US" dirty="0"/>
              <a:t>roll-back and roll-forward are safe - unused properties are just ignored</a:t>
            </a:r>
          </a:p>
          <a:p>
            <a:r>
              <a:rPr lang="en-US" dirty="0"/>
              <a:t>Collections can be indexed and queries </a:t>
            </a:r>
          </a:p>
          <a:p>
            <a:r>
              <a:rPr lang="en-US" dirty="0"/>
              <a:t>Operations on individual documents are atomic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58EF2-79BC-43B6-814E-5A5FE6B36B84}"/>
              </a:ext>
            </a:extLst>
          </p:cNvPr>
          <p:cNvSpPr/>
          <p:nvPr/>
        </p:nvSpPr>
        <p:spPr>
          <a:xfrm>
            <a:off x="7652479" y="1514007"/>
            <a:ext cx="4422098" cy="506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MongoDB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5ACB8-9A11-451B-B193-055C680CDA65}"/>
              </a:ext>
            </a:extLst>
          </p:cNvPr>
          <p:cNvSpPr/>
          <p:nvPr/>
        </p:nvSpPr>
        <p:spPr>
          <a:xfrm>
            <a:off x="7829862" y="1902048"/>
            <a:ext cx="4067331" cy="4574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1B36F-B9D9-44FD-86D3-691876629585}"/>
              </a:ext>
            </a:extLst>
          </p:cNvPr>
          <p:cNvSpPr/>
          <p:nvPr/>
        </p:nvSpPr>
        <p:spPr>
          <a:xfrm>
            <a:off x="8005995" y="2263515"/>
            <a:ext cx="3715063" cy="4002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Collection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734DD-32F5-4EC6-979F-449F1D140573}"/>
              </a:ext>
            </a:extLst>
          </p:cNvPr>
          <p:cNvSpPr/>
          <p:nvPr/>
        </p:nvSpPr>
        <p:spPr>
          <a:xfrm>
            <a:off x="8277069" y="2644965"/>
            <a:ext cx="2148476" cy="19115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5c92448b…”,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5135E-DB59-480A-8CEE-5537E10C9A0D}"/>
              </a:ext>
            </a:extLst>
          </p:cNvPr>
          <p:cNvSpPr/>
          <p:nvPr/>
        </p:nvSpPr>
        <p:spPr>
          <a:xfrm>
            <a:off x="9193968" y="3611531"/>
            <a:ext cx="2388432" cy="25227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3a92c48b…”,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gender”:”male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E7A6CB-6674-49B9-B258-728AB968F217}"/>
              </a:ext>
            </a:extLst>
          </p:cNvPr>
          <p:cNvSpPr/>
          <p:nvPr/>
        </p:nvSpPr>
        <p:spPr>
          <a:xfrm>
            <a:off x="8277069" y="4684443"/>
            <a:ext cx="2252386" cy="14417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/>
              <a:t>Document</a:t>
            </a:r>
          </a:p>
          <a:p>
            <a:r>
              <a:rPr lang="en-IE" dirty="0"/>
              <a:t>{“_id”:” 7292b48b…”,</a:t>
            </a:r>
          </a:p>
          <a:p>
            <a:r>
              <a:rPr lang="en-IE" dirty="0"/>
              <a:t>“</a:t>
            </a:r>
            <a:r>
              <a:rPr lang="en-IE" dirty="0" err="1"/>
              <a:t>name”:”Frank</a:t>
            </a:r>
            <a:r>
              <a:rPr lang="en-IE" dirty="0"/>
              <a:t>”,</a:t>
            </a:r>
          </a:p>
          <a:p>
            <a:r>
              <a:rPr lang="en-IE" dirty="0"/>
              <a:t>“</a:t>
            </a:r>
            <a:r>
              <a:rPr lang="en-IE" dirty="0" err="1"/>
              <a:t>status”:”active</a:t>
            </a:r>
            <a:r>
              <a:rPr lang="en-IE" dirty="0"/>
              <a:t>”,</a:t>
            </a:r>
          </a:p>
          <a:p>
            <a:r>
              <a:rPr lang="en-IE" dirty="0"/>
              <a:t>“upvotes”:0}</a:t>
            </a:r>
          </a:p>
        </p:txBody>
      </p:sp>
    </p:spTree>
    <p:extLst>
      <p:ext uri="{BB962C8B-B14F-4D97-AF65-F5344CB8AC3E}">
        <p14:creationId xmlns:p14="http://schemas.microsoft.com/office/powerpoint/2010/main" val="12345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4E91-5D08-4462-94B5-3B8377A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45D3-A375-4097-8064-4C530F46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3033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MongoDB stores data records as BSON documents. </a:t>
            </a:r>
          </a:p>
          <a:p>
            <a:pPr lvl="1"/>
            <a:r>
              <a:rPr lang="en-GB" dirty="0"/>
              <a:t>BSON is a binary representation of JSON documents.</a:t>
            </a:r>
          </a:p>
          <a:p>
            <a:r>
              <a:rPr lang="en-GB" dirty="0"/>
              <a:t>Each document stored in a collection requires a unique _id field and is reserved for use as a primary key.</a:t>
            </a:r>
          </a:p>
          <a:p>
            <a:r>
              <a:rPr lang="en-GB" dirty="0"/>
              <a:t>If an inserted document omits the _id field, the MongoDB driver automatically generates an </a:t>
            </a:r>
            <a:r>
              <a:rPr lang="en-GB" dirty="0" err="1"/>
              <a:t>ObjectId</a:t>
            </a:r>
            <a:r>
              <a:rPr lang="en-GB" dirty="0"/>
              <a:t> for the _id field.</a:t>
            </a:r>
          </a:p>
          <a:p>
            <a:pPr lvl="1"/>
            <a:r>
              <a:rPr lang="en-GB" dirty="0" err="1"/>
              <a:t>ObjectId</a:t>
            </a:r>
            <a:r>
              <a:rPr lang="en-GB" dirty="0"/>
              <a:t> values consist of 12 bytes.</a:t>
            </a:r>
          </a:p>
          <a:p>
            <a:endParaRPr lang="en-GB" dirty="0"/>
          </a:p>
          <a:p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5BC52-FEAF-4868-A5E0-97696F5D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037" y="5103815"/>
            <a:ext cx="6254577" cy="175418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62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Getting Started (locally)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2"/>
            <a:ext cx="5066757" cy="1610589"/>
          </a:xfrm>
        </p:spPr>
        <p:txBody>
          <a:bodyPr>
            <a:normAutofit fontScale="85000" lnSpcReduction="20000"/>
          </a:bodyPr>
          <a:lstStyle/>
          <a:p>
            <a:r>
              <a:rPr lang="en-IE" dirty="0"/>
              <a:t>Install Mongo community edition for your OS:</a:t>
            </a:r>
          </a:p>
          <a:p>
            <a:pPr marL="0" indent="0">
              <a:buNone/>
            </a:pPr>
            <a:br>
              <a:rPr lang="en-IE" dirty="0"/>
            </a:b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E703B7-E350-4108-9BFC-0CF742E6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357" y="1600201"/>
            <a:ext cx="6425588" cy="2812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306BC-85E3-4AED-9CB2-825A9BC73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3348"/>
          <a:stretch/>
        </p:blipFill>
        <p:spPr>
          <a:xfrm>
            <a:off x="740352" y="5159054"/>
            <a:ext cx="7936057" cy="842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44FEC0-56E7-4957-866D-CEB315741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2" y="5985214"/>
            <a:ext cx="5951393" cy="828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9D752E-004A-4026-AE54-F90D09CA46FD}"/>
              </a:ext>
            </a:extLst>
          </p:cNvPr>
          <p:cNvSpPr txBox="1"/>
          <p:nvPr/>
        </p:nvSpPr>
        <p:spPr>
          <a:xfrm>
            <a:off x="609599" y="4695786"/>
            <a:ext cx="10464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Specify a directory for your </a:t>
            </a:r>
            <a:r>
              <a:rPr lang="en-IE" sz="2800" dirty="0" err="1"/>
              <a:t>db</a:t>
            </a:r>
            <a:r>
              <a:rPr lang="en-IE" sz="2800" dirty="0"/>
              <a:t> files and start </a:t>
            </a:r>
            <a:r>
              <a:rPr lang="en-IE" sz="2800" dirty="0" err="1"/>
              <a:t>Mongodb</a:t>
            </a:r>
            <a:r>
              <a:rPr lang="en-IE" sz="2800" dirty="0"/>
              <a:t> server.</a:t>
            </a:r>
          </a:p>
          <a:p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39892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4EC-2A48-46C3-8136-439DBF79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Getting Started (locally)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56317-3697-440D-91AF-F62CA7E4C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Install Mongo Compass, Graphical User Interface for managing MongoDB.</a:t>
            </a:r>
          </a:p>
          <a:p>
            <a:pPr lvl="1"/>
            <a:r>
              <a:rPr lang="en-IE" dirty="0"/>
              <a:t>For windows, comes as part of </a:t>
            </a:r>
            <a:r>
              <a:rPr lang="en-IE" dirty="0" err="1"/>
              <a:t>mongodb</a:t>
            </a:r>
            <a:r>
              <a:rPr lang="en-IE" dirty="0"/>
              <a:t> install</a:t>
            </a:r>
          </a:p>
          <a:p>
            <a:pPr lvl="1"/>
            <a:r>
              <a:rPr lang="en-IE" dirty="0"/>
              <a:t>Other platforms can get it </a:t>
            </a:r>
            <a:r>
              <a:rPr lang="en-IE" dirty="0">
                <a:hlinkClick r:id="rId2"/>
              </a:rPr>
              <a:t>here</a:t>
            </a:r>
            <a:r>
              <a:rPr lang="en-IE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C5875-A3EE-479C-9863-2AB3D36F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844" y="3863181"/>
            <a:ext cx="6043612" cy="284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972" y="1783959"/>
            <a:ext cx="3483937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Mongoose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971" y="4750894"/>
            <a:ext cx="3483937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dirty="0">
                <a:solidFill>
                  <a:schemeClr val="tx1"/>
                </a:solidFill>
              </a:rPr>
              <a:t>Mongo with Node.js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400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 up of an animal&#10;&#10;Description automatically generated">
            <a:extLst>
              <a:ext uri="{FF2B5EF4-FFF2-40B4-BE49-F238E27FC236}">
                <a16:creationId xmlns:a16="http://schemas.microsoft.com/office/drawing/2014/main" id="{59D53471-CC5B-4A9E-B84E-7DF5140556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02"/>
          <a:stretch/>
        </p:blipFill>
        <p:spPr>
          <a:xfrm>
            <a:off x="1524001" y="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C44DE-8E98-4214-A626-8ED6583E87C3}"/>
              </a:ext>
            </a:extLst>
          </p:cNvPr>
          <p:cNvSpPr txBox="1"/>
          <p:nvPr/>
        </p:nvSpPr>
        <p:spPr>
          <a:xfrm>
            <a:off x="8360958" y="6657946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en.wikipedia.org/wiki/Yellow_mongoos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5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E" sz="2800" b="1">
                <a:solidFill>
                  <a:schemeClr val="bg1"/>
                </a:solidFill>
              </a:rPr>
              <a:t>Mongoose Overview</a:t>
            </a:r>
            <a:endParaRPr lang="en-IE" sz="28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Mongoose is a object-document model module in Node.js for MongoDB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Wraps the functionality of the native MongoDB driver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Exposes models to control the records in a doc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Supports validation on save </a:t>
            </a:r>
          </a:p>
          <a:p>
            <a:pPr lvl="1">
              <a:lnSpc>
                <a:spcPct val="90000"/>
              </a:lnSpc>
            </a:pPr>
            <a:r>
              <a:rPr lang="en-IE" sz="1700">
                <a:solidFill>
                  <a:schemeClr val="bg1"/>
                </a:solidFill>
              </a:rPr>
              <a:t>Extends the native queries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7EFF6-4371-4150-941A-C6BA0BCCA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01440"/>
            <a:ext cx="6250769" cy="40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2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42B4-DE83-414C-94D1-A4CA7B11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Mongoose first?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9ECB-3C57-42CA-A1A2-43283D9C0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GB" sz="2800" dirty="0"/>
              <a:t>Shortcut to understanding the basics </a:t>
            </a:r>
          </a:p>
          <a:p>
            <a:r>
              <a:rPr lang="en-GB" sz="2800" dirty="0"/>
              <a:t>Similar to Object Relational Mapping libraries like JPA/Hibernate </a:t>
            </a:r>
          </a:p>
          <a:p>
            <a:r>
              <a:rPr lang="en-GB" sz="2800" dirty="0"/>
              <a:t>Easier concept if coming from relational DB background.</a:t>
            </a:r>
            <a:endParaRPr lang="en-IE" sz="2800" dirty="0"/>
          </a:p>
        </p:txBody>
      </p:sp>
      <p:pic>
        <p:nvPicPr>
          <p:cNvPr id="5" name="Picture 4" descr="An animal looking at the camera&#10;&#10;Description automatically generated">
            <a:extLst>
              <a:ext uri="{FF2B5EF4-FFF2-40B4-BE49-F238E27FC236}">
                <a16:creationId xmlns:a16="http://schemas.microsoft.com/office/drawing/2014/main" id="{11F1D8EC-19ED-41E3-A870-E31CD34B3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0" t="3839" r="18328"/>
          <a:stretch/>
        </p:blipFill>
        <p:spPr>
          <a:xfrm>
            <a:off x="5878850" y="0"/>
            <a:ext cx="6313150" cy="659475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38856-45E4-4B7F-AE21-B15B554B52B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ego-wise.blogspot.com/2011/11/mongoos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13C7EC8C-D481-43E2-9CF9-81B2BB03225C}"/>
              </a:ext>
            </a:extLst>
          </p:cNvPr>
          <p:cNvSpPr/>
          <p:nvPr/>
        </p:nvSpPr>
        <p:spPr>
          <a:xfrm>
            <a:off x="8939820" y="-44335"/>
            <a:ext cx="1972887" cy="1141615"/>
          </a:xfrm>
          <a:prstGeom prst="cloudCallout">
            <a:avLst>
              <a:gd name="adj1" fmla="val -42181"/>
              <a:gd name="adj2" fmla="val 91626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chemeClr val="tx1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419492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IE" b="1"/>
              <a:t>Installing &amp; Using Mongoose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Run the following from the CMD/Terminal 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2"/>
            </a:pPr>
            <a:r>
              <a:rPr lang="en-IE" dirty="0"/>
              <a:t>Import the module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 startAt="3"/>
            </a:pPr>
            <a:r>
              <a:rPr lang="en-IE" dirty="0"/>
              <a:t>Connect to the database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C70A-393F-4DB1-9E9B-DD6116534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18" y="2213119"/>
            <a:ext cx="5200650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5A011-625D-4222-A211-C9021E45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318" y="3563576"/>
            <a:ext cx="5206299" cy="567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A656C-E9BE-49FB-917A-AA1B5FAC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18" y="5257799"/>
            <a:ext cx="5277918" cy="38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696" y="629267"/>
            <a:ext cx="3845274" cy="1676603"/>
          </a:xfrm>
        </p:spPr>
        <p:txBody>
          <a:bodyPr>
            <a:normAutofit/>
          </a:bodyPr>
          <a:lstStyle/>
          <a:p>
            <a:r>
              <a:rPr lang="en-IE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697" y="2438401"/>
            <a:ext cx="384527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dirty="0"/>
              <a:t>Cloud Databases</a:t>
            </a:r>
          </a:p>
          <a:p>
            <a:pPr>
              <a:lnSpc>
                <a:spcPct val="90000"/>
              </a:lnSpc>
            </a:pPr>
            <a:r>
              <a:rPr lang="en-IE" dirty="0"/>
              <a:t>MongoDB</a:t>
            </a:r>
          </a:p>
          <a:p>
            <a:pPr>
              <a:lnSpc>
                <a:spcPct val="90000"/>
              </a:lnSpc>
            </a:pPr>
            <a:r>
              <a:rPr lang="en-IE" dirty="0"/>
              <a:t>Mongoose</a:t>
            </a:r>
          </a:p>
          <a:p>
            <a:pPr>
              <a:lnSpc>
                <a:spcPct val="90000"/>
              </a:lnSpc>
            </a:pPr>
            <a:r>
              <a:rPr lang="en-IE" dirty="0"/>
              <a:t>Mongo in the cloud</a:t>
            </a:r>
            <a:endParaRPr lang="en-US" dirty="0"/>
          </a:p>
        </p:txBody>
      </p:sp>
      <p:pic>
        <p:nvPicPr>
          <p:cNvPr id="5" name="Picture 4" descr="A picture containing plant&#10;&#10;Description automatically generated">
            <a:extLst>
              <a:ext uri="{FF2B5EF4-FFF2-40B4-BE49-F238E27FC236}">
                <a16:creationId xmlns:a16="http://schemas.microsoft.com/office/drawing/2014/main" id="{7452F92D-3CBE-4FD1-98C0-ED30B69BF9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5" r="15772" b="-4"/>
          <a:stretch/>
        </p:blipFill>
        <p:spPr>
          <a:xfrm>
            <a:off x="6091960" y="640083"/>
            <a:ext cx="4096293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5561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and Models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981200"/>
          </a:xfrm>
        </p:spPr>
        <p:txBody>
          <a:bodyPr>
            <a:normAutofit fontScale="92500" lnSpcReduction="20000"/>
          </a:bodyPr>
          <a:lstStyle/>
          <a:p>
            <a:r>
              <a:rPr lang="en-IE"/>
              <a:t>Mongoose supports models </a:t>
            </a:r>
          </a:p>
          <a:p>
            <a:pPr lvl="1"/>
            <a:r>
              <a:rPr lang="en-IE"/>
              <a:t>i.e. fixed types of documents </a:t>
            </a:r>
          </a:p>
          <a:p>
            <a:pPr lvl="1"/>
            <a:r>
              <a:rPr lang="en-IE"/>
              <a:t>Needs a mongoose.Schema </a:t>
            </a:r>
          </a:p>
          <a:p>
            <a:pPr lvl="1"/>
            <a:r>
              <a:rPr lang="en-IE"/>
              <a:t>Each of the properties must have a type</a:t>
            </a:r>
          </a:p>
          <a:p>
            <a:pPr lvl="2"/>
            <a:r>
              <a:rPr lang="en-IE"/>
              <a:t>Number, String, Boolean, array, object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59B08-1310-473B-AB33-7AD1C878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51" y="3749180"/>
            <a:ext cx="66960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94" y="1617427"/>
            <a:ext cx="6962980" cy="4739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b="1" dirty="0"/>
              <a:t>Mongoose Schemas – Arrays &amp; sub-documents</a:t>
            </a:r>
            <a:endParaRPr lang="en-IE" dirty="0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Comments property is an Array of </a:t>
            </a:r>
            <a:r>
              <a:rPr lang="en-IE" dirty="0" err="1"/>
              <a:t>CommentSchemas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31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90FEF-AA18-4CE4-9224-75A0C231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928" y="1268970"/>
            <a:ext cx="5599097" cy="4301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b="1"/>
              <a:t>Mongoose Schemas - Arrays</a:t>
            </a:r>
            <a:endParaRPr lang="en-IE"/>
          </a:p>
        </p:txBody>
      </p:sp>
      <p:sp>
        <p:nvSpPr>
          <p:cNvPr id="5" name="Callout: Line 4"/>
          <p:cNvSpPr/>
          <p:nvPr/>
        </p:nvSpPr>
        <p:spPr>
          <a:xfrm>
            <a:off x="7787392" y="1198327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458234"/>
              <a:gd name="adj4" fmla="val -80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Review property is an Array of </a:t>
            </a:r>
            <a:r>
              <a:rPr lang="en-IE" dirty="0" err="1"/>
              <a:t>MovieReviewSchema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7587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Mongoose Schema – Built-in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>
                <a:solidFill>
                  <a:srgbClr val="D19741"/>
                </a:solidFill>
              </a:rPr>
              <a:t>constraints on properties 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E9F94C-4ED9-45AA-A1C6-7CCD5465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570625"/>
            <a:ext cx="5455917" cy="37100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647D9D0-59C8-41D0-9BF1-CFC50F24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300354"/>
            <a:ext cx="5455917" cy="225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58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email field is correct format)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5251D-E3B3-4DCF-8403-FAB5240F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24" y="3089635"/>
            <a:ext cx="7908205" cy="1529499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A3E4EC81-E161-401C-8C03-6BF91EFC85BF}"/>
              </a:ext>
            </a:extLst>
          </p:cNvPr>
          <p:cNvSpPr/>
          <p:nvPr/>
        </p:nvSpPr>
        <p:spPr>
          <a:xfrm>
            <a:off x="9122537" y="2344882"/>
            <a:ext cx="2951017" cy="2168236"/>
          </a:xfrm>
          <a:prstGeom prst="borderCallout1">
            <a:avLst>
              <a:gd name="adj1" fmla="val 18750"/>
              <a:gd name="adj2" fmla="val -8333"/>
              <a:gd name="adj3" fmla="val 53540"/>
              <a:gd name="adj4" fmla="val -4693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Regular Expression (regex) to test for a valid email. If you’ve not come across them before check out </a:t>
            </a:r>
            <a:br>
              <a:rPr lang="en-IE" dirty="0"/>
            </a:br>
            <a:r>
              <a:rPr lang="en-IE" dirty="0"/>
              <a:t>https://www.w3schools.com/jsref/jsref_obj_regexp.asp</a:t>
            </a:r>
          </a:p>
        </p:txBody>
      </p:sp>
    </p:spTree>
    <p:extLst>
      <p:ext uri="{BB962C8B-B14F-4D97-AF65-F5344CB8AC3E}">
        <p14:creationId xmlns:p14="http://schemas.microsoft.com/office/powerpoint/2010/main" val="1159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Developers can define custom validation on their properties (e.g. validate length of username when trying to save)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DD2E2-3F9D-45DF-8072-C8FD60F6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040" y="3687083"/>
            <a:ext cx="5987735" cy="19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55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Data Manipulation Mongoose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E" dirty="0"/>
              <a:t>Mongoose supports all the CRUD operations: </a:t>
            </a:r>
          </a:p>
          <a:p>
            <a:pPr lvl="1"/>
            <a:r>
              <a:rPr lang="en-IE" dirty="0"/>
              <a:t>Create –&gt; </a:t>
            </a:r>
            <a:r>
              <a:rPr lang="en-IE" dirty="0" err="1"/>
              <a:t>Model.create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Read –&gt; </a:t>
            </a:r>
            <a:r>
              <a:rPr lang="en-IE" dirty="0" err="1"/>
              <a:t>Model.find</a:t>
            </a:r>
            <a:r>
              <a:rPr lang="en-IE" dirty="0"/>
              <a:t>()</a:t>
            </a:r>
            <a:endParaRPr lang="en-IE" dirty="0">
              <a:cs typeface="Calibri"/>
            </a:endParaRPr>
          </a:p>
          <a:p>
            <a:pPr lvl="1"/>
            <a:r>
              <a:rPr lang="en-IE" dirty="0"/>
              <a:t>Update –&gt; </a:t>
            </a:r>
            <a:r>
              <a:rPr lang="en-IE" dirty="0" err="1"/>
              <a:t>Model.update</a:t>
            </a:r>
            <a:r>
              <a:rPr lang="en-IE" dirty="0"/>
              <a:t>(condition, props, </a:t>
            </a:r>
            <a:r>
              <a:rPr lang="en-IE" dirty="0" err="1"/>
              <a:t>cb</a:t>
            </a:r>
            <a:r>
              <a:rPr lang="en-IE" dirty="0"/>
              <a:t>) </a:t>
            </a:r>
          </a:p>
          <a:p>
            <a:pPr lvl="1"/>
            <a:r>
              <a:rPr lang="en-IE" dirty="0"/>
              <a:t>Remove –&gt; </a:t>
            </a:r>
            <a:r>
              <a:rPr lang="en-IE" dirty="0" err="1"/>
              <a:t>Model.remove</a:t>
            </a:r>
            <a:r>
              <a:rPr lang="en-IE" dirty="0"/>
              <a:t>() </a:t>
            </a:r>
            <a:endParaRPr lang="en-IE" dirty="0">
              <a:cs typeface="Calibri"/>
            </a:endParaRPr>
          </a:p>
          <a:p>
            <a:r>
              <a:rPr lang="en-IE" dirty="0">
                <a:cs typeface="Calibri"/>
              </a:rPr>
              <a:t>Can operate with "</a:t>
            </a:r>
            <a:r>
              <a:rPr lang="en-IE" i="1" dirty="0">
                <a:cs typeface="Calibri"/>
              </a:rPr>
              <a:t>error first"</a:t>
            </a:r>
            <a:r>
              <a:rPr lang="en-IE" dirty="0">
                <a:cs typeface="Calibri"/>
              </a:rPr>
              <a:t> </a:t>
            </a:r>
            <a:r>
              <a:rPr lang="en-IE" dirty="0" err="1">
                <a:cs typeface="Calibri"/>
              </a:rPr>
              <a:t>callbacks</a:t>
            </a:r>
            <a:r>
              <a:rPr lang="en-IE" dirty="0">
                <a:cs typeface="Calibri"/>
              </a:rPr>
              <a:t> or promises. 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with Mongoose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C1653-AC7C-4E6B-8F6C-B6462EB4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4449B0-3775-426E-909A-D5B8B422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508" y="2945320"/>
            <a:ext cx="6766717" cy="118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82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Update with Mongoose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79EB-7032-43A9-AC27-D5C5FE84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6521-AC7C-463E-ABCA-131AB1A6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65" y="1711302"/>
            <a:ext cx="8225381" cy="29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b="1"/>
              <a:t>Mongoose Queries 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Mongoose provides a more expressive version of the native MongoDB</a:t>
            </a:r>
          </a:p>
          <a:p>
            <a:pPr lvl="1"/>
            <a:r>
              <a:rPr lang="en-IE" dirty="0"/>
              <a:t>Instead of:</a:t>
            </a:r>
            <a:br>
              <a:rPr lang="en-IE" dirty="0"/>
            </a:br>
            <a:r>
              <a:rPr lang="en-IE" dirty="0"/>
              <a:t>	{$or: [{</a:t>
            </a:r>
            <a:r>
              <a:rPr lang="en-IE" dirty="0" err="1"/>
              <a:t>conditionOne</a:t>
            </a:r>
            <a:r>
              <a:rPr lang="en-IE" dirty="0"/>
              <a:t>: true}, {</a:t>
            </a:r>
            <a:r>
              <a:rPr lang="en-IE" dirty="0" err="1"/>
              <a:t>conditionTwo</a:t>
            </a:r>
            <a:r>
              <a:rPr lang="en-IE" dirty="0"/>
              <a:t>: true}] </a:t>
            </a:r>
          </a:p>
          <a:p>
            <a:pPr lvl="1"/>
            <a:r>
              <a:rPr lang="en-IE" dirty="0"/>
              <a:t>Do:    .where({</a:t>
            </a:r>
            <a:r>
              <a:rPr lang="en-IE" dirty="0" err="1"/>
              <a:t>conditionOne:true</a:t>
            </a:r>
            <a:r>
              <a:rPr lang="en-IE" dirty="0"/>
              <a:t>}).or({</a:t>
            </a:r>
            <a:r>
              <a:rPr lang="en-IE" dirty="0" err="1"/>
              <a:t>conditionTwo</a:t>
            </a:r>
            <a:r>
              <a:rPr lang="en-IE" dirty="0"/>
              <a:t>: true}) </a:t>
            </a:r>
          </a:p>
          <a:p>
            <a:pPr marL="457200" lvl="1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493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/>
              <a:t>Databases in Enterprise Apps</a:t>
            </a:r>
            <a:endParaRPr lang="en-US"/>
          </a:p>
        </p:txBody>
      </p:sp>
      <p:cxnSp>
        <p:nvCxnSpPr>
          <p:cNvPr id="22" name="Straight Arrow Connector 2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IE" sz="1800" dirty="0"/>
              <a:t>Most data driven enterprise applications need a database</a:t>
            </a:r>
          </a:p>
          <a:p>
            <a:pPr lvl="1"/>
            <a:r>
              <a:rPr lang="en-IE" sz="1800" dirty="0"/>
              <a:t>Persistence: storage of data</a:t>
            </a:r>
          </a:p>
          <a:p>
            <a:pPr lvl="1"/>
            <a:r>
              <a:rPr lang="en-IE" sz="1800" dirty="0"/>
              <a:t>Concurrency: </a:t>
            </a:r>
            <a:r>
              <a:rPr lang="en-GB" sz="1800" dirty="0"/>
              <a:t> many applications sharing the data at once.</a:t>
            </a:r>
          </a:p>
          <a:p>
            <a:pPr lvl="1"/>
            <a:r>
              <a:rPr lang="en-IE" sz="1800" dirty="0"/>
              <a:t>Integration: multiple systems using the same DB</a:t>
            </a:r>
          </a:p>
          <a:p>
            <a:r>
              <a:rPr lang="en-IE" sz="1800" dirty="0"/>
              <a:t>Enterprise Application DBs require backups, fail over, maintenance, capacity provisioning.</a:t>
            </a:r>
          </a:p>
          <a:p>
            <a:pPr lvl="1"/>
            <a:r>
              <a:rPr lang="en-IE" sz="1800" dirty="0"/>
              <a:t>Traditionally handled by a Database Administrator (the DBA).</a:t>
            </a:r>
          </a:p>
        </p:txBody>
      </p:sp>
      <p:pic>
        <p:nvPicPr>
          <p:cNvPr id="6" name="Picture 5" descr="A picture containing table, indoor&#10;&#10;Description automatically generated">
            <a:extLst>
              <a:ext uri="{FF2B5EF4-FFF2-40B4-BE49-F238E27FC236}">
                <a16:creationId xmlns:a16="http://schemas.microsoft.com/office/drawing/2014/main" id="{F367067C-6485-48B2-B943-D6DD229EE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945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A8F15-26B1-4C0A-919A-D2EBF6125321}"/>
              </a:ext>
            </a:extLst>
          </p:cNvPr>
          <p:cNvSpPr txBox="1"/>
          <p:nvPr/>
        </p:nvSpPr>
        <p:spPr>
          <a:xfrm>
            <a:off x="10005184" y="6657945"/>
            <a:ext cx="21868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://barrymieny.deviantart.com/art/layered-database-source-documents-3487981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048000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Mongoose supports many queries: </a:t>
            </a:r>
          </a:p>
          <a:p>
            <a:pPr lvl="1"/>
            <a:r>
              <a:rPr lang="en-IE" dirty="0"/>
              <a:t>For equality/non-equality </a:t>
            </a:r>
          </a:p>
          <a:p>
            <a:pPr lvl="1"/>
            <a:r>
              <a:rPr lang="en-IE" dirty="0"/>
              <a:t>Selection of some properties </a:t>
            </a:r>
          </a:p>
          <a:p>
            <a:pPr lvl="1"/>
            <a:r>
              <a:rPr lang="en-IE" dirty="0"/>
              <a:t>Sorting </a:t>
            </a:r>
          </a:p>
          <a:p>
            <a:pPr lvl="1"/>
            <a:r>
              <a:rPr lang="en-IE" dirty="0"/>
              <a:t>Limit &amp; skip </a:t>
            </a:r>
          </a:p>
          <a:p>
            <a:r>
              <a:rPr lang="en-IE" dirty="0"/>
              <a:t>All queries are executed over the object returned by </a:t>
            </a:r>
            <a:r>
              <a:rPr lang="en-IE" dirty="0" err="1"/>
              <a:t>Model.find</a:t>
            </a:r>
            <a:r>
              <a:rPr lang="en-IE" dirty="0"/>
              <a:t>*()</a:t>
            </a:r>
          </a:p>
          <a:p>
            <a:pPr lvl="1"/>
            <a:r>
              <a:rPr lang="en-IE" dirty="0" err="1"/>
              <a:t>Model.findOne</a:t>
            </a:r>
            <a:r>
              <a:rPr lang="en-IE" dirty="0"/>
              <a:t>() returns a single document, the first match</a:t>
            </a:r>
          </a:p>
          <a:p>
            <a:pPr lvl="1"/>
            <a:r>
              <a:rPr lang="en-IE" dirty="0" err="1"/>
              <a:t>Model.find</a:t>
            </a:r>
            <a:r>
              <a:rPr lang="en-IE" dirty="0"/>
              <a:t>() returns all</a:t>
            </a:r>
          </a:p>
          <a:p>
            <a:pPr lvl="1"/>
            <a:r>
              <a:rPr lang="en-IE" dirty="0" err="1"/>
              <a:t>Model.findById</a:t>
            </a:r>
            <a:r>
              <a:rPr lang="en-IE" dirty="0"/>
              <a:t>() queries on the _id field.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9FFAE-F748-4157-97CB-4E5B32E6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706" y="4535427"/>
            <a:ext cx="6810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9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Mongoose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/>
              <a:t>Can build complex queries and execute them later</a:t>
            </a:r>
          </a:p>
          <a:p>
            <a:pPr marL="0" indent="0">
              <a:buNone/>
            </a:pPr>
            <a:endParaRPr lang="en-IE"/>
          </a:p>
          <a:p>
            <a:endParaRPr lang="en-IE"/>
          </a:p>
          <a:p>
            <a:r>
              <a:rPr lang="en-IE"/>
              <a:t>The above finds all contacts where age &gt;17 and &lt;66 and living in either Waterford, Kilkenny or Wexford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828" y="2133600"/>
            <a:ext cx="809478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6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Mongoose Sub-Docs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IE"/>
              <a:t>Ex: Hacker News – Adding a comment to a post. </a:t>
            </a:r>
          </a:p>
          <a:p>
            <a:pPr marL="0" indent="0">
              <a:buNone/>
            </a:pPr>
            <a:endParaRPr lang="en-IE"/>
          </a:p>
        </p:txBody>
      </p:sp>
      <p:pic>
        <p:nvPicPr>
          <p:cNvPr id="5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0ECC7B49-F037-4BA7-8E7C-1DDAFC3A2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45" r="60563" b="45385"/>
          <a:stretch/>
        </p:blipFill>
        <p:spPr>
          <a:xfrm>
            <a:off x="2044908" y="3302738"/>
            <a:ext cx="7763679" cy="21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2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IE"/>
              <a:t>Mongoose Sub-Docs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IE" dirty="0"/>
              <a:t>Ex: Movies – Adding a review to a favourite movie. 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226BF-2755-43B8-803A-62861BA2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06" y="3294972"/>
            <a:ext cx="7042357" cy="20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2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39FE-CE3F-4C7A-B5A8-A8DA773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Schema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69F8-B32F-42A1-A2FA-61419E85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9473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791-5ADE-4D13-BC78-84BD80A5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Example: Using Schema Methods for Simple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EDC5-4F0F-45EA-B752-E7F84CE8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Restrict access to Posts API (require authentication):</a:t>
            </a:r>
          </a:p>
          <a:p>
            <a:pPr lvl="1"/>
            <a:r>
              <a:rPr lang="en-IE" dirty="0"/>
              <a:t>Create users schema with methods for</a:t>
            </a:r>
          </a:p>
          <a:p>
            <a:pPr lvl="2"/>
            <a:r>
              <a:rPr lang="en-IE" dirty="0"/>
              <a:t>Finding users</a:t>
            </a:r>
          </a:p>
          <a:p>
            <a:pPr lvl="2"/>
            <a:r>
              <a:rPr lang="en-IE" dirty="0"/>
              <a:t>Checking password</a:t>
            </a:r>
          </a:p>
          <a:p>
            <a:pPr lvl="1"/>
            <a:r>
              <a:rPr lang="en-IE" dirty="0"/>
              <a:t>Use </a:t>
            </a:r>
            <a:r>
              <a:rPr lang="en-IE" b="1" dirty="0"/>
              <a:t>express-session</a:t>
            </a:r>
            <a:r>
              <a:rPr lang="en-IE" dirty="0"/>
              <a:t> middleware to create and manage user session (using cookies)</a:t>
            </a:r>
          </a:p>
          <a:p>
            <a:pPr lvl="1"/>
            <a:r>
              <a:rPr lang="en-IE" dirty="0"/>
              <a:t>Create an authentication route to set up “session”</a:t>
            </a:r>
          </a:p>
          <a:p>
            <a:pPr lvl="1"/>
            <a:r>
              <a:rPr lang="en-IE" dirty="0"/>
              <a:t>Create your own authentication middleware and place it on /</a:t>
            </a:r>
            <a:r>
              <a:rPr lang="en-IE" dirty="0" err="1"/>
              <a:t>api</a:t>
            </a:r>
            <a:r>
              <a:rPr lang="en-IE" dirty="0"/>
              <a:t>/movies route</a:t>
            </a:r>
          </a:p>
        </p:txBody>
      </p:sp>
    </p:spTree>
    <p:extLst>
      <p:ext uri="{BB962C8B-B14F-4D97-AF65-F5344CB8AC3E}">
        <p14:creationId xmlns:p14="http://schemas.microsoft.com/office/powerpoint/2010/main" val="425759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ED65-2846-4B78-8CFC-DBB44B3B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IE" dirty="0"/>
              <a:t>Aside: Sessions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E444-E842-41AA-A992-FA2F2539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386149"/>
            <a:ext cx="6790508" cy="42758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Requests to Express apps are stand-alone by default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no request can be linked to another. 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By default, no way to know if this request comes from a client that already performed a request previously.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Sessions are a mechanism that makes it possible to “know” who sent the request and to associate requests.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Using Sessions, every user of you API is assigned a unique session: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Allows you to store state.</a:t>
            </a:r>
          </a:p>
          <a:p>
            <a:pPr>
              <a:lnSpc>
                <a:spcPct val="90000"/>
              </a:lnSpc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/>
              <a:t>The express-session module is middleware that provides sessions for Express apps.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28318-B8AE-4AF1-86D3-414A0DADE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" r="40193" b="-1"/>
          <a:stretch/>
        </p:blipFill>
        <p:spPr>
          <a:xfrm>
            <a:off x="6912999" y="1123409"/>
            <a:ext cx="5279000" cy="5734588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805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6947B8-2AF4-4377-881B-681653BB8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276523"/>
            <a:ext cx="8337146" cy="5367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4A8DD-27F8-4D38-AB30-BF15E73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User Schema with Static &amp; Instance Methods</a:t>
            </a:r>
          </a:p>
        </p:txBody>
      </p:sp>
      <p:sp>
        <p:nvSpPr>
          <p:cNvPr id="5" name="Callout: Line with Border and Accent Bar 4">
            <a:extLst>
              <a:ext uri="{FF2B5EF4-FFF2-40B4-BE49-F238E27FC236}">
                <a16:creationId xmlns:a16="http://schemas.microsoft.com/office/drawing/2014/main" id="{C8C9550F-12F5-4A36-8CEE-836859FA6A2C}"/>
              </a:ext>
            </a:extLst>
          </p:cNvPr>
          <p:cNvSpPr/>
          <p:nvPr/>
        </p:nvSpPr>
        <p:spPr>
          <a:xfrm>
            <a:off x="8797636" y="2694709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363"/>
              <a:gd name="adj4" fmla="val -700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Static Method:  belongs to schema. Independent of any document instance</a:t>
            </a:r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4A9A1738-AA41-422E-A1A0-2F05CEFA6C40}"/>
              </a:ext>
            </a:extLst>
          </p:cNvPr>
          <p:cNvSpPr/>
          <p:nvPr/>
        </p:nvSpPr>
        <p:spPr>
          <a:xfrm>
            <a:off x="8695112" y="4319847"/>
            <a:ext cx="2784764" cy="1226127"/>
          </a:xfrm>
          <a:prstGeom prst="accentBorderCallout1">
            <a:avLst>
              <a:gd name="adj1" fmla="val 18750"/>
              <a:gd name="adj2" fmla="val -8333"/>
              <a:gd name="adj3" fmla="val 18974"/>
              <a:gd name="adj4" fmla="val -232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Instance Method:  belongs to a specific document instance.</a:t>
            </a:r>
          </a:p>
        </p:txBody>
      </p:sp>
    </p:spTree>
    <p:extLst>
      <p:ext uri="{BB962C8B-B14F-4D97-AF65-F5344CB8AC3E}">
        <p14:creationId xmlns:p14="http://schemas.microsoft.com/office/powerpoint/2010/main" val="32887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D18-B177-48E6-8C75-62BA219A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express-session middleware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1AB1-2A4C-41BD-A37F-3D28D48B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Session middleware that stores </a:t>
            </a:r>
            <a:r>
              <a:rPr lang="en-GB" dirty="0"/>
              <a:t>session data on server-side</a:t>
            </a:r>
          </a:p>
          <a:p>
            <a:pPr lvl="1"/>
            <a:r>
              <a:rPr lang="en-GB" dirty="0"/>
              <a:t>Puts a unique ID on client</a:t>
            </a:r>
          </a:p>
          <a:p>
            <a:pPr lvl="1"/>
            <a:endParaRPr lang="en-GB" dirty="0"/>
          </a:p>
          <a:p>
            <a:r>
              <a:rPr lang="en-GB" dirty="0"/>
              <a:t>Add to Express App middleware stack: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31A76-0E2E-458B-9019-40EEA4A1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2" y="2787793"/>
            <a:ext cx="5277056" cy="371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DE224-3AE1-46D8-98E2-89305E4CC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72" y="4105274"/>
            <a:ext cx="5362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F0F3-B2D4-4CC2-AF99-1BF23580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User Route to authenticate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DEF0-14EC-42AC-9590-43DF1E3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</a:t>
            </a:r>
            <a:r>
              <a:rPr lang="en-IE" b="1" dirty="0"/>
              <a:t>/</a:t>
            </a:r>
            <a:r>
              <a:rPr lang="en-IE" b="1" dirty="0" err="1"/>
              <a:t>api</a:t>
            </a:r>
            <a:r>
              <a:rPr lang="en-IE" b="1" dirty="0"/>
              <a:t>/user </a:t>
            </a:r>
            <a:r>
              <a:rPr lang="en-IE" dirty="0"/>
              <a:t>to authenticate, passing username and password in HTTP body</a:t>
            </a:r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2EB28-FD42-4ADF-9739-9DCC96406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48" y="2906990"/>
            <a:ext cx="6804515" cy="3951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C97FF-4C71-47CB-AB3D-44556CA2DC72}"/>
              </a:ext>
            </a:extLst>
          </p:cNvPr>
          <p:cNvSpPr txBox="1"/>
          <p:nvPr/>
        </p:nvSpPr>
        <p:spPr>
          <a:xfrm>
            <a:off x="2450969" y="253765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</a:t>
            </a:r>
            <a:r>
              <a:rPr lang="en-IE" dirty="0" err="1"/>
              <a:t>api</a:t>
            </a:r>
            <a:r>
              <a:rPr lang="en-IE" dirty="0"/>
              <a:t>/users/index.js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7C10921-AB65-4BB7-87C1-6DD43D8F23DC}"/>
              </a:ext>
            </a:extLst>
          </p:cNvPr>
          <p:cNvSpPr/>
          <p:nvPr/>
        </p:nvSpPr>
        <p:spPr>
          <a:xfrm>
            <a:off x="8247211" y="2906990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99781"/>
              <a:gd name="adj4" fmla="val -358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static method to find User document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B5DD50ED-2CA8-4074-B126-7B5C56618020}"/>
              </a:ext>
            </a:extLst>
          </p:cNvPr>
          <p:cNvSpPr/>
          <p:nvPr/>
        </p:nvSpPr>
        <p:spPr>
          <a:xfrm>
            <a:off x="8236769" y="4390452"/>
            <a:ext cx="3553905" cy="1300899"/>
          </a:xfrm>
          <a:prstGeom prst="borderCallout1">
            <a:avLst>
              <a:gd name="adj1" fmla="val 18750"/>
              <a:gd name="adj2" fmla="val -8333"/>
              <a:gd name="adj3" fmla="val 31028"/>
              <a:gd name="adj4" fmla="val -6698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instance method to check password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42EFD-8038-4A9F-8B0B-11CBA7BE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508" y="6261322"/>
            <a:ext cx="3258608" cy="322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C77CCB-5110-40F7-9ECB-B916BABFBAF6}"/>
              </a:ext>
            </a:extLst>
          </p:cNvPr>
          <p:cNvSpPr txBox="1"/>
          <p:nvPr/>
        </p:nvSpPr>
        <p:spPr>
          <a:xfrm>
            <a:off x="8779588" y="5908457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/index.js</a:t>
            </a:r>
          </a:p>
        </p:txBody>
      </p:sp>
    </p:spTree>
    <p:extLst>
      <p:ext uri="{BB962C8B-B14F-4D97-AF65-F5344CB8AC3E}">
        <p14:creationId xmlns:p14="http://schemas.microsoft.com/office/powerpoint/2010/main" val="33914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9">
            <a:extLst>
              <a:ext uri="{FF2B5EF4-FFF2-40B4-BE49-F238E27FC236}">
                <a16:creationId xmlns:a16="http://schemas.microsoft.com/office/drawing/2014/main" id="{F9DA4879-7C97-47D8-8954-7F0E549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002630" y="639401"/>
            <a:ext cx="4030504" cy="5577162"/>
          </a:xfrm>
          <a:prstGeom prst="rect">
            <a:avLst/>
          </a:prstGeom>
          <a:solidFill>
            <a:srgbClr val="404040">
              <a:alpha val="92941"/>
            </a:srgbClr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6D093-0CD9-4621-9B32-E11A4E01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668" y="890908"/>
            <a:ext cx="3450432" cy="1156563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Structured &amp; 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D53A-F394-40BC-8A79-E9FE87308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668" y="2187257"/>
            <a:ext cx="3450432" cy="3651569"/>
          </a:xfrm>
        </p:spPr>
        <p:txBody>
          <a:bodyPr>
            <a:normAutofit/>
          </a:bodyPr>
          <a:lstStyle/>
          <a:p>
            <a:r>
              <a:rPr lang="en-IE" sz="1600" dirty="0">
                <a:solidFill>
                  <a:srgbClr val="FFFFFF"/>
                </a:solidFill>
              </a:rPr>
              <a:t>Relational Databases:</a:t>
            </a:r>
          </a:p>
          <a:p>
            <a:pPr lvl="1"/>
            <a:r>
              <a:rPr lang="en-IE" sz="1600" dirty="0">
                <a:solidFill>
                  <a:srgbClr val="FFFFFF"/>
                </a:solidFill>
              </a:rPr>
              <a:t>Organise data into structured tables and rows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Relations have to be simple, they cannot contain any structure such as a nested record or a list</a:t>
            </a:r>
          </a:p>
          <a:p>
            <a:r>
              <a:rPr lang="en-GB" sz="1600" dirty="0">
                <a:solidFill>
                  <a:srgbClr val="FFFFFF"/>
                </a:solidFill>
              </a:rPr>
              <a:t>In memory data structures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Much more varied structure</a:t>
            </a:r>
          </a:p>
          <a:p>
            <a:pPr lvl="1"/>
            <a:r>
              <a:rPr lang="en-GB" sz="1600" dirty="0">
                <a:solidFill>
                  <a:srgbClr val="FFFFFF"/>
                </a:solidFill>
              </a:rPr>
              <a:t>Lists, Queues, Stacks, Graphs, Hashing</a:t>
            </a:r>
            <a:endParaRPr lang="en-IE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F2C06E-7B0F-476D-AA55-F83B2F38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8766" y="831091"/>
            <a:ext cx="3390605" cy="2432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6EBABF-4FF9-47BD-BDFB-008D64324E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01490" y="3716708"/>
            <a:ext cx="1825979" cy="1278185"/>
          </a:xfrm>
          <a:prstGeom prst="rect">
            <a:avLst/>
          </a:prstGeom>
        </p:spPr>
      </p:pic>
      <p:pic>
        <p:nvPicPr>
          <p:cNvPr id="8" name="Picture 7" descr="A picture containing wall, indoor, photo, text&#10;&#10;Description automatically generated">
            <a:extLst>
              <a:ext uri="{FF2B5EF4-FFF2-40B4-BE49-F238E27FC236}">
                <a16:creationId xmlns:a16="http://schemas.microsoft.com/office/drawing/2014/main" id="{0EAA3197-5D0E-44AF-B34E-B9560400C7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350484" y="3949423"/>
            <a:ext cx="1803554" cy="1965726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7FD3DA5-D1A8-4B8A-B2D5-645FFE565D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61466" y="5207554"/>
            <a:ext cx="1825979" cy="13694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DFE3D5-7A60-4CC9-ADE5-8AB68F766108}"/>
              </a:ext>
            </a:extLst>
          </p:cNvPr>
          <p:cNvSpPr txBox="1"/>
          <p:nvPr/>
        </p:nvSpPr>
        <p:spPr>
          <a:xfrm>
            <a:off x="8360958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://dba.stackexchange.com/questions/40311/unsure-how-to-implement-certain-constraints-and-relations-in-this-relational-d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719B8-4F11-438F-B71D-56F422DB3E31}"/>
              </a:ext>
            </a:extLst>
          </p:cNvPr>
          <p:cNvSpPr txBox="1"/>
          <p:nvPr/>
        </p:nvSpPr>
        <p:spPr>
          <a:xfrm>
            <a:off x="6041216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8" tooltip="https://stackoverflow.com/questions/38415515/graph-data-structure-program-output-isnt-working-like-i-wa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EB3FB-5A05-4B93-8BB6-3A910CD049F9}"/>
              </a:ext>
            </a:extLst>
          </p:cNvPr>
          <p:cNvSpPr txBox="1"/>
          <p:nvPr/>
        </p:nvSpPr>
        <p:spPr>
          <a:xfrm>
            <a:off x="3721474" y="6870700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10" tooltip="http://commons.wikimedia.org/wiki/File:Linked_list_data_format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26FDA-483A-4CC8-B90F-1685C1DC20BC}"/>
              </a:ext>
            </a:extLst>
          </p:cNvPr>
          <p:cNvSpPr txBox="1"/>
          <p:nvPr/>
        </p:nvSpPr>
        <p:spPr>
          <a:xfrm>
            <a:off x="8360958" y="708345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6" tooltip="https://en.wikibooks.org/wiki/File:Hash_table_4_1_0_0_0_0_0_LL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11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3DE1A-0624-4AE4-9FE4-96CE275A7642}"/>
              </a:ext>
            </a:extLst>
          </p:cNvPr>
          <p:cNvSpPr txBox="1"/>
          <p:nvPr/>
        </p:nvSpPr>
        <p:spPr>
          <a:xfrm>
            <a:off x="7021485" y="554182"/>
            <a:ext cx="204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Relational Database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A2939B-8EBE-4D92-9B76-A04183309911}"/>
              </a:ext>
            </a:extLst>
          </p:cNvPr>
          <p:cNvSpPr txBox="1"/>
          <p:nvPr/>
        </p:nvSpPr>
        <p:spPr>
          <a:xfrm>
            <a:off x="7021484" y="3519341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 Memory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932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6BB1-BAB6-4DDB-B3C3-A2BDC87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Authentication Middleware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65D523-CD74-4C68-9358-28894F2E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539" y="1417638"/>
            <a:ext cx="5366994" cy="270791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713FFE3B-1D5D-455C-8E3C-AE540AE1DBEA}"/>
              </a:ext>
            </a:extLst>
          </p:cNvPr>
          <p:cNvSpPr/>
          <p:nvPr/>
        </p:nvSpPr>
        <p:spPr>
          <a:xfrm>
            <a:off x="7732622" y="1417638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0679"/>
              <a:gd name="adj4" fmla="val -604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Checks for user ID in session object. </a:t>
            </a:r>
            <a:br>
              <a:rPr lang="en-IE" dirty="0"/>
            </a:br>
            <a:r>
              <a:rPr lang="en-IE" dirty="0"/>
              <a:t>If exists, called next middleware function, otherwise end </a:t>
            </a:r>
            <a:r>
              <a:rPr lang="en-IE" dirty="0" err="1"/>
              <a:t>req</a:t>
            </a:r>
            <a:r>
              <a:rPr lang="en-IE" dirty="0"/>
              <a:t>/res cycle with 401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02E9F2-3DCB-486E-B7F5-56157CF48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39" y="4897437"/>
            <a:ext cx="665797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228FA-3072-431E-ABC6-7D77A26C2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39" y="5558771"/>
            <a:ext cx="7581900" cy="485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A3EC1-DBFC-46D5-8737-81CE69DBC9F4}"/>
              </a:ext>
            </a:extLst>
          </p:cNvPr>
          <p:cNvSpPr txBox="1"/>
          <p:nvPr/>
        </p:nvSpPr>
        <p:spPr>
          <a:xfrm>
            <a:off x="1697324" y="1048306"/>
            <a:ext cx="15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authenticate.js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4EA2D-7FB2-4424-81DE-A84FB093AE0D}"/>
              </a:ext>
            </a:extLst>
          </p:cNvPr>
          <p:cNvSpPr txBox="1"/>
          <p:nvPr/>
        </p:nvSpPr>
        <p:spPr>
          <a:xfrm>
            <a:off x="1143142" y="4494888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index.js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2F84E0-840D-4347-A1F3-85B6B8B04FAB}"/>
              </a:ext>
            </a:extLst>
          </p:cNvPr>
          <p:cNvSpPr/>
          <p:nvPr/>
        </p:nvSpPr>
        <p:spPr>
          <a:xfrm>
            <a:off x="4268526" y="5558771"/>
            <a:ext cx="1972947" cy="426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C252A6BF-6D7D-4BEF-A4E7-54D53CC84B55}"/>
              </a:ext>
            </a:extLst>
          </p:cNvPr>
          <p:cNvSpPr/>
          <p:nvPr/>
        </p:nvSpPr>
        <p:spPr>
          <a:xfrm>
            <a:off x="8820346" y="4549529"/>
            <a:ext cx="2762054" cy="1781666"/>
          </a:xfrm>
          <a:prstGeom prst="borderCallout1">
            <a:avLst>
              <a:gd name="adj1" fmla="val 18750"/>
              <a:gd name="adj2" fmla="val -8333"/>
              <a:gd name="adj3" fmla="val 58844"/>
              <a:gd name="adj4" fmla="val -942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Authentication middleware applied  on /</a:t>
            </a:r>
            <a:r>
              <a:rPr lang="en-IE" dirty="0" err="1"/>
              <a:t>api</a:t>
            </a:r>
            <a:r>
              <a:rPr lang="en-IE" dirty="0"/>
              <a:t>/posts route.</a:t>
            </a:r>
          </a:p>
        </p:txBody>
      </p:sp>
    </p:spTree>
    <p:extLst>
      <p:ext uri="{BB962C8B-B14F-4D97-AF65-F5344CB8AC3E}">
        <p14:creationId xmlns:p14="http://schemas.microsoft.com/office/powerpoint/2010/main" val="41139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A330F1-5A2C-41AF-BB1E-A3DDE677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94" y="3825228"/>
            <a:ext cx="9932306" cy="2468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CE21E-E514-40E3-88C9-386AFC57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 Referencing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D4F40-C5C3-49B4-8FC5-A3701DDA9CFE}"/>
              </a:ext>
            </a:extLst>
          </p:cNvPr>
          <p:cNvSpPr/>
          <p:nvPr/>
        </p:nvSpPr>
        <p:spPr>
          <a:xfrm>
            <a:off x="5329646" y="4955177"/>
            <a:ext cx="5127339" cy="844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26290D34-4086-4A5F-9A76-6393C7083CB3}"/>
              </a:ext>
            </a:extLst>
          </p:cNvPr>
          <p:cNvSpPr/>
          <p:nvPr/>
        </p:nvSpPr>
        <p:spPr>
          <a:xfrm>
            <a:off x="9126583" y="1724297"/>
            <a:ext cx="2124891" cy="1323703"/>
          </a:xfrm>
          <a:prstGeom prst="borderCallout1">
            <a:avLst>
              <a:gd name="adj1" fmla="val 18750"/>
              <a:gd name="adj2" fmla="val -8333"/>
              <a:gd name="adj3" fmla="val 238158"/>
              <a:gd name="adj4" fmla="val -157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Using Object ID to reference Movie document</a:t>
            </a:r>
          </a:p>
        </p:txBody>
      </p:sp>
    </p:spTree>
    <p:extLst>
      <p:ext uri="{BB962C8B-B14F-4D97-AF65-F5344CB8AC3E}">
        <p14:creationId xmlns:p14="http://schemas.microsoft.com/office/powerpoint/2010/main" val="23022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6F-5409-499F-9DF4-6CA18B23A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Query Population using Refs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7343-8269-43E6-B02C-AF2F88FC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Allows you to </a:t>
            </a:r>
            <a:r>
              <a:rPr lang="en-GB" dirty="0"/>
              <a:t>automatically replace the speciﬁed paths in the document with document(s) from other collection(s). 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064FF-A167-466D-951E-B8DEA1CBE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64" y="2739500"/>
            <a:ext cx="4684147" cy="3843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96DB8E-B684-497D-AC45-3051DE5D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23" y="3122129"/>
            <a:ext cx="5566222" cy="307860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6147879-164A-4FB5-B25B-B0982450EAB4}"/>
              </a:ext>
            </a:extLst>
          </p:cNvPr>
          <p:cNvSpPr/>
          <p:nvPr/>
        </p:nvSpPr>
        <p:spPr>
          <a:xfrm>
            <a:off x="5293747" y="4069724"/>
            <a:ext cx="1184326" cy="888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output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D859B3-C344-422B-99B1-D778CE272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2812"/>
              </p:ext>
            </p:extLst>
          </p:nvPr>
        </p:nvGraphicFramePr>
        <p:xfrm>
          <a:off x="2954624" y="1291695"/>
          <a:ext cx="10972800" cy="213043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1124328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E" sz="1400" dirty="0">
                          <a:solidFill>
                            <a:srgbClr val="BFBFBF"/>
                          </a:solidFill>
                          <a:effectLst/>
                          <a:latin typeface="Lucida Console" panose="020B0609040504020204" pitchFamily="49" charset="0"/>
                        </a:rPr>
                        <a:t>https://github.com/fxwalsh/ewd-examples-2020.git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58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2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B5A0-9537-4930-8791-F4AE7F5D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MongoDB as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0ADFE-72EE-4028-A92E-64D89D972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8695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IE"/>
              <a:t>MongoDB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1700"/>
              <a:t>Best practice for initial development is to host </a:t>
            </a:r>
            <a:r>
              <a:rPr lang="en-IE" sz="1700" err="1"/>
              <a:t>MongDB</a:t>
            </a:r>
            <a:r>
              <a:rPr lang="en-IE" sz="1700"/>
              <a:t> process on your development machine</a:t>
            </a:r>
          </a:p>
          <a:p>
            <a:pPr>
              <a:lnSpc>
                <a:spcPct val="90000"/>
              </a:lnSpc>
            </a:pPr>
            <a:r>
              <a:rPr lang="en-IE" sz="1700"/>
              <a:t>In production environments, Mongo will be hosted:</a:t>
            </a:r>
          </a:p>
          <a:p>
            <a:pPr lvl="1">
              <a:lnSpc>
                <a:spcPct val="90000"/>
              </a:lnSpc>
            </a:pPr>
            <a:r>
              <a:rPr lang="en-IE" sz="1700"/>
              <a:t> on it’s own instance or </a:t>
            </a:r>
          </a:p>
          <a:p>
            <a:pPr lvl="1">
              <a:lnSpc>
                <a:spcPct val="90000"/>
              </a:lnSpc>
            </a:pPr>
            <a:r>
              <a:rPr lang="en-IE" sz="1700"/>
              <a:t>provisioned as a service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898F785-5A80-4D11-B086-D7A138E6A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37" r="843" b="-2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E1B3C-510A-4662-8EF2-9AA99977CD9A}"/>
              </a:ext>
            </a:extLst>
          </p:cNvPr>
          <p:cNvSpPr txBox="1"/>
          <p:nvPr/>
        </p:nvSpPr>
        <p:spPr>
          <a:xfrm>
            <a:off x="9245295" y="601786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3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structured vs unstructured data">
            <a:extLst>
              <a:ext uri="{FF2B5EF4-FFF2-40B4-BE49-F238E27FC236}">
                <a16:creationId xmlns:a16="http://schemas.microsoft.com/office/drawing/2014/main" id="{AE1C4729-5CE1-41F8-9EA4-A7BE2CFD9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81" y="1562980"/>
            <a:ext cx="9736286" cy="496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structured vs unstructured data">
            <a:extLst>
              <a:ext uri="{FF2B5EF4-FFF2-40B4-BE49-F238E27FC236}">
                <a16:creationId xmlns:a16="http://schemas.microsoft.com/office/drawing/2014/main" id="{FEC8B389-337E-468E-8565-3139DF489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18"/>
          <a:stretch/>
        </p:blipFill>
        <p:spPr bwMode="auto">
          <a:xfrm>
            <a:off x="1024404" y="329517"/>
            <a:ext cx="5291666" cy="25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/>
              <a:t>Databases in the Cloud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890165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E" sz="2000" dirty="0"/>
              <a:t>For some apps, a traditional relational database may not be the best fit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Organisations are capturing more data and processing it quicker – can be expensive/difficult on traditional DB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Traditionally, relational database is designed to run on a single machine in predicable environment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May be  economic to run large data and computing loads on clusters.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Hard to estimate scaling requirements, particularly if it’s a web app?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Are you going to do Data mining?</a:t>
            </a:r>
          </a:p>
          <a:p>
            <a:pPr>
              <a:lnSpc>
                <a:spcPct val="90000"/>
              </a:lnSpc>
            </a:pPr>
            <a:r>
              <a:rPr lang="en-IE" sz="2000" dirty="0"/>
              <a:t>One approach is to use the</a:t>
            </a:r>
            <a:r>
              <a:rPr lang="en-IE" sz="2000" b="1" dirty="0"/>
              <a:t> Cloud </a:t>
            </a:r>
            <a:r>
              <a:rPr lang="en-IE" sz="2000" dirty="0"/>
              <a:t>for you DB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Designed for scale</a:t>
            </a:r>
          </a:p>
          <a:p>
            <a:pPr lvl="1">
              <a:lnSpc>
                <a:spcPct val="90000"/>
              </a:lnSpc>
            </a:pPr>
            <a:r>
              <a:rPr lang="en-IE" sz="2000" dirty="0"/>
              <a:t>Can be outsourced so you don’t have to deal with infrastructure requirements.</a:t>
            </a:r>
            <a:endParaRPr lang="en-US" sz="20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6EB7086-C1A5-40BE-A0E1-590E4CB406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441" r="-3" b="14350"/>
          <a:stretch/>
        </p:blipFill>
        <p:spPr>
          <a:xfrm>
            <a:off x="8236080" y="1904282"/>
            <a:ext cx="3176306" cy="2674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17351C-C29A-424B-B160-A8A7E10CB1D1}"/>
              </a:ext>
            </a:extLst>
          </p:cNvPr>
          <p:cNvSpPr txBox="1"/>
          <p:nvPr/>
        </p:nvSpPr>
        <p:spPr>
          <a:xfrm>
            <a:off x="9105344" y="5976907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E" sz="700">
                <a:solidFill>
                  <a:srgbClr val="FFFFFF"/>
                </a:solidFill>
                <a:hlinkClick r:id="rId4" tooltip="https://graphicdesign.stackexchange.com/questions/77654/what-is-the-unambiguously-correct-pictogram-for-database-sto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E" sz="700">
                <a:solidFill>
                  <a:srgbClr val="FFFFFF"/>
                </a:solidFill>
              </a:rPr>
              <a:t> by Unknown Author is licensed under </a:t>
            </a:r>
            <a:r>
              <a:rPr lang="en-IE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52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Cloud DB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Removes Management costs</a:t>
            </a:r>
          </a:p>
          <a:p>
            <a:r>
              <a:rPr lang="en-IE" dirty="0"/>
              <a:t>Inherently scalable</a:t>
            </a:r>
          </a:p>
          <a:p>
            <a:r>
              <a:rPr lang="en-IE" dirty="0"/>
              <a:t>No need to define schemas(if NoSQL) etc. </a:t>
            </a:r>
          </a:p>
          <a:p>
            <a:r>
              <a:rPr lang="en-IE" dirty="0"/>
              <a:t>Lots of Cloud DB offerings out there</a:t>
            </a:r>
          </a:p>
          <a:p>
            <a:pPr lvl="1"/>
            <a:r>
              <a:rPr lang="en-IE" dirty="0"/>
              <a:t>SQL based</a:t>
            </a:r>
          </a:p>
          <a:p>
            <a:pPr lvl="1"/>
            <a:r>
              <a:rPr lang="en-IE" dirty="0"/>
              <a:t>NoSQL based</a:t>
            </a:r>
          </a:p>
          <a:p>
            <a:r>
              <a:rPr lang="en-IE" dirty="0"/>
              <a:t>If organisation policy/standards do not allow outsourcing:</a:t>
            </a:r>
          </a:p>
          <a:p>
            <a:pPr marL="457200" lvl="1" indent="0">
              <a:buNone/>
            </a:pPr>
            <a:r>
              <a:rPr lang="en-IE" dirty="0"/>
              <a:t>- Can host yourself, most NoSQL DBs are free. </a:t>
            </a:r>
          </a:p>
        </p:txBody>
      </p:sp>
    </p:spTree>
    <p:extLst>
      <p:ext uri="{BB962C8B-B14F-4D97-AF65-F5344CB8AC3E}">
        <p14:creationId xmlns:p14="http://schemas.microsoft.com/office/powerpoint/2010/main" val="130843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Cloud Database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 Consistency</a:t>
            </a:r>
          </a:p>
          <a:p>
            <a:pPr lvl="1"/>
            <a:r>
              <a:rPr lang="en-US" dirty="0"/>
              <a:t>this makes distributed systems much easier to build</a:t>
            </a:r>
          </a:p>
          <a:p>
            <a:r>
              <a:rPr lang="en-US" dirty="0"/>
              <a:t>Drop SQL and the relational model </a:t>
            </a:r>
          </a:p>
          <a:p>
            <a:pPr lvl="1"/>
            <a:r>
              <a:rPr lang="en-US" dirty="0"/>
              <a:t>simpler structures are easier to distribute:</a:t>
            </a:r>
          </a:p>
          <a:p>
            <a:pPr lvl="2"/>
            <a:r>
              <a:rPr lang="en-US" dirty="0"/>
              <a:t>key/value pairs </a:t>
            </a:r>
          </a:p>
          <a:p>
            <a:pPr lvl="2"/>
            <a:r>
              <a:rPr lang="en-US" b="1" dirty="0"/>
              <a:t>structured documents </a:t>
            </a:r>
          </a:p>
          <a:p>
            <a:pPr lvl="2"/>
            <a:r>
              <a:rPr lang="en-US" b="1" dirty="0"/>
              <a:t>pseudo-tables </a:t>
            </a:r>
          </a:p>
          <a:p>
            <a:pPr lvl="2"/>
            <a:r>
              <a:rPr lang="en-US" dirty="0"/>
              <a:t>tend to be schema-free, accepting data as-is</a:t>
            </a:r>
          </a:p>
          <a:p>
            <a:r>
              <a:rPr lang="en-US" dirty="0"/>
              <a:t>Offer HTTP interfaces using XML or </a:t>
            </a:r>
            <a:r>
              <a:rPr lang="en-US" b="1" dirty="0"/>
              <a:t>JSON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Web APIs!!!</a:t>
            </a:r>
          </a:p>
        </p:txBody>
      </p:sp>
    </p:spTree>
    <p:extLst>
      <p:ext uri="{BB962C8B-B14F-4D97-AF65-F5344CB8AC3E}">
        <p14:creationId xmlns:p14="http://schemas.microsoft.com/office/powerpoint/2010/main" val="423063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Distributed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 data is not homogeneous</a:t>
            </a:r>
          </a:p>
          <a:p>
            <a:pPr lvl="1"/>
            <a:r>
              <a:rPr lang="en-US" dirty="0"/>
              <a:t>some kinds of data will be much larger</a:t>
            </a:r>
          </a:p>
          <a:p>
            <a:r>
              <a:rPr lang="en-US" dirty="0"/>
              <a:t>consider using different databases for different requirements.</a:t>
            </a:r>
          </a:p>
          <a:p>
            <a:r>
              <a:rPr lang="en-US" dirty="0"/>
              <a:t>user </a:t>
            </a:r>
            <a:r>
              <a:rPr lang="en-US" dirty="0" err="1"/>
              <a:t>details,billing</a:t>
            </a:r>
            <a:r>
              <a:rPr lang="en-US" dirty="0"/>
              <a:t> - needs consistency</a:t>
            </a:r>
          </a:p>
          <a:p>
            <a:pPr lvl="1"/>
            <a:r>
              <a:rPr lang="en-US" dirty="0"/>
              <a:t> require traditional database</a:t>
            </a:r>
          </a:p>
          <a:p>
            <a:r>
              <a:rPr lang="en-US" dirty="0"/>
              <a:t>user </a:t>
            </a:r>
            <a:r>
              <a:rPr lang="en-US" dirty="0" err="1"/>
              <a:t>data,content</a:t>
            </a:r>
            <a:r>
              <a:rPr lang="en-US" dirty="0"/>
              <a:t> - needs partition tolerance</a:t>
            </a:r>
          </a:p>
          <a:p>
            <a:pPr lvl="1"/>
            <a:r>
              <a:rPr lang="en-US" dirty="0"/>
              <a:t>replicate to keep safe</a:t>
            </a:r>
          </a:p>
          <a:p>
            <a:r>
              <a:rPr lang="en-US" dirty="0" err="1"/>
              <a:t>analytics,sessions</a:t>
            </a:r>
            <a:r>
              <a:rPr lang="en-US" dirty="0"/>
              <a:t> - needs availability</a:t>
            </a:r>
          </a:p>
          <a:p>
            <a:pPr lvl="1"/>
            <a:r>
              <a:rPr lang="en-US" dirty="0"/>
              <a:t>"eventually consistent" is good enough</a:t>
            </a:r>
          </a:p>
        </p:txBody>
      </p:sp>
    </p:spTree>
    <p:extLst>
      <p:ext uri="{BB962C8B-B14F-4D97-AF65-F5344CB8AC3E}">
        <p14:creationId xmlns:p14="http://schemas.microsoft.com/office/powerpoint/2010/main" val="31833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1776</Words>
  <Application>Microsoft Office PowerPoint</Application>
  <PresentationFormat>Widescreen</PresentationFormat>
  <Paragraphs>258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Lucida Console</vt:lpstr>
      <vt:lpstr>Office Theme</vt:lpstr>
      <vt:lpstr>MongoDB, Mongoose and Cloud Storage</vt:lpstr>
      <vt:lpstr>Agenda</vt:lpstr>
      <vt:lpstr>Databases in Enterprise Apps</vt:lpstr>
      <vt:lpstr>Structured &amp; Unstructured Data</vt:lpstr>
      <vt:lpstr>PowerPoint Presentation</vt:lpstr>
      <vt:lpstr>Databases in the Cloud</vt:lpstr>
      <vt:lpstr>Cloud DB Advantages</vt:lpstr>
      <vt:lpstr>Cloud Database Practices</vt:lpstr>
      <vt:lpstr>Designing Distributed Data </vt:lpstr>
      <vt:lpstr>Mongodb</vt:lpstr>
      <vt:lpstr>Introduction</vt:lpstr>
      <vt:lpstr>Mongo Terminology</vt:lpstr>
      <vt:lpstr>Mongo Documents</vt:lpstr>
      <vt:lpstr>Getting Started (locally)</vt:lpstr>
      <vt:lpstr>Getting Started (locally)</vt:lpstr>
      <vt:lpstr>Mongoose</vt:lpstr>
      <vt:lpstr>Mongoose Overview</vt:lpstr>
      <vt:lpstr>Mongoose first?</vt:lpstr>
      <vt:lpstr>Installing &amp; Using Mongoose</vt:lpstr>
      <vt:lpstr>Mongoose Schemas and Models</vt:lpstr>
      <vt:lpstr>Mongoose Schemas – Arrays &amp; sub-documents</vt:lpstr>
      <vt:lpstr>Mongoose Schemas - Arrays</vt:lpstr>
      <vt:lpstr>Mongoose Schema – Built-in Validation</vt:lpstr>
      <vt:lpstr>Mongoose Custom Validation</vt:lpstr>
      <vt:lpstr>Mongoose Custom Validation</vt:lpstr>
      <vt:lpstr>Data Manipulation Mongoose</vt:lpstr>
      <vt:lpstr>Create with Mongoose</vt:lpstr>
      <vt:lpstr>Update with Mongoose</vt:lpstr>
      <vt:lpstr>Mongoose Queries </vt:lpstr>
      <vt:lpstr>Mongoose Queries</vt:lpstr>
      <vt:lpstr>Mongoose Queries</vt:lpstr>
      <vt:lpstr>Mongoose Sub-Docs</vt:lpstr>
      <vt:lpstr>Mongoose Sub-Docs</vt:lpstr>
      <vt:lpstr>Schema Methods</vt:lpstr>
      <vt:lpstr>Example: Using Schema Methods for Simple Authentication</vt:lpstr>
      <vt:lpstr>Aside: Sessions</vt:lpstr>
      <vt:lpstr>User Schema with Static &amp; Instance Methods</vt:lpstr>
      <vt:lpstr>express-session middleware</vt:lpstr>
      <vt:lpstr>Create User Route to authenticate</vt:lpstr>
      <vt:lpstr>Authentication Middleware</vt:lpstr>
      <vt:lpstr>Object Referencing</vt:lpstr>
      <vt:lpstr>Query Population using Refs</vt:lpstr>
      <vt:lpstr>MongoDB as a service</vt:lpstr>
      <vt:lpstr>MongoDB as a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MongoDB, Mongoose and Cloud Storage</dc:title>
  <dc:creator>Frank X Walsh</dc:creator>
  <cp:lastModifiedBy>Frank X Walsh</cp:lastModifiedBy>
  <cp:revision>2</cp:revision>
  <dcterms:created xsi:type="dcterms:W3CDTF">2020-03-23T23:49:18Z</dcterms:created>
  <dcterms:modified xsi:type="dcterms:W3CDTF">2020-03-24T00:13:12Z</dcterms:modified>
</cp:coreProperties>
</file>