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1" r:id="rId3"/>
    <p:sldId id="282" r:id="rId4"/>
    <p:sldId id="283" r:id="rId5"/>
    <p:sldId id="290" r:id="rId6"/>
    <p:sldId id="269" r:id="rId7"/>
    <p:sldId id="285" r:id="rId8"/>
    <p:sldId id="284" r:id="rId9"/>
    <p:sldId id="270" r:id="rId10"/>
    <p:sldId id="286" r:id="rId11"/>
    <p:sldId id="271" r:id="rId12"/>
    <p:sldId id="272" r:id="rId13"/>
    <p:sldId id="288" r:id="rId14"/>
    <p:sldId id="273" r:id="rId15"/>
    <p:sldId id="274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5375" autoAdjust="0"/>
  </p:normalViewPr>
  <p:slideViewPr>
    <p:cSldViewPr snapToGrid="0">
      <p:cViewPr varScale="1">
        <p:scale>
          <a:sx n="115" d="100"/>
          <a:sy n="115" d="100"/>
        </p:scale>
        <p:origin x="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request is authenticated, </a:t>
            </a:r>
          </a:p>
          <a:p>
            <a:r>
              <a:rPr lang="en-GB" dirty="0"/>
              <a:t>parse body</a:t>
            </a:r>
          </a:p>
          <a:p>
            <a:r>
              <a:rPr lang="en-GB" dirty="0"/>
              <a:t>“inject” as an extra param in the 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DEMO!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Use the </a:t>
            </a:r>
            <a:r>
              <a:rPr lang="en-GB" dirty="0" err="1"/>
              <a:t>express.Router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 class to create modular, mountable route handlers. A </a:t>
            </a:r>
            <a:r>
              <a:rPr lang="en-GB" dirty="0"/>
              <a:t>Router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 instance is a complete middleware and routing system; for this reason, it is often referred to as a “mini-app”.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 dirty="0" err="1">
                <a:latin typeface="Arial"/>
              </a:rPr>
              <a:t>Req.Param</a:t>
            </a:r>
            <a:r>
              <a:rPr lang="en-IE" sz="2000" dirty="0">
                <a:latin typeface="Arial"/>
              </a:rPr>
              <a:t> is an abstraction layer for picking up information about a request – it automatically searches: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Query strings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Posted form values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Route values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2000" dirty="0">
                <a:latin typeface="Arial"/>
              </a:rPr>
              <a:t>And will let you pick from what’s available</a:t>
            </a:r>
            <a:endParaRPr dirty="0"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Express, Middleware &amp; Routing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level, 3</a:t>
            </a:r>
            <a:r>
              <a:rPr lang="en-IE" baseline="30000" dirty="0"/>
              <a:t>rd</a:t>
            </a:r>
            <a:r>
              <a:rPr lang="en-IE" dirty="0"/>
              <a:t> party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504624" y="1105622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442316" y="1565531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328-BB7D-45C4-A4A2-9FD58FD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Routers – Parameters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65E8-404C-471B-B49A-2D39150A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4679373" cy="4351338"/>
          </a:xfrm>
        </p:spPr>
        <p:txBody>
          <a:bodyPr/>
          <a:lstStyle/>
          <a:p>
            <a:r>
              <a:rPr lang="en-GB" dirty="0"/>
              <a:t>Route parameters are named URL segments that capture the values specified at their position in the URL. </a:t>
            </a:r>
          </a:p>
          <a:p>
            <a:r>
              <a:rPr lang="en-GB" dirty="0"/>
              <a:t>The </a:t>
            </a:r>
            <a:r>
              <a:rPr lang="en-GB" b="1" dirty="0" err="1"/>
              <a:t>req.params</a:t>
            </a:r>
            <a:r>
              <a:rPr lang="en-GB" b="1" dirty="0"/>
              <a:t> </a:t>
            </a:r>
            <a:r>
              <a:rPr lang="en-GB" dirty="0"/>
              <a:t>object contains the parameter values, with the name of the route parameter specified in the path as their respective keys.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1A29A-38C8-4AAA-9083-EEF97347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2" y="3306958"/>
            <a:ext cx="6426602" cy="1228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A7B7-58CE-48AB-9875-6A37C597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3" y="1690688"/>
            <a:ext cx="63341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A699-11D0-4F10-A218-66AE02CE3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34" y="5431227"/>
            <a:ext cx="6362700" cy="781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9EC6F-AD85-4CF4-A957-75795889A860}"/>
              </a:ext>
            </a:extLst>
          </p:cNvPr>
          <p:cNvCxnSpPr/>
          <p:nvPr/>
        </p:nvCxnSpPr>
        <p:spPr>
          <a:xfrm flipH="1">
            <a:off x="11117580" y="2400300"/>
            <a:ext cx="144780" cy="15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 dirty="0"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0638DC-FECD-429E-B617-0BA2E568F0EA}"/>
              </a:ext>
            </a:extLst>
          </p:cNvPr>
          <p:cNvSpPr/>
          <p:nvPr/>
        </p:nvSpPr>
        <p:spPr>
          <a:xfrm>
            <a:off x="53340" y="2887980"/>
            <a:ext cx="5349240" cy="3696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630174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​​</a:t>
            </a:r>
          </a:p>
          <a:p>
            <a:pPr lvl="0" algn="l" rtl="0">
              <a:buChar char="•"/>
            </a:pPr>
            <a:r>
              <a:rPr lang="en-US" dirty="0">
                <a:latin typeface="Arial"/>
                <a:ea typeface="Arial"/>
                <a:cs typeface="Arial"/>
              </a:rPr>
              <a:t>Need express json parsing middleware.</a:t>
            </a:r>
            <a:endParaRPr lang="en-US" b="0" i="0" dirty="0">
              <a:latin typeface="Arial"/>
              <a:ea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1AE0-0680-4B30-9EEE-50119CB1C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26"/>
          <a:stretch/>
        </p:blipFill>
        <p:spPr>
          <a:xfrm>
            <a:off x="520903" y="3629891"/>
            <a:ext cx="3114675" cy="44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2EFD-DD5D-4ECF-9F1C-F0F1CAAD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" y="4713672"/>
            <a:ext cx="399097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03DDE-04C3-4E1D-AD36-9B6019898C88}"/>
              </a:ext>
            </a:extLst>
          </p:cNvPr>
          <p:cNvSpPr txBox="1"/>
          <p:nvPr/>
        </p:nvSpPr>
        <p:spPr>
          <a:xfrm>
            <a:off x="490978" y="4344340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/contacts/index.js code snip (</a:t>
            </a:r>
            <a:r>
              <a:rPr lang="en-GB" dirty="0" err="1"/>
              <a:t>contactsRouter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6A32-C632-449E-B28E-A52A5706D96A}"/>
              </a:ext>
            </a:extLst>
          </p:cNvPr>
          <p:cNvSpPr txBox="1"/>
          <p:nvPr/>
        </p:nvSpPr>
        <p:spPr>
          <a:xfrm>
            <a:off x="784860" y="2989183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index.js code snip (express app)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E7CFA-72F7-4455-9637-BE5327BF7718}"/>
              </a:ext>
            </a:extLst>
          </p:cNvPr>
          <p:cNvCxnSpPr>
            <a:cxnSpLocks/>
          </p:cNvCxnSpPr>
          <p:nvPr/>
        </p:nvCxnSpPr>
        <p:spPr>
          <a:xfrm flipH="1">
            <a:off x="2667000" y="3893821"/>
            <a:ext cx="853440" cy="8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04823-9B96-4623-B214-3865B821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930" y="1405526"/>
            <a:ext cx="3391155" cy="442281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460506-A3E0-4C07-AE03-7142A590FB26}"/>
              </a:ext>
            </a:extLst>
          </p:cNvPr>
          <p:cNvSpPr/>
          <p:nvPr/>
        </p:nvSpPr>
        <p:spPr>
          <a:xfrm>
            <a:off x="5200082" y="3296353"/>
            <a:ext cx="2283558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using Postman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4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 Response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Properties</a:t>
            </a:r>
            <a:endParaRPr dirty="0"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cs typeface="Calibri"/>
              </a:rPr>
              <a:t> actually calls </a:t>
            </a:r>
            <a:r>
              <a:rPr lang="en-GB" sz="2800" dirty="0" err="1">
                <a:cs typeface="Calibri"/>
              </a:rPr>
              <a:t>res.send</a:t>
            </a:r>
            <a:r>
              <a:rPr lang="en-GB" sz="2800" dirty="0">
                <a:cs typeface="Calibri"/>
              </a:rPr>
              <a:t>(), but before that it: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ensures the response will have utf8 charset and application/json content-type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 dirty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390884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 sz="1633"/>
          </a:p>
        </p:txBody>
      </p:sp>
      <p:sp>
        <p:nvSpPr>
          <p:cNvPr id="157" name="CustomShape 2"/>
          <p:cNvSpPr/>
          <p:nvPr/>
        </p:nvSpPr>
        <p:spPr>
          <a:xfrm>
            <a:off x="1980521" y="1599991"/>
            <a:ext cx="8469772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09C29-2842-4825-AE55-7A5A344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20"/>
            <a:ext cx="12192000" cy="66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80522" y="274742"/>
            <a:ext cx="8228431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 sz="1633"/>
          </a:p>
        </p:txBody>
      </p:sp>
      <p:sp>
        <p:nvSpPr>
          <p:cNvPr id="159" name="CustomShape 2"/>
          <p:cNvSpPr/>
          <p:nvPr/>
        </p:nvSpPr>
        <p:spPr>
          <a:xfrm>
            <a:off x="1472356" y="1582900"/>
            <a:ext cx="8228431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sz="1633" dirty="0"/>
          </a:p>
          <a:p>
            <a:pPr lvl="1"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2903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</a:rPr>
              <a:t>Middleware…</a:t>
            </a:r>
            <a:endParaRPr sz="16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6" y="1371224"/>
            <a:ext cx="7163124" cy="324025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1980848" y="274415"/>
            <a:ext cx="8228105" cy="114171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 sz="1633"/>
          </a:p>
        </p:txBody>
      </p:sp>
      <p:sp>
        <p:nvSpPr>
          <p:cNvPr id="162" name="CustomShape 3"/>
          <p:cNvSpPr/>
          <p:nvPr/>
        </p:nvSpPr>
        <p:spPr>
          <a:xfrm>
            <a:off x="8778383" y="1371224"/>
            <a:ext cx="2861140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sz="1633" dirty="0"/>
          </a:p>
        </p:txBody>
      </p:sp>
      <p:sp>
        <p:nvSpPr>
          <p:cNvPr id="163" name="CustomShape 4"/>
          <p:cNvSpPr/>
          <p:nvPr/>
        </p:nvSpPr>
        <p:spPr>
          <a:xfrm>
            <a:off x="8778383" y="2168795"/>
            <a:ext cx="2589428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sz="1633" dirty="0"/>
          </a:p>
        </p:txBody>
      </p:sp>
      <p:sp>
        <p:nvSpPr>
          <p:cNvPr id="164" name="CustomShape 5"/>
          <p:cNvSpPr/>
          <p:nvPr/>
        </p:nvSpPr>
        <p:spPr>
          <a:xfrm>
            <a:off x="8778383" y="3110424"/>
            <a:ext cx="2589428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sz="1633" dirty="0"/>
          </a:p>
        </p:txBody>
      </p:sp>
      <p:sp>
        <p:nvSpPr>
          <p:cNvPr id="165" name="CustomShape 6"/>
          <p:cNvSpPr/>
          <p:nvPr/>
        </p:nvSpPr>
        <p:spPr>
          <a:xfrm>
            <a:off x="7933038" y="3637177"/>
            <a:ext cx="2589755" cy="11858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4722950" y="1494695"/>
            <a:ext cx="3534739" cy="239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162474" y="2325273"/>
            <a:ext cx="424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156385" y="2991351"/>
            <a:ext cx="3542213" cy="43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 sz="1633"/>
          </a:p>
        </p:txBody>
      </p:sp>
      <p:sp>
        <p:nvSpPr>
          <p:cNvPr id="172" name="CustomShape 2"/>
          <p:cNvSpPr/>
          <p:nvPr/>
        </p:nvSpPr>
        <p:spPr>
          <a:xfrm>
            <a:off x="2190093" y="5086006"/>
            <a:ext cx="8228105" cy="3199147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361" dirty="0">
                <a:solidFill>
                  <a:srgbClr val="808080"/>
                </a:solidFill>
                <a:latin typeface="Courier New"/>
                <a:ea typeface="DejaVu Sans"/>
              </a:rPr>
              <a:t>// Other Route examples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createContact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(‘/contacts/:id’,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contactsRouter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>
                <a:solidFill>
                  <a:srgbClr val="808080"/>
                </a:solidFill>
                <a:latin typeface="Courier New"/>
              </a:rPr>
              <a:t>//Catch-all</a:t>
            </a: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app.all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(‘/private(/*)?', </a:t>
            </a: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requiresLogin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);</a:t>
            </a:r>
            <a:endParaRPr lang="en-IE"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  <p:sp>
        <p:nvSpPr>
          <p:cNvPr id="173" name="CustomShape 3"/>
          <p:cNvSpPr/>
          <p:nvPr/>
        </p:nvSpPr>
        <p:spPr>
          <a:xfrm>
            <a:off x="1980848" y="1097225"/>
            <a:ext cx="7619039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App.[verb](path, (</a:t>
            </a:r>
            <a:r>
              <a:rPr lang="en-IE" sz="1805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sz="1633" b="1" dirty="0"/>
          </a:p>
        </p:txBody>
      </p:sp>
      <p:sp>
        <p:nvSpPr>
          <p:cNvPr id="174" name="CustomShape 4"/>
          <p:cNvSpPr/>
          <p:nvPr/>
        </p:nvSpPr>
        <p:spPr>
          <a:xfrm>
            <a:off x="7749165" y="6269982"/>
            <a:ext cx="4037144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 sz="1633" dirty="0"/>
          </a:p>
        </p:txBody>
      </p:sp>
      <p:sp>
        <p:nvSpPr>
          <p:cNvPr id="176" name="CustomShape 6"/>
          <p:cNvSpPr/>
          <p:nvPr/>
        </p:nvSpPr>
        <p:spPr>
          <a:xfrm>
            <a:off x="7749165" y="4949795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 sz="1633" dirty="0"/>
          </a:p>
        </p:txBody>
      </p:sp>
      <p:sp>
        <p:nvSpPr>
          <p:cNvPr id="177" name="CustomShape 7"/>
          <p:cNvSpPr/>
          <p:nvPr/>
        </p:nvSpPr>
        <p:spPr>
          <a:xfrm>
            <a:off x="7749165" y="5449486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 URL. Accepts :app route argument</a:t>
            </a: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28D-338C-4D7F-83C3-9193DEB0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8" y="2084354"/>
            <a:ext cx="7786889" cy="233342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8" y="144693"/>
            <a:ext cx="288541" cy="12554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295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16">
                <a:solidFill>
                  <a:srgbClr val="242729"/>
                </a:solidFill>
                <a:latin typeface="Consolas" panose="020B0609020204030204" pitchFamily="49" charset="0"/>
              </a:rPr>
              <a:t>(/*)?</a:t>
            </a:r>
            <a:endParaRPr lang="en-US" altLang="en-US" sz="1633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6073582" y="5131535"/>
            <a:ext cx="1675583" cy="30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6094901" y="5707726"/>
            <a:ext cx="1654264" cy="53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DA3BE-6056-42F2-A793-E7CB74C32476}"/>
              </a:ext>
            </a:extLst>
          </p:cNvPr>
          <p:cNvCxnSpPr>
            <a:cxnSpLocks/>
          </p:cNvCxnSpPr>
          <p:nvPr/>
        </p:nvCxnSpPr>
        <p:spPr>
          <a:xfrm flipH="1" flipV="1">
            <a:off x="7278723" y="6383123"/>
            <a:ext cx="470443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732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</a:t>
            </a:r>
          </a:p>
          <a:p>
            <a:r>
              <a:rPr lang="en-GB" dirty="0"/>
              <a:t>Some task is executed at each stage: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next 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72406F09-E737-4685-A601-4F91DC3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62" y="2706362"/>
            <a:ext cx="4195258" cy="15732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 err="1">
                <a:cs typeface="Calibri"/>
              </a:rPr>
              <a:t>dotenv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925</Words>
  <Application>Microsoft Office PowerPoint</Application>
  <PresentationFormat>Widescreen</PresentationFormat>
  <Paragraphs>145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Open Sans</vt:lpstr>
      <vt:lpstr>StarSymbol</vt:lpstr>
      <vt:lpstr>office theme</vt:lpstr>
      <vt:lpstr>Express, Middleware &amp; Routing</vt:lpstr>
      <vt:lpstr>PowerPoint Presentation</vt:lpstr>
      <vt:lpstr>PowerPoint Presentation</vt:lpstr>
      <vt:lpstr>PowerPoint Presentation</vt:lpstr>
      <vt:lpstr>PowerPoint Presentation</vt:lpstr>
      <vt:lpstr>Express Middleware</vt:lpstr>
      <vt:lpstr>Express Middleware stack</vt:lpstr>
      <vt:lpstr>Express Middleware</vt:lpstr>
      <vt:lpstr>Express Middleware Types</vt:lpstr>
      <vt:lpstr>Middleware Functions</vt:lpstr>
      <vt:lpstr>Express Middleware – Error Middleware</vt:lpstr>
      <vt:lpstr>Express Routers</vt:lpstr>
      <vt:lpstr>Express Routers –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&amp; Web API Design</dc:title>
  <dc:creator>Frank X Walsh</dc:creator>
  <cp:lastModifiedBy>Frank X Walsh</cp:lastModifiedBy>
  <cp:revision>11</cp:revision>
  <dcterms:created xsi:type="dcterms:W3CDTF">2019-03-13T10:01:51Z</dcterms:created>
  <dcterms:modified xsi:type="dcterms:W3CDTF">2021-04-13T12:31:51Z</dcterms:modified>
</cp:coreProperties>
</file>