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92" r:id="rId4"/>
    <p:sldId id="273" r:id="rId5"/>
    <p:sldId id="299" r:id="rId6"/>
    <p:sldId id="314" r:id="rId7"/>
    <p:sldId id="294" r:id="rId8"/>
    <p:sldId id="308" r:id="rId9"/>
    <p:sldId id="310" r:id="rId10"/>
    <p:sldId id="306" r:id="rId11"/>
    <p:sldId id="307" r:id="rId12"/>
    <p:sldId id="311" r:id="rId13"/>
    <p:sldId id="312" r:id="rId14"/>
    <p:sldId id="313" r:id="rId15"/>
    <p:sldId id="260" r:id="rId16"/>
    <p:sldId id="263" r:id="rId17"/>
    <p:sldId id="264" r:id="rId18"/>
    <p:sldId id="301" r:id="rId19"/>
    <p:sldId id="267" r:id="rId20"/>
    <p:sldId id="271" r:id="rId21"/>
    <p:sldId id="295" r:id="rId22"/>
    <p:sldId id="269" r:id="rId23"/>
    <p:sldId id="303" r:id="rId24"/>
    <p:sldId id="305" r:id="rId25"/>
    <p:sldId id="272" r:id="rId26"/>
    <p:sldId id="274" r:id="rId27"/>
    <p:sldId id="300" r:id="rId28"/>
    <p:sldId id="276" r:id="rId29"/>
    <p:sldId id="278" r:id="rId30"/>
    <p:sldId id="279" r:id="rId31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13/04/2021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modules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Lots of different “phases” in the event loop.  </a:t>
            </a:r>
          </a:p>
          <a:p>
            <a:r>
              <a:rPr lang="en-GB" b="0" i="0" dirty="0" err="1">
                <a:solidFill>
                  <a:srgbClr val="171717"/>
                </a:solidFill>
                <a:effectLst/>
                <a:latin typeface="IBM Plex Sans"/>
              </a:rPr>
              <a:t>Callback</a:t>
            </a:r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 executes during the poll phase after the I/O operation is complete.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51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Node has many built-in events, such as the request event. An instance of Server can emit request events. Here we associate/attach  a request listener </a:t>
            </a:r>
            <a:r>
              <a:rPr lang="en-IE" dirty="0" err="1"/>
              <a:t>whitch</a:t>
            </a:r>
            <a:r>
              <a:rPr lang="en-IE" dirty="0"/>
              <a:t> is called every time a request evet occurs.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65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For everyday use, modules allow us to compose bigger programs out of smaller pieces. </a:t>
            </a:r>
            <a:r>
              <a:rPr lang="en-GB" b="0" i="0" u="none" strike="noStrike" dirty="0">
                <a:solidFill>
                  <a:srgbClr val="F16334"/>
                </a:solidFill>
                <a:effectLst/>
                <a:latin typeface="Nunito"/>
                <a:hlinkClick r:id="rId3"/>
              </a:rPr>
              <a:t>Modules</a:t>
            </a:r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 become the basic building blocks of the larger piece of software that collectively, they define.</a:t>
            </a:r>
          </a:p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Under the covers, the module keeps track of itself through an object named module. Inside each module, therefore,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94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9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ibm.com/tutorials/learn-nodejs-the-event-loop/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21596172/what-function-gets-put-into-eventloop-in-nodejs-and-j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42A2-BE3A-4A7F-A315-78944869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2773-7BDD-4DED-859F-80C0B1B3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95" y="3245046"/>
            <a:ext cx="7936613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24" y="-2"/>
            <a:ext cx="4486467" cy="7559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347B-9355-4289-880B-AFCCE5FC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705569"/>
            <a:ext cx="3413327" cy="6187553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Node.js and Babel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8BCB1-40EC-4D44-8E1D-796184925B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80814" y="705571"/>
            <a:ext cx="7549639" cy="2739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000" dirty="0"/>
              <a:t>We’re using ES6+ syntax for front end development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E.g. imports, spread operator, arrow functions, export default</a:t>
            </a:r>
          </a:p>
          <a:p>
            <a:pPr>
              <a:spcAft>
                <a:spcPts val="600"/>
              </a:spcAft>
            </a:pPr>
            <a:r>
              <a:rPr lang="en-IE" sz="2000" b="1" dirty="0"/>
              <a:t>Node.js, as yet,  does not support all of the latest and greatest ES6+ features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We can use Babel to </a:t>
            </a:r>
            <a:r>
              <a:rPr lang="en-IE" sz="2000" i="1" dirty="0"/>
              <a:t>“</a:t>
            </a:r>
            <a:r>
              <a:rPr lang="en-IE" sz="2000" i="1" dirty="0" err="1"/>
              <a:t>Transpile</a:t>
            </a:r>
            <a:r>
              <a:rPr lang="en-IE" sz="2000" i="1" dirty="0"/>
              <a:t>” </a:t>
            </a:r>
            <a:r>
              <a:rPr lang="en-IE" sz="2000" dirty="0"/>
              <a:t>code from ES6+ to ES5 before we run it</a:t>
            </a:r>
          </a:p>
          <a:p>
            <a:pPr>
              <a:spcAft>
                <a:spcPts val="600"/>
              </a:spcAft>
            </a:pPr>
            <a:r>
              <a:rPr lang="en-IE" sz="2000" dirty="0"/>
              <a:t>We will install as </a:t>
            </a:r>
            <a:r>
              <a:rPr lang="en-IE" sz="2000" b="1" dirty="0"/>
              <a:t>Development Dependency </a:t>
            </a:r>
            <a:r>
              <a:rPr lang="en-IE" sz="2000" dirty="0"/>
              <a:t>for our project</a:t>
            </a:r>
          </a:p>
          <a:p>
            <a:pPr>
              <a:spcAft>
                <a:spcPts val="600"/>
              </a:spcAft>
            </a:pPr>
            <a:endParaRPr lang="en-IE" sz="2000" dirty="0"/>
          </a:p>
          <a:p>
            <a:pPr marL="0" indent="0">
              <a:spcAft>
                <a:spcPts val="600"/>
              </a:spcAft>
              <a:buNone/>
            </a:pP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98D4-4778-4F7D-9289-19ED863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35" y="4572324"/>
            <a:ext cx="7599818" cy="11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781CD-2EEF-46EA-AAFF-F73E0E02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7D743-2FBE-445E-B848-54838FFE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83" y="3245046"/>
            <a:ext cx="7602438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3D0D-3AB2-429A-98C6-D8C67167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ESLint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00C6-0433-462E-BC11-2B51731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69" y="3245046"/>
            <a:ext cx="7642666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677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5FE38-744D-4E42-9A6D-926479E8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331251"/>
            <a:ext cx="11581726" cy="1320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81FA-8E2E-4494-B093-62F7138F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3" y="3591080"/>
            <a:ext cx="6024487" cy="2831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AAD55-2344-485A-90A5-1C9302F5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15" y="4080569"/>
            <a:ext cx="6024486" cy="1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“Event-based”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r>
              <a:rPr lang="en-IE" sz="3200" dirty="0">
                <a:latin typeface="Arial"/>
              </a:rPr>
              <a:t>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endParaRPr lang="en-IE" sz="3200" dirty="0">
              <a:latin typeface="Arial"/>
            </a:endParaRP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example: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‘./text.txt’,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More info here: </a:t>
            </a:r>
            <a:r>
              <a:rPr lang="en-IE" dirty="0">
                <a:hlinkClick r:id="rId6"/>
              </a:rPr>
              <a:t>https://developer.ibm.com/tutorials/learn-nodejs-the-event-loop/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11B4F5-CCBC-4F7D-BAF2-B583EF34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32" y="1219152"/>
            <a:ext cx="4840519" cy="2710691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6500810" y="2356022"/>
            <a:ext cx="3386766" cy="23959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The Dev Env for the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Introduction to Express</a:t>
            </a:r>
            <a:endParaRPr lang="en-IE" dirty="0"/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Shape 1"/>
          <p:cNvSpPr txBox="1"/>
          <p:nvPr/>
        </p:nvSpPr>
        <p:spPr>
          <a:xfrm>
            <a:off x="779525" y="403182"/>
            <a:ext cx="11866871" cy="1330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61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pic>
        <p:nvPicPr>
          <p:cNvPr id="75" name="Graphic 74" descr="USB">
            <a:extLst>
              <a:ext uri="{FF2B5EF4-FFF2-40B4-BE49-F238E27FC236}">
                <a16:creationId xmlns:a16="http://schemas.microsoft.com/office/drawing/2014/main" id="{1AF4E606-428F-4879-A05A-53BA49C0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0022" y="3245046"/>
            <a:ext cx="3611159" cy="36111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923984" y="402482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923984" y="2687884"/>
            <a:ext cx="11591806" cy="412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install NPM modules, navigate to the  application folder and run “npm install”. For example 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    </a:t>
            </a:r>
            <a:r>
              <a:rPr lang="en-US" sz="2900" b="1"/>
              <a:t>npm install express --save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installs into a “</a:t>
            </a:r>
            <a:r>
              <a:rPr lang="en-US" sz="2900" b="1"/>
              <a:t>node_module</a:t>
            </a:r>
            <a:r>
              <a:rPr lang="en-US" sz="2900"/>
              <a:t>” folder in the current folder.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The </a:t>
            </a:r>
            <a:r>
              <a:rPr lang="en-US" sz="2900" b="1"/>
              <a:t>--save </a:t>
            </a:r>
            <a:r>
              <a:rPr lang="en-US" sz="2900"/>
              <a:t>bit updates your </a:t>
            </a:r>
            <a:r>
              <a:rPr lang="en-US" sz="2900" b="1"/>
              <a:t>package.json </a:t>
            </a:r>
            <a:r>
              <a:rPr lang="en-US" sz="2900"/>
              <a:t>with the dependency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use the module in your code, use: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     </a:t>
            </a:r>
            <a:r>
              <a:rPr lang="en-US" sz="2900" b="1"/>
              <a:t>import express from 'express';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loads express from local </a:t>
            </a:r>
            <a:r>
              <a:rPr lang="en-US" sz="2900" b="1"/>
              <a:t>node_modules</a:t>
            </a:r>
            <a:r>
              <a:rPr lang="en-US" sz="2900"/>
              <a:t> folder.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endParaRPr lang="en-US"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731" y="696552"/>
            <a:ext cx="8694312" cy="1461149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731" y="2267943"/>
            <a:ext cx="8694312" cy="4267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1" dirty="0"/>
              <a:t>Common </a:t>
            </a:r>
            <a:r>
              <a:rPr lang="en-IE" sz="2301" dirty="0" err="1"/>
              <a:t>npm</a:t>
            </a:r>
            <a:r>
              <a:rPr lang="en-IE" sz="2301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</a:t>
            </a:r>
            <a:r>
              <a:rPr lang="en-IE" sz="2301" b="1" dirty="0" err="1"/>
              <a:t>init</a:t>
            </a:r>
            <a:r>
              <a:rPr lang="en-IE" sz="2301" b="1" dirty="0"/>
              <a:t> </a:t>
            </a:r>
            <a:r>
              <a:rPr lang="en-IE" sz="2301" i="1" dirty="0"/>
              <a:t>initialize a </a:t>
            </a:r>
            <a:r>
              <a:rPr lang="en-IE" sz="2301" i="1" dirty="0" err="1"/>
              <a:t>package.json</a:t>
            </a:r>
            <a:r>
              <a:rPr lang="en-IE" sz="2301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install &lt;package name&gt; -g </a:t>
            </a:r>
            <a:r>
              <a:rPr lang="en-IE" sz="2301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1" i="1" dirty="0"/>
              <a:t>g option is given package will be installed globally, </a:t>
            </a:r>
            <a:r>
              <a:rPr lang="en-IE" sz="2301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1" i="1" dirty="0"/>
              <a:t>and </a:t>
            </a:r>
            <a:r>
              <a:rPr lang="en-IE" sz="2301" b="1" i="1" dirty="0"/>
              <a:t>--save-dev </a:t>
            </a:r>
            <a:r>
              <a:rPr lang="en-IE" sz="2301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install </a:t>
            </a:r>
            <a:r>
              <a:rPr lang="en-IE" sz="2301" i="1" dirty="0" err="1"/>
              <a:t>install</a:t>
            </a:r>
            <a:r>
              <a:rPr lang="en-IE" sz="2301" i="1" dirty="0"/>
              <a:t> packages listed in </a:t>
            </a:r>
            <a:r>
              <a:rPr lang="en-IE" sz="2301" i="1" dirty="0" err="1"/>
              <a:t>package.json</a:t>
            </a:r>
            <a:endParaRPr lang="en-IE" sz="2301" i="1" dirty="0"/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ls –g </a:t>
            </a:r>
            <a:r>
              <a:rPr lang="en-IE" sz="2301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1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update &lt;package name&gt; </a:t>
            </a:r>
            <a:r>
              <a:rPr lang="en-IE" sz="2301" i="1" dirty="0"/>
              <a:t>update a package</a:t>
            </a:r>
            <a:endParaRPr lang="en-IE" sz="2301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19" y="2761138"/>
            <a:ext cx="4799959" cy="2144663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183694" y="17690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custom_hello.js: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899" y="2789010"/>
            <a:ext cx="2645571" cy="1943949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89997" tIns="44999" rIns="89997" bIns="44999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731" y="402572"/>
            <a:ext cx="8694312" cy="1461149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731" y="2012460"/>
            <a:ext cx="4146809" cy="479641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712" y="2164486"/>
            <a:ext cx="1828752" cy="642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129" y="4340474"/>
            <a:ext cx="1820014" cy="69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80" y="5830946"/>
            <a:ext cx="7886493" cy="14953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64" y="1371823"/>
            <a:ext cx="4195248" cy="3949734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76" cy="646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</a:t>
            </a:r>
            <a:r>
              <a:rPr lang="en-GB" sz="2400" b="1" dirty="0"/>
              <a:t>NPM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2013" y="17031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7" y="2620538"/>
            <a:ext cx="5251313" cy="1091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54" y="4939135"/>
            <a:ext cx="4035745" cy="54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788" y="383022"/>
            <a:ext cx="12236915" cy="1985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Shape 1"/>
          <p:cNvSpPr txBox="1"/>
          <p:nvPr/>
        </p:nvSpPr>
        <p:spPr>
          <a:xfrm>
            <a:off x="923984" y="645092"/>
            <a:ext cx="11591806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NPM – the Package Manager </a:t>
            </a:r>
          </a:p>
        </p:txBody>
      </p:sp>
      <p:pic>
        <p:nvPicPr>
          <p:cNvPr id="138" name="Picture 137"/>
          <p:cNvPicPr/>
          <p:nvPr/>
        </p:nvPicPr>
        <p:blipFill rotWithShape="1">
          <a:blip r:embed="rId2"/>
          <a:srcRect l="15915" r="17634" b="-1"/>
          <a:stretch/>
        </p:blipFill>
        <p:spPr>
          <a:xfrm>
            <a:off x="927344" y="2774280"/>
            <a:ext cx="6874445" cy="403467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8319220" y="2774280"/>
            <a:ext cx="4193210" cy="4034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/>
              <a:t>Node has a small core API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/>
              <a:t>Most applications depend on third party modules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/>
              <a:t>Curated in online registry called the Node Package Manager system (NPM)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/>
              <a:t>NPM downloads and installs modules, placing them into a </a:t>
            </a:r>
            <a:r>
              <a:rPr lang="en-US" sz="2200" b="1"/>
              <a:t>node_modules</a:t>
            </a:r>
            <a:r>
              <a:rPr lang="en-US" sz="2200"/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NPM init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You can use NPM to manage your node projects</a:t>
            </a:r>
            <a:endParaRPr lang="en-US" sz="2900"/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Run the following in the root folder of your app/project:</a:t>
            </a:r>
            <a:endParaRPr lang="en-IE" sz="290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900"/>
              <a:t>		</a:t>
            </a:r>
            <a:r>
              <a:rPr lang="en-IE" sz="2900" b="1"/>
              <a:t>npm init</a:t>
            </a:r>
            <a:endParaRPr lang="en-IE" sz="2900" b="1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This will ask you a bunch of questions, and then create a </a:t>
            </a:r>
            <a:r>
              <a:rPr lang="en-IE" sz="2900" b="1"/>
              <a:t>package.json </a:t>
            </a:r>
            <a:r>
              <a:rPr lang="en-IE" sz="2900"/>
              <a:t>for you.</a:t>
            </a:r>
            <a:endParaRPr lang="en-IE" sz="290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It attempts to make reasonable guesses about what you want things to be set to, and then writes a package.json file with the options you've selected.</a:t>
            </a:r>
            <a:endParaRPr lang="en-IE" sz="2900">
              <a:cs typeface="Arial"/>
            </a:endParaRPr>
          </a:p>
          <a:p>
            <a:pPr>
              <a:spcAft>
                <a:spcPts val="600"/>
              </a:spcAft>
            </a:pPr>
            <a:endParaRPr lang="en-IE" sz="2900"/>
          </a:p>
          <a:p>
            <a:pPr>
              <a:spcAft>
                <a:spcPts val="600"/>
              </a:spcAft>
            </a:pPr>
            <a:endParaRPr lang="en-IE" sz="290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9D8-DD0C-43DC-A5D8-987C2A42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NPX - the package runner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BB4C-1677-4D03-BC40-9F8747B0E9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900" b="0" i="0">
                <a:effectLst/>
                <a:latin typeface="Lato"/>
              </a:rPr>
              <a:t> Makes it easy to run a Node.js based executable that you would normally install via npm.</a:t>
            </a:r>
          </a:p>
          <a:p>
            <a:pPr>
              <a:spcAft>
                <a:spcPts val="600"/>
              </a:spcAft>
            </a:pPr>
            <a:r>
              <a:rPr lang="en-GB" sz="2900">
                <a:latin typeface="Lato"/>
              </a:rPr>
              <a:t>Can use it at command line to execute packages, even if they are not previously installed.</a:t>
            </a:r>
          </a:p>
          <a:p>
            <a:pPr>
              <a:spcAft>
                <a:spcPts val="600"/>
              </a:spcAft>
            </a:pPr>
            <a:r>
              <a:rPr lang="en-GB" sz="2900">
                <a:latin typeface="Lato"/>
              </a:rPr>
              <a:t>Very good for one-off commands/tests</a:t>
            </a:r>
          </a:p>
          <a:p>
            <a:pPr>
              <a:spcAft>
                <a:spcPts val="600"/>
              </a:spcAft>
            </a:pPr>
            <a:r>
              <a:rPr lang="en-GB" sz="2900">
                <a:latin typeface="Lato"/>
              </a:rPr>
              <a:t>Comes with the latest versions of NPM</a:t>
            </a:r>
          </a:p>
          <a:p>
            <a:pPr>
              <a:spcAft>
                <a:spcPts val="600"/>
              </a:spcAft>
            </a:pPr>
            <a:r>
              <a:rPr lang="en-GB" sz="2900">
                <a:latin typeface="Lato"/>
              </a:rPr>
              <a:t>The following example will execute the babel-node package to transpile and run index.js.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900" b="1">
                <a:latin typeface="Lato"/>
              </a:rPr>
              <a:t>				npx babel-node index.js</a:t>
            </a:r>
          </a:p>
          <a:p>
            <a:pPr>
              <a:spcAft>
                <a:spcPts val="600"/>
              </a:spcAft>
            </a:pPr>
            <a:endParaRPr lang="en-GB" sz="2900">
              <a:latin typeface="Lato"/>
            </a:endParaRPr>
          </a:p>
          <a:p>
            <a:pPr>
              <a:spcAft>
                <a:spcPts val="600"/>
              </a:spcAft>
            </a:pPr>
            <a:endParaRPr lang="en-GB" sz="290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894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346" y="496285"/>
            <a:ext cx="9918554" cy="431900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809C6-CBDB-4BE3-8F2E-09AED478DF6C}"/>
              </a:ext>
            </a:extLst>
          </p:cNvPr>
          <p:cNvSpPr txBox="1"/>
          <p:nvPr/>
        </p:nvSpPr>
        <p:spPr>
          <a:xfrm>
            <a:off x="1213315" y="1224766"/>
            <a:ext cx="8477138" cy="289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Development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91" y="4983861"/>
            <a:ext cx="12431792" cy="206993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3824" y="496285"/>
            <a:ext cx="2331959" cy="2083600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42AE6F8-098B-43A5-9ECD-FEED9692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625" y="2879991"/>
            <a:ext cx="1799692" cy="1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64906" cy="7559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209E4-6F9E-4C4C-9A42-84F36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4" y="688470"/>
            <a:ext cx="4151930" cy="5966742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Development Environment Setup for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CE48-7D0B-4A65-BA22-42AE68EEAB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3896" y="688470"/>
            <a:ext cx="6341892" cy="596674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400" b="1" dirty="0"/>
              <a:t>Node.js:</a:t>
            </a:r>
          </a:p>
          <a:p>
            <a:pPr lvl="1">
              <a:spcAft>
                <a:spcPts val="600"/>
              </a:spcAft>
            </a:pPr>
            <a:r>
              <a:rPr lang="en-IE" sz="2400" dirty="0"/>
              <a:t>We just talked about it</a:t>
            </a:r>
          </a:p>
          <a:p>
            <a:pPr>
              <a:spcAft>
                <a:spcPts val="600"/>
              </a:spcAft>
            </a:pPr>
            <a:r>
              <a:rPr lang="en-IE" sz="2400" b="1" dirty="0"/>
              <a:t>Babel:</a:t>
            </a:r>
          </a:p>
          <a:p>
            <a:pPr lvl="1">
              <a:spcAft>
                <a:spcPts val="600"/>
              </a:spcAft>
            </a:pPr>
            <a:r>
              <a:rPr lang="en-IE" sz="2400" dirty="0"/>
              <a:t>Allow us to use up-to-date </a:t>
            </a:r>
            <a:r>
              <a:rPr lang="en-IE" sz="2400" dirty="0" err="1"/>
              <a:t>Javascript</a:t>
            </a:r>
            <a:r>
              <a:rPr lang="en-IE" sz="2400" dirty="0"/>
              <a:t> features, according to ECMAScript Standardisation</a:t>
            </a:r>
          </a:p>
          <a:p>
            <a:pPr>
              <a:spcAft>
                <a:spcPts val="600"/>
              </a:spcAft>
            </a:pPr>
            <a:r>
              <a:rPr lang="en-IE" sz="2400" b="1" dirty="0" err="1"/>
              <a:t>Nodemon</a:t>
            </a:r>
            <a:r>
              <a:rPr lang="en-IE" sz="24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monitor for any changes in your source and automatically restart your node app. </a:t>
            </a:r>
          </a:p>
          <a:p>
            <a:pPr>
              <a:spcAft>
                <a:spcPts val="600"/>
              </a:spcAft>
            </a:pPr>
            <a:r>
              <a:rPr lang="en-GB" sz="2400" b="1" dirty="0" err="1"/>
              <a:t>ESLint</a:t>
            </a:r>
            <a:r>
              <a:rPr lang="en-GB" sz="24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Find, report and fix problems in your </a:t>
            </a:r>
            <a:r>
              <a:rPr lang="en-GB" sz="2400" dirty="0" err="1"/>
              <a:t>javascript</a:t>
            </a:r>
            <a:endParaRPr lang="en-GB" sz="2400" dirty="0"/>
          </a:p>
          <a:p>
            <a:pPr>
              <a:spcAft>
                <a:spcPts val="600"/>
              </a:spcAft>
            </a:pPr>
            <a:r>
              <a:rPr lang="en-GB" sz="2400" b="1" dirty="0"/>
              <a:t>Testing: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Manual: Postman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Automated: Mocha, Should, </a:t>
            </a:r>
            <a:r>
              <a:rPr lang="en-GB" sz="2400" dirty="0" err="1"/>
              <a:t>Signon</a:t>
            </a:r>
            <a:r>
              <a:rPr lang="en-GB" sz="2400" dirty="0"/>
              <a:t> (more later…)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170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1653</Words>
  <Application>Microsoft Office PowerPoint</Application>
  <PresentationFormat>Custom</PresentationFormat>
  <Paragraphs>208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DejaVu Sans</vt:lpstr>
      <vt:lpstr>IBM Plex Sans</vt:lpstr>
      <vt:lpstr>Lato</vt:lpstr>
      <vt:lpstr>Nunito</vt:lpstr>
      <vt:lpstr>StarSymbol</vt:lpstr>
      <vt:lpstr>Times New Roman</vt:lpstr>
      <vt:lpstr>Office Theme</vt:lpstr>
      <vt:lpstr>PowerPoint Presentation</vt:lpstr>
      <vt:lpstr>Agenda</vt:lpstr>
      <vt:lpstr>What's Node: Basics</vt:lpstr>
      <vt:lpstr>PowerPoint Presentation</vt:lpstr>
      <vt:lpstr>NPM init</vt:lpstr>
      <vt:lpstr>NPX - the package runner</vt:lpstr>
      <vt:lpstr>What’s Node: V8.</vt:lpstr>
      <vt:lpstr>PowerPoint Presentation</vt:lpstr>
      <vt:lpstr>Development Environment Setup for Labs</vt:lpstr>
      <vt:lpstr>Babel</vt:lpstr>
      <vt:lpstr>Node.js and Babel</vt:lpstr>
      <vt:lpstr>Nodemon</vt:lpstr>
      <vt:lpstr>ESLint</vt:lpstr>
      <vt:lpstr>Testing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Node “Error First” Callbacks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22</cp:revision>
  <dcterms:created xsi:type="dcterms:W3CDTF">2019-03-06T12:25:15Z</dcterms:created>
  <dcterms:modified xsi:type="dcterms:W3CDTF">2021-04-13T19:10:14Z</dcterms:modified>
</cp:coreProperties>
</file>