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304" r:id="rId3"/>
    <p:sldId id="273" r:id="rId4"/>
    <p:sldId id="299" r:id="rId5"/>
    <p:sldId id="274" r:id="rId6"/>
    <p:sldId id="275" r:id="rId7"/>
    <p:sldId id="300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D51B-4061-450C-BAFD-D3CAE3DB1C8C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75F71-B2AF-4042-95B7-30C457E70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013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3DC-FDC0-4315-99C2-9619D6339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B7D27-A4A2-49FA-B620-595C7205A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ED80-E251-4D7F-AE69-C56D5863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DDD9-13A5-43FF-9A08-1C33E7CF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53D9-AEBD-4C19-9B3A-34661263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46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11DC-DC21-4E73-B6D8-B41CC0CD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98E58-7260-4B15-9542-5ACD17AAD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8AD6-5F35-42B0-B379-FF55B34F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041C-6EC4-4C8F-9F03-2B0F7ECB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1A72-23AB-4F7B-BDCE-061370BC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440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90100-766D-46D0-BE33-A0B002987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3A67-F6F7-4868-AB7B-CF3F71B93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A300-6546-4CFB-B674-A8F45EDC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398A-5757-439A-92CD-9C31D6EC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BCA9-B988-47BE-BCA6-D6C4486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626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1685" cy="53089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068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5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5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4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237C-5C66-475D-BAE8-67FFADEA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60EB-7284-4CB2-980A-A352882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8458-6E1B-4270-8C5F-BD12662F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DAA1-027F-4CE0-9209-D8C87C6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E7B-8D32-45E3-87A2-09D06CF2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21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5BD6-6E03-423F-A329-BCC77F3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4B5A-EF4F-48EA-8798-C40BF5EF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D6BBC-1C10-402E-966B-7DD9CDF3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A9E8-18CE-4FCE-B03A-7AC4008A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0F37-A882-4DAC-810D-9C16510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512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BC78-90E1-4F63-8874-E05E0D5E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3382-0F79-4C98-83A7-03FDF720D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66A1E-4B0B-4B43-8877-72B60488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DE27-9F65-49CF-BB22-3B1B4EE7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0C342-A6C5-44D9-8798-2553A85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0CD7A-0F47-4260-863B-7B572D1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24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8C33-0F0A-49AE-8371-EFF1F77C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0E48-7632-4298-AFFB-ACC4CC1C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24F9A-F885-4A9D-8A83-37895833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119D3-7345-4D9A-9619-92A49892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F7484-80A2-4A1A-8C7E-211047D0E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DC7E6-CEC1-4E89-811A-11063BC9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300F6-F220-466F-BE05-60B21444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0BD9A-178C-4C56-A7D0-C2293947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4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12D-7C84-4749-9D46-82002AED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2C6DD-230B-4332-8015-0B464184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572D1-4503-4760-B0EF-9D15BAC9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E08FE-2E42-4E3D-A3B8-F732F809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94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27F0E-9ECD-45C3-B896-DB8C25FB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C91B7-53FF-4D91-B6D3-B479C737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EB30-09D6-4970-A6A2-EE9F21C0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545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6CF2-6F4A-4AF4-A8C2-F251652D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AB17-F77B-411A-BC7F-4C03C8DC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563D-69FD-4C57-8054-CA86A3DF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031F7-1E8E-44D2-AC35-4B8ED8F1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EAF07-6004-4E03-8866-44792DD7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B976A-5BD0-49C1-9D1B-F0549A22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244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DF8D-E01F-492E-BE29-DBE3CB5E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94FEE-DBEB-421B-9DA4-25A89E4B7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92835-CC7C-42F0-9942-D22136A3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27F3-8439-45EB-89E4-349E0D1F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5287-A0A9-44A9-B010-FAF07BC0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3B66F-029B-4FDF-9359-26B01884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02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278A7-CEE6-483B-BD1F-9415D70A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FB00-7656-4E6F-A909-F6EE089F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2EEE-8C57-4BF3-977B-E28CAF981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B332-FDC8-44C9-B474-8C0E804710DA}" type="datetimeFigureOut">
              <a:rPr lang="en-IE" smtClean="0"/>
              <a:t>17/03/2020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8B99-B4E0-417A-9283-1E1570C5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17FE-614B-41B7-81AA-408D57A11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A556-7DA4-4134-8F93-0C747B2A8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52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980848" y="273436"/>
            <a:ext cx="8229411" cy="530850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2903" dirty="0">
                <a:latin typeface="Arial"/>
              </a:rPr>
              <a:t>Node Modules</a:t>
            </a:r>
            <a:endParaRPr sz="16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980848" y="273435"/>
            <a:ext cx="8229411" cy="11449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992">
                <a:latin typeface="Arial"/>
              </a:rPr>
              <a:t>The import search </a:t>
            </a:r>
            <a:endParaRPr sz="1633"/>
          </a:p>
        </p:txBody>
      </p:sp>
      <p:sp>
        <p:nvSpPr>
          <p:cNvPr id="153" name="TextShape 2"/>
          <p:cNvSpPr txBox="1"/>
          <p:nvPr/>
        </p:nvSpPr>
        <p:spPr>
          <a:xfrm>
            <a:off x="2242405" y="1545105"/>
            <a:ext cx="8229411" cy="3977380"/>
          </a:xfrm>
          <a:prstGeom prst="rect">
            <a:avLst/>
          </a:prstGeom>
        </p:spPr>
        <p:txBody>
          <a:bodyPr lIns="0" tIns="0" rIns="0" bIns="0"/>
          <a:lstStyle/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Arial"/>
              </a:rPr>
              <a:t>Import searches for modules based on path specified:</a:t>
            </a: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endParaRPr lang="en-IE" sz="2903" dirty="0">
              <a:latin typeface="Arial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endParaRPr sz="1633" dirty="0"/>
          </a:p>
          <a:p>
            <a:pPr>
              <a:buSzPct val="45000"/>
            </a:pPr>
            <a:endParaRPr sz="1633" dirty="0"/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Arial"/>
              </a:rPr>
              <a:t>Just providing the module name will search in </a:t>
            </a:r>
            <a:r>
              <a:rPr lang="en-IE" sz="2903" b="1" dirty="0" err="1">
                <a:latin typeface="Arial"/>
              </a:rPr>
              <a:t>node_modules</a:t>
            </a:r>
            <a:r>
              <a:rPr lang="en-IE" sz="2903" dirty="0">
                <a:latin typeface="Arial"/>
              </a:rPr>
              <a:t> folder</a:t>
            </a:r>
            <a:endParaRPr sz="1633" dirty="0"/>
          </a:p>
          <a:p>
            <a:pPr lvl="1">
              <a:buSzPct val="75000"/>
            </a:pPr>
            <a:r>
              <a:rPr lang="en-IE" sz="2540" dirty="0">
                <a:latin typeface="Arial"/>
              </a:rPr>
              <a:t>	</a:t>
            </a:r>
            <a:endParaRPr sz="16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07" y="2377305"/>
            <a:ext cx="4763896" cy="990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92" y="4480694"/>
            <a:ext cx="3661155" cy="496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209452" y="2130352"/>
            <a:ext cx="7770897" cy="146861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 sz="1633"/>
          </a:p>
        </p:txBody>
      </p:sp>
      <p:sp>
        <p:nvSpPr>
          <p:cNvPr id="155" name="CustomShape 2"/>
          <p:cNvSpPr/>
          <p:nvPr/>
        </p:nvSpPr>
        <p:spPr>
          <a:xfrm>
            <a:off x="2894937" y="3886029"/>
            <a:ext cx="6399601" cy="17511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 sz="1633"/>
          </a:p>
        </p:txBody>
      </p:sp>
      <p:sp>
        <p:nvSpPr>
          <p:cNvPr id="157" name="CustomShape 2"/>
          <p:cNvSpPr/>
          <p:nvPr/>
        </p:nvSpPr>
        <p:spPr>
          <a:xfrm>
            <a:off x="1980521" y="1599991"/>
            <a:ext cx="8469772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09C29-2842-4825-AE55-7A5A3448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20"/>
            <a:ext cx="12192000" cy="66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80522" y="274742"/>
            <a:ext cx="8228431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 sz="1633"/>
          </a:p>
        </p:txBody>
      </p:sp>
      <p:sp>
        <p:nvSpPr>
          <p:cNvPr id="159" name="CustomShape 2"/>
          <p:cNvSpPr/>
          <p:nvPr/>
        </p:nvSpPr>
        <p:spPr>
          <a:xfrm>
            <a:off x="1472356" y="1582900"/>
            <a:ext cx="8228431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sz="1633" dirty="0"/>
          </a:p>
          <a:p>
            <a:pPr lvl="1"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2903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</a:rPr>
              <a:t>Middleware…</a:t>
            </a:r>
            <a:endParaRPr sz="1633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6" y="1371224"/>
            <a:ext cx="7163124" cy="324025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1980848" y="274415"/>
            <a:ext cx="8228105" cy="114171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 sz="1633"/>
          </a:p>
        </p:txBody>
      </p:sp>
      <p:sp>
        <p:nvSpPr>
          <p:cNvPr id="162" name="CustomShape 3"/>
          <p:cNvSpPr/>
          <p:nvPr/>
        </p:nvSpPr>
        <p:spPr>
          <a:xfrm>
            <a:off x="8778383" y="1371224"/>
            <a:ext cx="2861140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sz="1633" dirty="0"/>
          </a:p>
        </p:txBody>
      </p:sp>
      <p:sp>
        <p:nvSpPr>
          <p:cNvPr id="163" name="CustomShape 4"/>
          <p:cNvSpPr/>
          <p:nvPr/>
        </p:nvSpPr>
        <p:spPr>
          <a:xfrm>
            <a:off x="8778383" y="2168795"/>
            <a:ext cx="2589428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sz="1633" dirty="0"/>
          </a:p>
        </p:txBody>
      </p:sp>
      <p:sp>
        <p:nvSpPr>
          <p:cNvPr id="164" name="CustomShape 5"/>
          <p:cNvSpPr/>
          <p:nvPr/>
        </p:nvSpPr>
        <p:spPr>
          <a:xfrm>
            <a:off x="8778383" y="3110424"/>
            <a:ext cx="2589428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sz="1633" dirty="0"/>
          </a:p>
        </p:txBody>
      </p:sp>
      <p:sp>
        <p:nvSpPr>
          <p:cNvPr id="165" name="CustomShape 6"/>
          <p:cNvSpPr/>
          <p:nvPr/>
        </p:nvSpPr>
        <p:spPr>
          <a:xfrm>
            <a:off x="7933038" y="3637177"/>
            <a:ext cx="2589755" cy="11858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4722950" y="1494695"/>
            <a:ext cx="3534739" cy="239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162474" y="2325273"/>
            <a:ext cx="4248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156385" y="2991351"/>
            <a:ext cx="3542213" cy="43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980848" y="274415"/>
            <a:ext cx="8228105" cy="114171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 sz="1633"/>
          </a:p>
        </p:txBody>
      </p:sp>
      <p:sp>
        <p:nvSpPr>
          <p:cNvPr id="168" name="CustomShape 2"/>
          <p:cNvSpPr/>
          <p:nvPr/>
        </p:nvSpPr>
        <p:spPr>
          <a:xfrm>
            <a:off x="1980522" y="1599991"/>
            <a:ext cx="8228431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001096" y="393616"/>
            <a:ext cx="8228431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 sz="1633"/>
          </a:p>
        </p:txBody>
      </p:sp>
      <p:sp>
        <p:nvSpPr>
          <p:cNvPr id="170" name="CustomShape 2"/>
          <p:cNvSpPr/>
          <p:nvPr/>
        </p:nvSpPr>
        <p:spPr>
          <a:xfrm>
            <a:off x="1980848" y="1599991"/>
            <a:ext cx="8228105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r>
              <a:rPr lang="en-IE" sz="2903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 sz="1633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sz="1633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543" y="3019185"/>
            <a:ext cx="7464504" cy="23661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Routing Examples</a:t>
            </a:r>
            <a:endParaRPr sz="1633"/>
          </a:p>
        </p:txBody>
      </p:sp>
      <p:sp>
        <p:nvSpPr>
          <p:cNvPr id="172" name="CustomShape 2"/>
          <p:cNvSpPr/>
          <p:nvPr/>
        </p:nvSpPr>
        <p:spPr>
          <a:xfrm>
            <a:off x="2190093" y="5086006"/>
            <a:ext cx="8228105" cy="3199147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361" dirty="0">
                <a:solidFill>
                  <a:srgbClr val="808080"/>
                </a:solidFill>
                <a:latin typeface="Courier New"/>
                <a:ea typeface="DejaVu Sans"/>
              </a:rPr>
              <a:t>// Other Route examples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(‘/contacts’,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createContact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('/app/:app',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routes.getapp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>
                <a:solidFill>
                  <a:srgbClr val="808080"/>
                </a:solidFill>
                <a:latin typeface="Courier New"/>
              </a:rPr>
              <a:t>//Catch-all</a:t>
            </a: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app.all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(‘/private(/*)?', </a:t>
            </a: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requiresLogin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);</a:t>
            </a:r>
            <a:endParaRPr lang="en-IE"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  <p:sp>
        <p:nvSpPr>
          <p:cNvPr id="173" name="CustomShape 3"/>
          <p:cNvSpPr/>
          <p:nvPr/>
        </p:nvSpPr>
        <p:spPr>
          <a:xfrm>
            <a:off x="1980848" y="1097225"/>
            <a:ext cx="7619039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App.[verb](path, (</a:t>
            </a:r>
            <a:r>
              <a:rPr lang="en-IE" sz="1805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sz="1633" b="1" dirty="0"/>
          </a:p>
        </p:txBody>
      </p:sp>
      <p:sp>
        <p:nvSpPr>
          <p:cNvPr id="174" name="CustomShape 4"/>
          <p:cNvSpPr/>
          <p:nvPr/>
        </p:nvSpPr>
        <p:spPr>
          <a:xfrm>
            <a:off x="7749165" y="6269982"/>
            <a:ext cx="4037144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Catch-all – works for all HTTP verbs</a:t>
            </a:r>
            <a:endParaRPr sz="1633" dirty="0"/>
          </a:p>
        </p:txBody>
      </p:sp>
      <p:sp>
        <p:nvSpPr>
          <p:cNvPr id="176" name="CustomShape 6"/>
          <p:cNvSpPr/>
          <p:nvPr/>
        </p:nvSpPr>
        <p:spPr>
          <a:xfrm>
            <a:off x="7749165" y="4949795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HTTP POST request</a:t>
            </a:r>
            <a:endParaRPr sz="1633" dirty="0"/>
          </a:p>
        </p:txBody>
      </p:sp>
      <p:sp>
        <p:nvSpPr>
          <p:cNvPr id="177" name="CustomShape 7"/>
          <p:cNvSpPr/>
          <p:nvPr/>
        </p:nvSpPr>
        <p:spPr>
          <a:xfrm>
            <a:off x="7749165" y="5449486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 URL. Accepts :app route argument</a:t>
            </a: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28D-338C-4D7F-83C3-9193DEB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8" y="2084354"/>
            <a:ext cx="7786889" cy="233342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8" y="144693"/>
            <a:ext cx="288541" cy="12554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295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16">
                <a:solidFill>
                  <a:srgbClr val="242729"/>
                </a:solidFill>
                <a:latin typeface="Consolas" panose="020B0609020204030204" pitchFamily="49" charset="0"/>
              </a:rPr>
              <a:t>(/*)?</a:t>
            </a:r>
            <a:endParaRPr lang="en-US" altLang="en-US" sz="1633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6073582" y="5131535"/>
            <a:ext cx="1675583" cy="30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6094901" y="5707726"/>
            <a:ext cx="1654264" cy="53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DDA3BE-6056-42F2-A793-E7CB74C32476}"/>
              </a:ext>
            </a:extLst>
          </p:cNvPr>
          <p:cNvCxnSpPr>
            <a:cxnSpLocks/>
          </p:cNvCxnSpPr>
          <p:nvPr/>
        </p:nvCxnSpPr>
        <p:spPr>
          <a:xfrm flipH="1" flipV="1">
            <a:off x="7278723" y="6383123"/>
            <a:ext cx="470443" cy="7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980848" y="273436"/>
            <a:ext cx="8229411" cy="530850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2903">
                <a:latin typeface="Arial"/>
              </a:rPr>
              <a:t>Node Applications Structure</a:t>
            </a:r>
            <a:endParaRPr sz="1633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980848" y="273435"/>
            <a:ext cx="8229411" cy="11449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992">
                <a:latin typeface="Arial"/>
              </a:rPr>
              <a:t>Structuring Node Apps</a:t>
            </a:r>
            <a:endParaRPr sz="1633"/>
          </a:p>
        </p:txBody>
      </p:sp>
      <p:sp>
        <p:nvSpPr>
          <p:cNvPr id="180" name="TextShape 2"/>
          <p:cNvSpPr txBox="1"/>
          <p:nvPr/>
        </p:nvSpPr>
        <p:spPr>
          <a:xfrm>
            <a:off x="1980848" y="1604889"/>
            <a:ext cx="8229411" cy="3977380"/>
          </a:xfrm>
          <a:prstGeom prst="rect">
            <a:avLst/>
          </a:prstGeom>
        </p:spPr>
        <p:txBody>
          <a:bodyPr lIns="0" tIns="0" rIns="0" bIns="0"/>
          <a:lstStyle/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Arial"/>
              </a:rPr>
              <a:t>Node Server Code needs to be structured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>
                <a:latin typeface="Arial"/>
              </a:rPr>
              <a:t>Manage code base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>
                <a:latin typeface="Arial"/>
              </a:rPr>
              <a:t>Keeps code maintainable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>
                <a:latin typeface="Arial"/>
              </a:rPr>
              <a:t>Nodes packaging system supports this approach</a:t>
            </a:r>
            <a:endParaRPr sz="1633" dirty="0"/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Arial"/>
              </a:rPr>
              <a:t>Typical Node.js application code: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>
                <a:latin typeface="Arial"/>
              </a:rPr>
              <a:t>main app code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 err="1">
                <a:latin typeface="Arial"/>
              </a:rPr>
              <a:t>api</a:t>
            </a:r>
            <a:r>
              <a:rPr lang="en-IE" sz="2540" dirty="0">
                <a:latin typeface="Arial"/>
              </a:rPr>
              <a:t> implementation code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>
                <a:latin typeface="Arial"/>
              </a:rPr>
              <a:t>helper code</a:t>
            </a:r>
            <a:endParaRPr sz="1633" dirty="0"/>
          </a:p>
          <a:p>
            <a:pPr lvl="1">
              <a:buSzPct val="75000"/>
              <a:buFont typeface="StarSymbol"/>
              <a:buChar char=""/>
            </a:pPr>
            <a:endParaRPr sz="16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60" y="643541"/>
            <a:ext cx="8472880" cy="55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980848" y="273435"/>
            <a:ext cx="8229411" cy="11449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992">
                <a:latin typeface="Arial"/>
              </a:rPr>
              <a:t>Example Approach:</a:t>
            </a:r>
            <a:endParaRPr sz="1633"/>
          </a:p>
        </p:txBody>
      </p:sp>
      <p:sp>
        <p:nvSpPr>
          <p:cNvPr id="182" name="TextShape 2"/>
          <p:cNvSpPr txBox="1"/>
          <p:nvPr/>
        </p:nvSpPr>
        <p:spPr>
          <a:xfrm>
            <a:off x="1980848" y="1604889"/>
            <a:ext cx="8229411" cy="3977380"/>
          </a:xfrm>
          <a:prstGeom prst="rect">
            <a:avLst/>
          </a:prstGeom>
        </p:spPr>
        <p:txBody>
          <a:bodyPr lIns="0" tIns="0" rIns="0" bIns="0"/>
          <a:lstStyle/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Arial"/>
              </a:rPr>
              <a:t>Use a “project root” folder is the top level and contains the “entry point” or main server code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>
                <a:latin typeface="Arial"/>
              </a:rPr>
              <a:t>Always run </a:t>
            </a:r>
            <a:r>
              <a:rPr lang="en-IE" sz="2540" dirty="0" err="1">
                <a:latin typeface="Arial"/>
              </a:rPr>
              <a:t>npm</a:t>
            </a:r>
            <a:r>
              <a:rPr lang="en-IE" sz="2540" dirty="0">
                <a:latin typeface="Arial"/>
              </a:rPr>
              <a:t> in  this folder to ensure just one </a:t>
            </a:r>
            <a:r>
              <a:rPr lang="en-IE" sz="2540" dirty="0" err="1">
                <a:latin typeface="Arial"/>
              </a:rPr>
              <a:t>node_modules</a:t>
            </a:r>
            <a:r>
              <a:rPr lang="en-IE" sz="2540" dirty="0">
                <a:latin typeface="Arial"/>
              </a:rPr>
              <a:t> folder</a:t>
            </a:r>
            <a:endParaRPr sz="1633" dirty="0"/>
          </a:p>
          <a:p>
            <a:pPr marL="829544" lvl="1" indent="-414772">
              <a:buSzPct val="75000"/>
              <a:buFont typeface="Arial" panose="020B0604020202020204" pitchFamily="34" charset="0"/>
              <a:buChar char="•"/>
            </a:pPr>
            <a:r>
              <a:rPr lang="en-IE" sz="2540" dirty="0">
                <a:latin typeface="Arial"/>
              </a:rPr>
              <a:t>Use a </a:t>
            </a:r>
            <a:r>
              <a:rPr lang="en-IE" sz="2540" b="1" dirty="0">
                <a:latin typeface="Arial"/>
              </a:rPr>
              <a:t>public</a:t>
            </a:r>
            <a:r>
              <a:rPr lang="en-IE" sz="2540" dirty="0">
                <a:latin typeface="Arial"/>
              </a:rPr>
              <a:t> folder within the node folder for any static content </a:t>
            </a:r>
            <a:endParaRPr sz="1633" dirty="0"/>
          </a:p>
          <a:p>
            <a:pPr>
              <a:buSzPct val="45000"/>
            </a:pPr>
            <a:endParaRPr sz="1633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sz="1633" dirty="0"/>
          </a:p>
        </p:txBody>
      </p:sp>
      <p:sp>
        <p:nvSpPr>
          <p:cNvPr id="184" name="CustomShape 2"/>
          <p:cNvSpPr/>
          <p:nvPr/>
        </p:nvSpPr>
        <p:spPr>
          <a:xfrm>
            <a:off x="1980522" y="1600317"/>
            <a:ext cx="8228431" cy="4265421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1996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1996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1996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1996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996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sz="1633" dirty="0"/>
          </a:p>
        </p:txBody>
      </p:sp>
      <p:sp>
        <p:nvSpPr>
          <p:cNvPr id="185" name="CustomShape 3"/>
          <p:cNvSpPr/>
          <p:nvPr/>
        </p:nvSpPr>
        <p:spPr>
          <a:xfrm>
            <a:off x="1980848" y="6095975"/>
            <a:ext cx="7923409" cy="54571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411538" y="2016049"/>
            <a:ext cx="4722955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sz="1633" dirty="0"/>
          </a:p>
        </p:txBody>
      </p:sp>
      <p:sp>
        <p:nvSpPr>
          <p:cNvPr id="187" name="CustomShape 5"/>
          <p:cNvSpPr/>
          <p:nvPr/>
        </p:nvSpPr>
        <p:spPr>
          <a:xfrm>
            <a:off x="5333487" y="2679000"/>
            <a:ext cx="4722955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sz="1633" dirty="0"/>
          </a:p>
        </p:txBody>
      </p:sp>
      <p:sp>
        <p:nvSpPr>
          <p:cNvPr id="188" name="CustomShape 6"/>
          <p:cNvSpPr/>
          <p:nvPr/>
        </p:nvSpPr>
        <p:spPr>
          <a:xfrm>
            <a:off x="6171474" y="3728619"/>
            <a:ext cx="4722955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sz="1633" dirty="0"/>
          </a:p>
        </p:txBody>
      </p:sp>
      <p:sp>
        <p:nvSpPr>
          <p:cNvPr id="189" name="CustomShape 7"/>
          <p:cNvSpPr/>
          <p:nvPr/>
        </p:nvSpPr>
        <p:spPr>
          <a:xfrm>
            <a:off x="5227349" y="1546759"/>
            <a:ext cx="4722955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sz="1633" dirty="0"/>
          </a:p>
        </p:txBody>
      </p:sp>
      <p:sp>
        <p:nvSpPr>
          <p:cNvPr id="191" name="CustomShape 9"/>
          <p:cNvSpPr/>
          <p:nvPr/>
        </p:nvSpPr>
        <p:spPr>
          <a:xfrm>
            <a:off x="5707138" y="5067937"/>
            <a:ext cx="4722955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</a:t>
            </a:r>
            <a:endParaRPr sz="1633" dirty="0"/>
          </a:p>
        </p:txBody>
      </p:sp>
      <p:sp>
        <p:nvSpPr>
          <p:cNvPr id="192" name="Line 10"/>
          <p:cNvSpPr/>
          <p:nvPr/>
        </p:nvSpPr>
        <p:spPr>
          <a:xfrm>
            <a:off x="4331549" y="1800182"/>
            <a:ext cx="1008143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4619590" y="2231917"/>
            <a:ext cx="864122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266886" y="2759012"/>
            <a:ext cx="1066600" cy="9437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4885587" y="4492912"/>
            <a:ext cx="683525" cy="637151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094106" y="803024"/>
            <a:ext cx="4977976" cy="1454013"/>
          </a:xfrm>
          <a:prstGeom prst="rect">
            <a:avLst/>
          </a:prstGeom>
        </p:spPr>
        <p:txBody>
          <a:bodyPr vert="horz" lIns="82951" tIns="41475" rIns="82951" bIns="41475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44"/>
              </a:spcAft>
            </a:pPr>
            <a:r>
              <a:rPr lang="en-US" sz="3992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pic>
        <p:nvPicPr>
          <p:cNvPr id="138" name="Picture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429349" y="2725112"/>
            <a:ext cx="3661831" cy="1427972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090574" y="2421709"/>
            <a:ext cx="4977578" cy="3639194"/>
          </a:xfrm>
          <a:prstGeom prst="rect">
            <a:avLst/>
          </a:prstGeom>
        </p:spPr>
        <p:txBody>
          <a:bodyPr vert="horz" lIns="82951" tIns="41475" rIns="82951" bIns="41475" rtlCol="0" anchor="ctr">
            <a:normAutofit/>
          </a:bodyPr>
          <a:lstStyle/>
          <a:p>
            <a:pPr marL="414772" indent="-207386">
              <a:lnSpc>
                <a:spcPct val="90000"/>
              </a:lnSpc>
              <a:spcAft>
                <a:spcPts val="544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996">
                <a:solidFill>
                  <a:srgbClr val="000000"/>
                </a:solidFill>
              </a:rPr>
              <a:t>Node has a small core API</a:t>
            </a:r>
          </a:p>
          <a:p>
            <a:pPr marL="414772" indent="-207386">
              <a:lnSpc>
                <a:spcPct val="90000"/>
              </a:lnSpc>
              <a:spcAft>
                <a:spcPts val="544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996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14772" indent="-207386">
              <a:lnSpc>
                <a:spcPct val="90000"/>
              </a:lnSpc>
              <a:spcAft>
                <a:spcPts val="544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996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14772" indent="-207386">
              <a:lnSpc>
                <a:spcPct val="90000"/>
              </a:lnSpc>
              <a:spcAft>
                <a:spcPts val="544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996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1996" b="1">
                <a:solidFill>
                  <a:srgbClr val="000000"/>
                </a:solidFill>
              </a:rPr>
              <a:t>node_modules</a:t>
            </a:r>
            <a:r>
              <a:rPr lang="en-US" sz="1996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942"/>
            <a:ext cx="3494362" cy="4930117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976031" y="963942"/>
            <a:ext cx="6377769" cy="4930117"/>
          </a:xfrm>
        </p:spPr>
        <p:txBody>
          <a:bodyPr anchor="ctr">
            <a:normAutofit/>
          </a:bodyPr>
          <a:lstStyle/>
          <a:p>
            <a:pPr marL="311079" indent="-311079">
              <a:spcAft>
                <a:spcPts val="544"/>
              </a:spcAft>
              <a:buFont typeface="Arial"/>
              <a:buChar char="•"/>
            </a:pPr>
            <a:r>
              <a:rPr lang="en-IE" sz="2359" dirty="0"/>
              <a:t>You can use NPM to manage your node projects</a:t>
            </a:r>
            <a:endParaRPr lang="en-US" sz="2359" dirty="0"/>
          </a:p>
          <a:p>
            <a:pPr marL="311079" indent="-311079">
              <a:spcAft>
                <a:spcPts val="544"/>
              </a:spcAft>
              <a:buFont typeface="Arial"/>
              <a:buChar char="•"/>
            </a:pPr>
            <a:r>
              <a:rPr lang="en-IE" sz="2359" dirty="0"/>
              <a:t>Run the following in the root folder of your app/project:</a:t>
            </a:r>
            <a:endParaRPr lang="en-IE" sz="2359" dirty="0">
              <a:cs typeface="Arial"/>
            </a:endParaRPr>
          </a:p>
          <a:p>
            <a:pPr>
              <a:spcAft>
                <a:spcPts val="544"/>
              </a:spcAft>
            </a:pPr>
            <a:r>
              <a:rPr lang="en-IE" sz="2359" dirty="0"/>
              <a:t>		</a:t>
            </a:r>
            <a:r>
              <a:rPr lang="en-IE" sz="2359" b="1" dirty="0" err="1"/>
              <a:t>npm</a:t>
            </a:r>
            <a:r>
              <a:rPr lang="en-IE" sz="2359" b="1" dirty="0"/>
              <a:t> </a:t>
            </a:r>
            <a:r>
              <a:rPr lang="en-IE" sz="2359" b="1" dirty="0" err="1"/>
              <a:t>init</a:t>
            </a:r>
            <a:endParaRPr lang="en-IE" sz="2359" b="1" dirty="0">
              <a:cs typeface="Arial"/>
            </a:endParaRPr>
          </a:p>
          <a:p>
            <a:pPr marL="311079" indent="-311079">
              <a:spcAft>
                <a:spcPts val="544"/>
              </a:spcAft>
              <a:buFont typeface="Arial"/>
              <a:buChar char="•"/>
            </a:pPr>
            <a:r>
              <a:rPr lang="en-IE" sz="2359" dirty="0"/>
              <a:t>This will ask you a bunch of questions, and then create a </a:t>
            </a:r>
            <a:r>
              <a:rPr lang="en-IE" sz="2359" dirty="0" err="1"/>
              <a:t>package.json</a:t>
            </a:r>
            <a:r>
              <a:rPr lang="en-IE" sz="2359" dirty="0"/>
              <a:t> for you.</a:t>
            </a:r>
            <a:endParaRPr lang="en-IE" sz="2359" dirty="0">
              <a:cs typeface="Arial"/>
            </a:endParaRPr>
          </a:p>
          <a:p>
            <a:pPr marL="311079" indent="-311079">
              <a:spcAft>
                <a:spcPts val="544"/>
              </a:spcAft>
              <a:buFont typeface="Arial"/>
              <a:buChar char="•"/>
            </a:pPr>
            <a:r>
              <a:rPr lang="en-IE" sz="2359" dirty="0"/>
              <a:t>It attempts to make reasonable guesses about what you want things to be set to, and then writes a </a:t>
            </a:r>
            <a:r>
              <a:rPr lang="en-IE" sz="2359" dirty="0" err="1"/>
              <a:t>package.json</a:t>
            </a:r>
            <a:r>
              <a:rPr lang="en-IE" sz="2359" dirty="0"/>
              <a:t> file with the options you've selected.</a:t>
            </a:r>
            <a:endParaRPr lang="en-IE" sz="2359" dirty="0">
              <a:cs typeface="Arial"/>
            </a:endParaRPr>
          </a:p>
          <a:p>
            <a:pPr>
              <a:spcAft>
                <a:spcPts val="544"/>
              </a:spcAft>
            </a:pPr>
            <a:endParaRPr lang="en-IE" sz="2359" dirty="0"/>
          </a:p>
          <a:p>
            <a:pPr>
              <a:spcAft>
                <a:spcPts val="544"/>
              </a:spcAft>
            </a:pPr>
            <a:endParaRPr lang="en-IE" sz="2359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980848" y="273435"/>
            <a:ext cx="8229411" cy="11449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992" dirty="0">
                <a:latin typeface="Arial"/>
              </a:rPr>
              <a:t>Node Modules</a:t>
            </a:r>
            <a:endParaRPr sz="1633" dirty="0"/>
          </a:p>
        </p:txBody>
      </p:sp>
      <p:sp>
        <p:nvSpPr>
          <p:cNvPr id="140" name="TextShape 2"/>
          <p:cNvSpPr txBox="1"/>
          <p:nvPr/>
        </p:nvSpPr>
        <p:spPr>
          <a:xfrm>
            <a:off x="1980848" y="1604889"/>
            <a:ext cx="8229411" cy="3977380"/>
          </a:xfrm>
          <a:prstGeom prst="rect">
            <a:avLst/>
          </a:prstGeom>
        </p:spPr>
        <p:txBody>
          <a:bodyPr lIns="0" tIns="0" rIns="0" bIns="0" anchor="t"/>
          <a:lstStyle/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2903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sz="16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54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54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54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sz="1633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2903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2903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2903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sz="16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sz="16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54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54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sz="16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2903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sz="16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sz="163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980848" y="273435"/>
            <a:ext cx="8229411" cy="11449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992">
                <a:latin typeface="Arial"/>
              </a:rPr>
              <a:t>Global Node Modules</a:t>
            </a:r>
            <a:endParaRPr sz="1633"/>
          </a:p>
        </p:txBody>
      </p:sp>
      <p:sp>
        <p:nvSpPr>
          <p:cNvPr id="142" name="TextShape 2"/>
          <p:cNvSpPr txBox="1"/>
          <p:nvPr/>
        </p:nvSpPr>
        <p:spPr>
          <a:xfrm>
            <a:off x="986937" y="1418415"/>
            <a:ext cx="9759268" cy="5188177"/>
          </a:xfrm>
          <a:prstGeom prst="rect">
            <a:avLst/>
          </a:prstGeom>
        </p:spPr>
        <p:txBody>
          <a:bodyPr lIns="0" tIns="0" rIns="0" bIns="0" anchor="t"/>
          <a:lstStyle/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sz="16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2903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sz="1633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2903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2903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6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54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54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54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54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sz="1633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2903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2903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sz="16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339" y="631900"/>
            <a:ext cx="7887322" cy="1325528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152339" y="2057437"/>
            <a:ext cx="7887322" cy="3871661"/>
          </a:xfrm>
        </p:spPr>
        <p:txBody>
          <a:bodyPr>
            <a:normAutofit/>
          </a:bodyPr>
          <a:lstStyle/>
          <a:p>
            <a:pPr>
              <a:spcAft>
                <a:spcPts val="544"/>
              </a:spcAft>
            </a:pPr>
            <a:r>
              <a:rPr lang="en-IE" sz="2087" dirty="0"/>
              <a:t>Common </a:t>
            </a:r>
            <a:r>
              <a:rPr lang="en-IE" sz="2087" dirty="0" err="1"/>
              <a:t>npm</a:t>
            </a:r>
            <a:r>
              <a:rPr lang="en-IE" sz="2087" dirty="0"/>
              <a:t> commands:</a:t>
            </a:r>
          </a:p>
          <a:p>
            <a:pPr>
              <a:spcAft>
                <a:spcPts val="544"/>
              </a:spcAft>
            </a:pPr>
            <a:r>
              <a:rPr lang="en-IE" sz="2087" dirty="0"/>
              <a:t>– </a:t>
            </a:r>
            <a:r>
              <a:rPr lang="en-IE" sz="2087" b="1" dirty="0" err="1"/>
              <a:t>npm</a:t>
            </a:r>
            <a:r>
              <a:rPr lang="en-IE" sz="2087" b="1" dirty="0"/>
              <a:t> </a:t>
            </a:r>
            <a:r>
              <a:rPr lang="en-IE" sz="2087" b="1" dirty="0" err="1"/>
              <a:t>init</a:t>
            </a:r>
            <a:r>
              <a:rPr lang="en-IE" sz="2087" b="1" dirty="0"/>
              <a:t> </a:t>
            </a:r>
            <a:r>
              <a:rPr lang="en-IE" sz="2087" i="1" dirty="0"/>
              <a:t>initialize a </a:t>
            </a:r>
            <a:r>
              <a:rPr lang="en-IE" sz="2087" i="1" dirty="0" err="1"/>
              <a:t>package.json</a:t>
            </a:r>
            <a:r>
              <a:rPr lang="en-IE" sz="2087" i="1" dirty="0"/>
              <a:t> file</a:t>
            </a:r>
          </a:p>
          <a:p>
            <a:pPr>
              <a:spcAft>
                <a:spcPts val="544"/>
              </a:spcAft>
            </a:pPr>
            <a:r>
              <a:rPr lang="en-IE" sz="2087" dirty="0"/>
              <a:t>– </a:t>
            </a:r>
            <a:r>
              <a:rPr lang="en-IE" sz="2087" b="1" dirty="0" err="1"/>
              <a:t>npm</a:t>
            </a:r>
            <a:r>
              <a:rPr lang="en-IE" sz="2087" b="1" dirty="0"/>
              <a:t> install &lt;package name&gt; -g </a:t>
            </a:r>
            <a:r>
              <a:rPr lang="en-IE" sz="2087" i="1" dirty="0"/>
              <a:t>install a package, if –</a:t>
            </a:r>
          </a:p>
          <a:p>
            <a:pPr>
              <a:spcAft>
                <a:spcPts val="544"/>
              </a:spcAft>
            </a:pPr>
            <a:r>
              <a:rPr lang="en-IE" sz="2087" i="1" dirty="0"/>
              <a:t>g option is given package will be installed globally, </a:t>
            </a:r>
            <a:r>
              <a:rPr lang="en-IE" sz="2087" b="1" i="1" dirty="0"/>
              <a:t>--save</a:t>
            </a:r>
          </a:p>
          <a:p>
            <a:pPr>
              <a:spcAft>
                <a:spcPts val="544"/>
              </a:spcAft>
            </a:pPr>
            <a:r>
              <a:rPr lang="en-IE" sz="2087" i="1" dirty="0"/>
              <a:t>and </a:t>
            </a:r>
            <a:r>
              <a:rPr lang="en-IE" sz="2087" b="1" i="1" dirty="0"/>
              <a:t>--save-dev </a:t>
            </a:r>
            <a:r>
              <a:rPr lang="en-IE" sz="2087" i="1" dirty="0"/>
              <a:t>will add package to your dependencies</a:t>
            </a:r>
          </a:p>
          <a:p>
            <a:pPr>
              <a:spcAft>
                <a:spcPts val="544"/>
              </a:spcAft>
            </a:pPr>
            <a:r>
              <a:rPr lang="en-IE" sz="2087" dirty="0"/>
              <a:t>– </a:t>
            </a:r>
            <a:r>
              <a:rPr lang="en-IE" sz="2087" b="1" dirty="0" err="1"/>
              <a:t>npm</a:t>
            </a:r>
            <a:r>
              <a:rPr lang="en-IE" sz="2087" b="1" dirty="0"/>
              <a:t> install </a:t>
            </a:r>
            <a:r>
              <a:rPr lang="en-IE" sz="2087" i="1" dirty="0" err="1"/>
              <a:t>install</a:t>
            </a:r>
            <a:r>
              <a:rPr lang="en-IE" sz="2087" i="1" dirty="0"/>
              <a:t> packages listed in </a:t>
            </a:r>
            <a:r>
              <a:rPr lang="en-IE" sz="2087" i="1" dirty="0" err="1"/>
              <a:t>package.json</a:t>
            </a:r>
            <a:endParaRPr lang="en-IE" sz="2087" i="1" dirty="0"/>
          </a:p>
          <a:p>
            <a:pPr>
              <a:spcAft>
                <a:spcPts val="544"/>
              </a:spcAft>
            </a:pPr>
            <a:r>
              <a:rPr lang="en-IE" sz="2087" dirty="0"/>
              <a:t>– </a:t>
            </a:r>
            <a:r>
              <a:rPr lang="en-IE" sz="2087" b="1" dirty="0" err="1"/>
              <a:t>npm</a:t>
            </a:r>
            <a:r>
              <a:rPr lang="en-IE" sz="2087" b="1" dirty="0"/>
              <a:t> ls –g </a:t>
            </a:r>
            <a:r>
              <a:rPr lang="en-IE" sz="2087" i="1" dirty="0"/>
              <a:t>listed local packages (without –g) or global</a:t>
            </a:r>
          </a:p>
          <a:p>
            <a:pPr>
              <a:spcAft>
                <a:spcPts val="544"/>
              </a:spcAft>
            </a:pPr>
            <a:r>
              <a:rPr lang="en-IE" sz="2087" i="1" dirty="0"/>
              <a:t>packages (with –g)</a:t>
            </a:r>
          </a:p>
          <a:p>
            <a:pPr>
              <a:spcAft>
                <a:spcPts val="544"/>
              </a:spcAft>
            </a:pPr>
            <a:r>
              <a:rPr lang="en-IE" sz="2087" dirty="0"/>
              <a:t>– </a:t>
            </a:r>
            <a:r>
              <a:rPr lang="en-IE" sz="2087" b="1" dirty="0" err="1"/>
              <a:t>npm</a:t>
            </a:r>
            <a:r>
              <a:rPr lang="en-IE" sz="2087" b="1" dirty="0"/>
              <a:t> update &lt;package name&gt; </a:t>
            </a:r>
            <a:r>
              <a:rPr lang="en-IE" sz="2087" i="1" dirty="0"/>
              <a:t>update a package</a:t>
            </a:r>
            <a:endParaRPr lang="en-IE" sz="2087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43" y="2504854"/>
            <a:ext cx="4354436" cy="1945599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1980848" y="273435"/>
            <a:ext cx="8229411" cy="11449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992">
                <a:latin typeface="Arial"/>
              </a:rPr>
              <a:t>Creating your own Node Modules</a:t>
            </a:r>
            <a:endParaRPr sz="1633"/>
          </a:p>
        </p:txBody>
      </p:sp>
      <p:sp>
        <p:nvSpPr>
          <p:cNvPr id="144" name="TextShape 2"/>
          <p:cNvSpPr txBox="1"/>
          <p:nvPr/>
        </p:nvSpPr>
        <p:spPr>
          <a:xfrm>
            <a:off x="1980848" y="1604889"/>
            <a:ext cx="8229411" cy="3977380"/>
          </a:xfrm>
          <a:prstGeom prst="rect">
            <a:avLst/>
          </a:prstGeom>
        </p:spPr>
        <p:txBody>
          <a:bodyPr lIns="0" tIns="0" rIns="0" bIns="0"/>
          <a:lstStyle/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Arial"/>
              </a:rPr>
              <a:t>We want to create the following module called </a:t>
            </a:r>
            <a:r>
              <a:rPr lang="en-IE" sz="2903" b="1" dirty="0">
                <a:latin typeface="Arial"/>
              </a:rPr>
              <a:t>custom_hello.js:</a:t>
            </a:r>
          </a:p>
          <a:p>
            <a:pPr>
              <a:buSzPct val="45000"/>
            </a:pPr>
            <a:endParaRPr lang="en-IE" sz="2903" b="1" dirty="0">
              <a:latin typeface="Arial"/>
            </a:endParaRPr>
          </a:p>
          <a:p>
            <a:pPr>
              <a:buSzPct val="45000"/>
            </a:pPr>
            <a:endParaRPr lang="en-IE" sz="2903" b="1" dirty="0">
              <a:latin typeface="Arial"/>
            </a:endParaRPr>
          </a:p>
          <a:p>
            <a:pPr>
              <a:buSzPct val="45000"/>
            </a:pPr>
            <a:endParaRPr lang="en-IE" sz="2903" b="1" dirty="0">
              <a:latin typeface="Arial"/>
            </a:endParaRPr>
          </a:p>
          <a:p>
            <a:pPr>
              <a:buSzPct val="45000"/>
            </a:pPr>
            <a:endParaRPr lang="en-IE" sz="2903" b="1" dirty="0">
              <a:latin typeface="Arial"/>
            </a:endParaRP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endParaRPr sz="1633" dirty="0"/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r>
              <a:rPr lang="en-IE" sz="2903" dirty="0">
                <a:latin typeface="Arial"/>
              </a:rPr>
              <a:t>To access in our application, </a:t>
            </a:r>
            <a:r>
              <a:rPr lang="en-IE" sz="2903" b="1" dirty="0">
                <a:latin typeface="Arial"/>
              </a:rPr>
              <a:t>index.js:</a:t>
            </a:r>
          </a:p>
          <a:p>
            <a:pPr marL="414772" indent="-414772">
              <a:buSzPct val="45000"/>
              <a:buFont typeface="Arial" panose="020B0604020202020204" pitchFamily="34" charset="0"/>
              <a:buChar char="•"/>
            </a:pPr>
            <a:endParaRPr sz="1633" dirty="0"/>
          </a:p>
          <a:p>
            <a:pPr lvl="4">
              <a:buSzPct val="75000"/>
            </a:pPr>
            <a:r>
              <a:rPr lang="en-IE" sz="2540" dirty="0">
                <a:latin typeface="Arial"/>
              </a:rPr>
              <a:t>import hello from './</a:t>
            </a:r>
            <a:r>
              <a:rPr lang="en-IE" sz="2540" dirty="0" err="1">
                <a:latin typeface="Arial"/>
              </a:rPr>
              <a:t>custom_hello</a:t>
            </a:r>
            <a:r>
              <a:rPr lang="en-IE" sz="2540" dirty="0">
                <a:latin typeface="Arial"/>
              </a:rPr>
              <a:t>';
hello();
</a:t>
            </a:r>
            <a:endParaRPr sz="1633" dirty="0"/>
          </a:p>
          <a:p>
            <a:endParaRPr sz="1633" dirty="0"/>
          </a:p>
        </p:txBody>
      </p:sp>
      <p:sp>
        <p:nvSpPr>
          <p:cNvPr id="145" name="CustomShape 3"/>
          <p:cNvSpPr/>
          <p:nvPr/>
        </p:nvSpPr>
        <p:spPr>
          <a:xfrm>
            <a:off x="8176179" y="2530139"/>
            <a:ext cx="2400014" cy="1763515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81644" tIns="40822" rIns="81644" bIns="40822" anchor="ctr"/>
          <a:lstStyle/>
          <a:p>
            <a:pPr algn="ctr"/>
            <a:r>
              <a:rPr lang="en-IE" sz="1633" dirty="0">
                <a:latin typeface="Arial"/>
              </a:rPr>
              <a:t>Export defines what </a:t>
            </a:r>
            <a:endParaRPr sz="1633" dirty="0"/>
          </a:p>
          <a:p>
            <a:pPr algn="ctr"/>
            <a:r>
              <a:rPr lang="en-IE" sz="1633" dirty="0">
                <a:latin typeface="Arial"/>
              </a:rPr>
              <a:t>import returns</a:t>
            </a:r>
            <a:endParaRPr sz="16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152339" y="365206"/>
            <a:ext cx="7887322" cy="1325528"/>
          </a:xfrm>
          <a:prstGeom prst="rect">
            <a:avLst/>
          </a:prstGeom>
        </p:spPr>
        <p:txBody>
          <a:bodyPr vert="horz" lIns="82951" tIns="41475" rIns="82951" bIns="41475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992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152339" y="1825667"/>
            <a:ext cx="3761910" cy="4351223"/>
          </a:xfrm>
          <a:prstGeom prst="rect">
            <a:avLst/>
          </a:prstGeom>
        </p:spPr>
        <p:txBody>
          <a:bodyPr vert="horz" lIns="82951" tIns="41475" rIns="82951" bIns="41475" rtlCol="0">
            <a:normAutofit/>
          </a:bodyPr>
          <a:lstStyle/>
          <a:p>
            <a:pPr marL="414772" indent="-207386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1996" dirty="0"/>
              <a:t>Exporting Multiple Properties</a:t>
            </a:r>
          </a:p>
          <a:p>
            <a:pPr marL="414772" indent="-207386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1996" dirty="0"/>
          </a:p>
          <a:p>
            <a:pPr indent="-207386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996" dirty="0"/>
          </a:p>
          <a:p>
            <a:pPr indent="-207386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996" dirty="0"/>
          </a:p>
          <a:p>
            <a:pPr indent="-207386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996" dirty="0"/>
          </a:p>
          <a:p>
            <a:pPr indent="-207386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96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4667029" y="1963583"/>
            <a:ext cx="1659011" cy="583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33"/>
          </a:p>
        </p:txBody>
      </p:sp>
      <p:sp>
        <p:nvSpPr>
          <p:cNvPr id="10" name="Arrow: Right 9"/>
          <p:cNvSpPr/>
          <p:nvPr/>
        </p:nvSpPr>
        <p:spPr>
          <a:xfrm rot="5400000">
            <a:off x="3207752" y="3937600"/>
            <a:ext cx="1651084" cy="633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33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41" y="5289728"/>
            <a:ext cx="7154483" cy="135658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326040" y="1244493"/>
            <a:ext cx="3805853" cy="3583127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04468" cy="655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633" dirty="0"/>
                <a:t>Config.js</a:t>
              </a:r>
            </a:p>
            <a:p>
              <a:endParaRPr lang="en-IE" sz="1633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Widescreen</PresentationFormat>
  <Paragraphs>134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StarSymbol</vt:lpstr>
      <vt:lpstr>Office Theme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</cp:revision>
  <dcterms:created xsi:type="dcterms:W3CDTF">2020-03-17T14:25:43Z</dcterms:created>
  <dcterms:modified xsi:type="dcterms:W3CDTF">2020-03-17T14:26:36Z</dcterms:modified>
</cp:coreProperties>
</file>