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83" r:id="rId4"/>
    <p:sldId id="285" r:id="rId5"/>
    <p:sldId id="284" r:id="rId6"/>
    <p:sldId id="270" r:id="rId7"/>
    <p:sldId id="286" r:id="rId8"/>
    <p:sldId id="271" r:id="rId9"/>
    <p:sldId id="272" r:id="rId10"/>
    <p:sldId id="288" r:id="rId11"/>
    <p:sldId id="273" r:id="rId12"/>
    <p:sldId id="274" r:id="rId13"/>
    <p:sldId id="275" r:id="rId14"/>
    <p:sldId id="277" r:id="rId15"/>
    <p:sldId id="276" r:id="rId16"/>
    <p:sldId id="278" r:id="rId17"/>
    <p:sldId id="279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9A2A-9079-40FA-BFF1-B86DED55A545}" type="datetimeFigureOut">
              <a:rPr lang="en-US"/>
              <a:t>3/17/2020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E7F9E-E769-4E57-83F1-54A11C11F94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24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check request is authenticated, </a:t>
            </a:r>
          </a:p>
          <a:p>
            <a:r>
              <a:rPr lang="en-GB" dirty="0"/>
              <a:t>parse body</a:t>
            </a:r>
          </a:p>
          <a:p>
            <a:r>
              <a:rPr lang="en-GB" dirty="0"/>
              <a:t>“inject” as an extra param in the request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9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57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31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E7F9E-E769-4E57-83F1-54A11C11F9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19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2000" dirty="0" err="1">
                <a:latin typeface="Arial"/>
              </a:rPr>
              <a:t>Req.Param</a:t>
            </a:r>
            <a:r>
              <a:rPr lang="en-IE" sz="2000" dirty="0">
                <a:latin typeface="Arial"/>
              </a:rPr>
              <a:t> is an abstraction layer for picking up information about a request – it automatically searches:</a:t>
            </a:r>
            <a:endParaRPr dirty="0"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E" sz="2000" dirty="0">
                <a:latin typeface="Arial"/>
              </a:rPr>
              <a:t>Query strings</a:t>
            </a:r>
            <a:endParaRPr dirty="0"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E" sz="2000" dirty="0">
                <a:latin typeface="Arial"/>
              </a:rPr>
              <a:t>Posted form values</a:t>
            </a:r>
            <a:endParaRPr dirty="0"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E" sz="2000" dirty="0">
                <a:latin typeface="Arial"/>
              </a:rPr>
              <a:t>Route values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IE" sz="2000" dirty="0">
                <a:latin typeface="Arial"/>
              </a:rPr>
              <a:t>And will let you pick from what’s available</a:t>
            </a:r>
            <a:endParaRPr dirty="0"/>
          </a:p>
        </p:txBody>
      </p:sp>
      <p:sp>
        <p:nvSpPr>
          <p:cNvPr id="358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3F323AA-31B7-4CFD-902B-09FE0C7B2E4D}" type="slidenum">
              <a:rPr lang="en-IE" sz="1200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pmjs.com/package/body-parse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B077F30D-AC60-47BB-BFCB-06BBB8F2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817" y="307731"/>
            <a:ext cx="8933267" cy="3997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cs typeface="Calibri Light"/>
              </a:rPr>
              <a:t>Express Middleware &amp; Routing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2"/>
                </a:solidFill>
                <a:cs typeface="Calibri"/>
              </a:rPr>
              <a:t>Frank Walsh</a:t>
            </a:r>
            <a:endParaRPr lang="en-US" sz="20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E0328-BB7D-45C4-A4A2-9FD58FD0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Express Routers – Parameters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065E8-404C-471B-B49A-2D39150AC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912"/>
            <a:ext cx="4679373" cy="4351338"/>
          </a:xfrm>
        </p:spPr>
        <p:txBody>
          <a:bodyPr/>
          <a:lstStyle/>
          <a:p>
            <a:r>
              <a:rPr lang="en-GB" dirty="0"/>
              <a:t>Route parameters are named URL segments that capture the values specified at their position in the URL. </a:t>
            </a:r>
          </a:p>
          <a:p>
            <a:r>
              <a:rPr lang="en-GB" dirty="0"/>
              <a:t>The </a:t>
            </a:r>
            <a:r>
              <a:rPr lang="en-GB" b="1" dirty="0" err="1"/>
              <a:t>req.params</a:t>
            </a:r>
            <a:r>
              <a:rPr lang="en-GB" b="1" dirty="0"/>
              <a:t> </a:t>
            </a:r>
            <a:r>
              <a:rPr lang="en-GB" dirty="0"/>
              <a:t>object contains the parameter values, with the name of the route parameter specified in the path as their respective keys.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71A29A-38C8-4AAA-9083-EEF973472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632" y="3306958"/>
            <a:ext cx="6426602" cy="12280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E2A7B7-58CE-48AB-9875-6A37C597F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573" y="1690688"/>
            <a:ext cx="6334125" cy="1009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84A699-11D0-4F10-A218-66AE02CE3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1534" y="5431227"/>
            <a:ext cx="6362700" cy="7810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9EC6F-AD85-4CF4-A957-75795889A860}"/>
              </a:ext>
            </a:extLst>
          </p:cNvPr>
          <p:cNvCxnSpPr/>
          <p:nvPr/>
        </p:nvCxnSpPr>
        <p:spPr>
          <a:xfrm flipH="1">
            <a:off x="11117580" y="2400300"/>
            <a:ext cx="144780" cy="1508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69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Express Request Object</a:t>
            </a:r>
            <a:endParaRPr/>
          </a:p>
        </p:txBody>
      </p:sp>
      <p:sp>
        <p:nvSpPr>
          <p:cNvPr id="342" name="CustomShape 2"/>
          <p:cNvSpPr/>
          <p:nvPr/>
        </p:nvSpPr>
        <p:spPr>
          <a:xfrm>
            <a:off x="649706" y="141588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E" sz="2800" dirty="0">
                <a:solidFill>
                  <a:srgbClr val="000000"/>
                </a:solidFill>
                <a:latin typeface="Calibri"/>
                <a:ea typeface="DejaVu Sans"/>
              </a:rPr>
              <a:t>The </a:t>
            </a:r>
            <a:r>
              <a:rPr lang="en-IE" sz="2800" b="1" dirty="0" err="1">
                <a:solidFill>
                  <a:srgbClr val="000000"/>
                </a:solidFill>
                <a:latin typeface="Calibri"/>
                <a:ea typeface="DejaVu Sans"/>
              </a:rPr>
              <a:t>req</a:t>
            </a:r>
            <a:r>
              <a:rPr lang="en-IE" sz="2800" dirty="0">
                <a:solidFill>
                  <a:srgbClr val="000000"/>
                </a:solidFill>
                <a:latin typeface="Calibri"/>
                <a:ea typeface="DejaVu Sans"/>
              </a:rPr>
              <a:t> object represents the HTTP request.</a:t>
            </a:r>
            <a:endParaRPr dirty="0"/>
          </a:p>
          <a:p>
            <a:pPr lvl="1" algn="just">
              <a:buSzPct val="45000"/>
              <a:buFont typeface="StarSymbol"/>
              <a:buChar char="l"/>
            </a:pPr>
            <a:r>
              <a:rPr lang="en-IE" sz="2800" dirty="0">
                <a:solidFill>
                  <a:srgbClr val="000000"/>
                </a:solidFill>
                <a:latin typeface="Calibri"/>
                <a:ea typeface="DejaVu Sans"/>
              </a:rPr>
              <a:t>by convention, the object is referred to as '</a:t>
            </a:r>
            <a:r>
              <a:rPr lang="en-IE" sz="2800" b="1" dirty="0" err="1">
                <a:solidFill>
                  <a:srgbClr val="000000"/>
                </a:solidFill>
                <a:latin typeface="Calibri"/>
                <a:ea typeface="DejaVu Sans"/>
              </a:rPr>
              <a:t>req</a:t>
            </a:r>
            <a:r>
              <a:rPr lang="en-IE" sz="2800" b="1" dirty="0">
                <a:solidFill>
                  <a:srgbClr val="000000"/>
                </a:solidFill>
                <a:latin typeface="Calibri"/>
                <a:ea typeface="DejaVu Sans"/>
              </a:rPr>
              <a:t>',</a:t>
            </a:r>
            <a:r>
              <a:rPr lang="en-IE" sz="2800" dirty="0">
                <a:solidFill>
                  <a:srgbClr val="000000"/>
                </a:solidFill>
                <a:latin typeface="Calibri"/>
                <a:ea typeface="DejaVu Sans"/>
              </a:rPr>
              <a:t> Response is </a:t>
            </a:r>
            <a:r>
              <a:rPr lang="en-IE" sz="2800" b="1" dirty="0">
                <a:solidFill>
                  <a:srgbClr val="000000"/>
                </a:solidFill>
                <a:latin typeface="Calibri"/>
                <a:ea typeface="DejaVu Sans"/>
              </a:rPr>
              <a:t>'res'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800" dirty="0">
                <a:solidFill>
                  <a:srgbClr val="000000"/>
                </a:solidFill>
                <a:latin typeface="Calibri"/>
                <a:ea typeface="DejaVu Sans"/>
              </a:rPr>
              <a:t>Can use it to access the request query string, parameters, body, HTTP headers.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800" dirty="0">
                <a:solidFill>
                  <a:srgbClr val="000000"/>
                </a:solidFill>
                <a:latin typeface="Calibri"/>
                <a:ea typeface="DejaVu Sans"/>
              </a:rPr>
              <a:t>Example: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46" y="4672012"/>
            <a:ext cx="5053863" cy="1018924"/>
          </a:xfrm>
          <a:prstGeom prst="rect">
            <a:avLst/>
          </a:prstGeom>
        </p:spPr>
      </p:pic>
      <p:sp>
        <p:nvSpPr>
          <p:cNvPr id="3" name="Speech Bubble: Rectangle with Corners Rounded 2"/>
          <p:cNvSpPr/>
          <p:nvPr/>
        </p:nvSpPr>
        <p:spPr>
          <a:xfrm>
            <a:off x="5268932" y="3552951"/>
            <a:ext cx="3068952" cy="869997"/>
          </a:xfrm>
          <a:prstGeom prst="wedgeRoundRectCallout">
            <a:avLst>
              <a:gd name="adj1" fmla="val -100943"/>
              <a:gd name="adj2" fmla="val 976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Parameterised URL. Access using req.params.id</a:t>
            </a:r>
          </a:p>
        </p:txBody>
      </p:sp>
    </p:spTree>
    <p:extLst>
      <p:ext uri="{BB962C8B-B14F-4D97-AF65-F5344CB8AC3E}">
        <p14:creationId xmlns:p14="http://schemas.microsoft.com/office/powerpoint/2010/main" val="17340647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50638DC-FECD-429E-B617-0BA2E568F0EA}"/>
              </a:ext>
            </a:extLst>
          </p:cNvPr>
          <p:cNvSpPr/>
          <p:nvPr/>
        </p:nvSpPr>
        <p:spPr>
          <a:xfrm>
            <a:off x="53340" y="2887980"/>
            <a:ext cx="5349240" cy="36964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3" name="CustomShape 1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E" sz="4400" dirty="0">
                <a:solidFill>
                  <a:srgbClr val="000000"/>
                </a:solidFill>
                <a:latin typeface="Arial"/>
                <a:ea typeface="DejaVu Sans"/>
              </a:rPr>
              <a:t>Express Request Object</a:t>
            </a:r>
            <a:endParaRPr lang="en-US" sz="4400" dirty="0">
              <a:solidFill>
                <a:srgbClr val="000000"/>
              </a:solid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n-IE" sz="4400" dirty="0" err="1">
                <a:solidFill>
                  <a:srgbClr val="000000"/>
                </a:solidFill>
                <a:latin typeface="Arial"/>
                <a:ea typeface="DejaVu Sans"/>
              </a:rPr>
              <a:t>req.body</a:t>
            </a:r>
            <a:endParaRPr dirty="0" err="1">
              <a:cs typeface="Calibri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457200" y="1418400"/>
            <a:ext cx="6301740" cy="15774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 algn="l" rtl="0">
              <a:buChar char="•"/>
            </a:pPr>
            <a:r>
              <a:rPr lang="en-IE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Contains data submitted in the request body. </a:t>
            </a:r>
            <a:r>
              <a:rPr lang="en-US" b="0" i="0" dirty="0">
                <a:latin typeface="Arial"/>
                <a:ea typeface="Arial"/>
                <a:cs typeface="Arial"/>
              </a:rPr>
              <a:t>​</a:t>
            </a:r>
          </a:p>
          <a:p>
            <a:pPr lvl="0" algn="l" rtl="0">
              <a:buChar char="•"/>
            </a:pPr>
            <a:r>
              <a:rPr lang="en-IE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Usually need 3</a:t>
            </a:r>
            <a:r>
              <a:rPr lang="en-IE" b="0" i="0" u="none" strike="noStrike" baseline="300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rd</a:t>
            </a:r>
            <a:r>
              <a:rPr lang="en-IE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party body-parsing middleware such as </a:t>
            </a:r>
            <a:r>
              <a:rPr lang="en-IE" b="1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body-parser</a:t>
            </a:r>
            <a:r>
              <a:rPr lang="en-IE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b="0" i="0" dirty="0">
                <a:latin typeface="Arial"/>
                <a:ea typeface="Arial"/>
                <a:cs typeface="Arial"/>
              </a:rPr>
              <a:t>​</a:t>
            </a:r>
          </a:p>
          <a:p>
            <a:pPr lvl="0" algn="l" rtl="0">
              <a:buChar char="•"/>
            </a:pPr>
            <a:r>
              <a:rPr lang="en-IE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This example shows how to use body-parsing middleware to populate </a:t>
            </a:r>
            <a:r>
              <a:rPr lang="en-IE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req.body</a:t>
            </a:r>
            <a:r>
              <a:rPr lang="en-IE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b="0" i="0" dirty="0">
                <a:latin typeface="Arial"/>
                <a:ea typeface="Arial"/>
                <a:cs typeface="Arial"/>
              </a:rPr>
              <a:t>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E1AE0-0680-4B30-9EEE-50119CB1C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03" y="3289935"/>
            <a:ext cx="3114675" cy="781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2C2EFD-DD5D-4ECF-9F1C-F0F1CAADD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20" y="4713672"/>
            <a:ext cx="3990975" cy="121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403DDE-04C3-4E1D-AD36-9B6019898C88}"/>
              </a:ext>
            </a:extLst>
          </p:cNvPr>
          <p:cNvSpPr txBox="1"/>
          <p:nvPr/>
        </p:nvSpPr>
        <p:spPr>
          <a:xfrm>
            <a:off x="490978" y="4344340"/>
            <a:ext cx="481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/</a:t>
            </a:r>
            <a:r>
              <a:rPr lang="en-GB" dirty="0" err="1"/>
              <a:t>api</a:t>
            </a:r>
            <a:r>
              <a:rPr lang="en-GB" dirty="0"/>
              <a:t>/contacts/index.js code snip (</a:t>
            </a:r>
            <a:r>
              <a:rPr lang="en-GB" dirty="0" err="1"/>
              <a:t>contactsRouter</a:t>
            </a:r>
            <a:r>
              <a:rPr lang="en-GB" dirty="0"/>
              <a:t>)</a:t>
            </a:r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A6A32-C632-449E-B28E-A52A5706D96A}"/>
              </a:ext>
            </a:extLst>
          </p:cNvPr>
          <p:cNvSpPr txBox="1"/>
          <p:nvPr/>
        </p:nvSpPr>
        <p:spPr>
          <a:xfrm>
            <a:off x="784860" y="2989183"/>
            <a:ext cx="314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index.js code snip (express app)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7E7CFA-72F7-4455-9637-BE5327BF7718}"/>
              </a:ext>
            </a:extLst>
          </p:cNvPr>
          <p:cNvCxnSpPr>
            <a:cxnSpLocks/>
          </p:cNvCxnSpPr>
          <p:nvPr/>
        </p:nvCxnSpPr>
        <p:spPr>
          <a:xfrm flipH="1">
            <a:off x="2667000" y="3893821"/>
            <a:ext cx="853440" cy="899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3204823-9B96-4623-B214-3865B8210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930" y="1405526"/>
            <a:ext cx="3391155" cy="4422817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6460506-A3E0-4C07-AE03-7142A590FB26}"/>
              </a:ext>
            </a:extLst>
          </p:cNvPr>
          <p:cNvSpPr/>
          <p:nvPr/>
        </p:nvSpPr>
        <p:spPr>
          <a:xfrm>
            <a:off x="5200082" y="3296353"/>
            <a:ext cx="2283558" cy="1409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Testing using Postman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088115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/>
      <p:bldP spid="9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IE" sz="4400" dirty="0">
                <a:solidFill>
                  <a:srgbClr val="000000"/>
                </a:solidFill>
                <a:latin typeface="Calibri"/>
              </a:rPr>
              <a:t>Express </a:t>
            </a:r>
            <a:r>
              <a:rPr lang="en-US" sz="4400" dirty="0">
                <a:solidFill>
                  <a:srgbClr val="000000"/>
                </a:solidFill>
                <a:latin typeface="Calibri"/>
              </a:rPr>
              <a:t>Response Object</a:t>
            </a:r>
            <a:endParaRPr lang="en-US" dirty="0">
              <a:cs typeface="Calibri"/>
            </a:endParaRPr>
          </a:p>
        </p:txBody>
      </p:sp>
      <p:sp>
        <p:nvSpPr>
          <p:cNvPr id="34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The 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res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 object represents the HTTP response that an Express app sends when it gets an HTTP request.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84" y="3449235"/>
            <a:ext cx="71532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90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Express Response </a:t>
            </a:r>
            <a:r>
              <a:rPr lang="en-US" sz="4400" dirty="0">
                <a:solidFill>
                  <a:srgbClr val="000000"/>
                </a:solidFill>
                <a:latin typeface="Calibri"/>
              </a:rPr>
              <a:t>Properties</a:t>
            </a:r>
            <a:endParaRPr dirty="0"/>
          </a:p>
        </p:txBody>
      </p:sp>
      <p:sp>
        <p:nvSpPr>
          <p:cNvPr id="35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dirty="0" err="1">
                <a:solidFill>
                  <a:srgbClr val="000000"/>
                </a:solidFill>
                <a:latin typeface="Calibri"/>
              </a:rPr>
              <a:t>res.send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([body])</a:t>
            </a:r>
            <a:endParaRPr dirty="0"/>
          </a:p>
          <a:p>
            <a:pPr lvl="1"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The body parameter can be a String, an object, or an Array. 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For example: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57" y="4503821"/>
            <a:ext cx="7742715" cy="79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391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Response Properties</a:t>
            </a:r>
            <a:endParaRPr/>
          </a:p>
        </p:txBody>
      </p:sp>
      <p:sp>
        <p:nvSpPr>
          <p:cNvPr id="3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dirty="0" err="1">
                <a:solidFill>
                  <a:srgbClr val="000000"/>
                </a:solidFill>
                <a:latin typeface="Calibri"/>
              </a:rPr>
              <a:t>res.json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([body])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2800" dirty="0">
                <a:cs typeface="Calibri"/>
              </a:rPr>
              <a:t> actually calls </a:t>
            </a:r>
            <a:r>
              <a:rPr lang="en-GB" sz="2800" dirty="0" err="1">
                <a:cs typeface="Calibri"/>
              </a:rPr>
              <a:t>res.send</a:t>
            </a:r>
            <a:r>
              <a:rPr lang="en-GB" sz="2800" dirty="0">
                <a:cs typeface="Calibri"/>
              </a:rPr>
              <a:t>(), but before that it:</a:t>
            </a:r>
          </a:p>
          <a:p>
            <a:pPr lvl="1">
              <a:buFont typeface="Arial"/>
              <a:buChar char="•"/>
            </a:pPr>
            <a:r>
              <a:rPr lang="en-GB" sz="2800" dirty="0">
                <a:cs typeface="Calibri"/>
              </a:rPr>
              <a:t>respects the json spaces and json replacer app setting</a:t>
            </a:r>
          </a:p>
          <a:p>
            <a:pPr lvl="1">
              <a:buFont typeface="Arial"/>
              <a:buChar char="•"/>
            </a:pPr>
            <a:r>
              <a:rPr lang="en-GB" sz="2800" dirty="0">
                <a:cs typeface="Calibri"/>
              </a:rPr>
              <a:t>ensures the response will have utf8 charset and application/json content-type</a:t>
            </a:r>
            <a:br>
              <a:rPr lang="en-US" sz="2800" dirty="0">
                <a:latin typeface="Calibri"/>
                <a:cs typeface="Calibri"/>
              </a:rPr>
            </a:br>
            <a:br>
              <a:rPr lang="en-US" sz="2800" dirty="0">
                <a:latin typeface="Calibri"/>
              </a:rPr>
            </a:br>
            <a:r>
              <a:rPr lang="en-US" sz="3600" dirty="0" err="1">
                <a:solidFill>
                  <a:srgbClr val="000000"/>
                </a:solidFill>
                <a:latin typeface="Calibri"/>
              </a:rPr>
              <a:t>res.json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({ user: '</a:t>
            </a:r>
            <a:r>
              <a:rPr lang="en-US" sz="3600" dirty="0" err="1">
                <a:solidFill>
                  <a:srgbClr val="000000"/>
                </a:solidFill>
                <a:latin typeface="Calibri"/>
              </a:rPr>
              <a:t>tobi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' }) </a:t>
            </a:r>
            <a:endParaRPr lang="en-US" sz="3600" dirty="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r>
              <a:rPr lang="en-US" sz="3600" dirty="0" err="1">
                <a:solidFill>
                  <a:srgbClr val="000000"/>
                </a:solidFill>
                <a:latin typeface="Calibri"/>
              </a:rPr>
              <a:t>res.status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(500).</a:t>
            </a:r>
            <a:r>
              <a:rPr lang="en-US" sz="3600" dirty="0" err="1">
                <a:solidFill>
                  <a:srgbClr val="000000"/>
                </a:solidFill>
                <a:latin typeface="Calibri"/>
              </a:rPr>
              <a:t>json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({ error: 'message' }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)</a:t>
            </a:r>
            <a:endParaRPr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77023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Response Properties</a:t>
            </a:r>
            <a:endParaRPr lang="en-US" dirty="0"/>
          </a:p>
        </p:txBody>
      </p:sp>
      <p:sp>
        <p:nvSpPr>
          <p:cNvPr id="352" name="TextShape 2"/>
          <p:cNvSpPr txBox="1"/>
          <p:nvPr/>
        </p:nvSpPr>
        <p:spPr>
          <a:xfrm>
            <a:off x="457200" y="1600200"/>
            <a:ext cx="4223856" cy="452556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dirty="0" err="1">
                <a:solidFill>
                  <a:srgbClr val="000000"/>
                </a:solidFill>
                <a:latin typeface="Calibri"/>
              </a:rPr>
              <a:t>res.format</a:t>
            </a:r>
            <a:r>
              <a:rPr lang="en-US" sz="3600" b="1" dirty="0">
                <a:solidFill>
                  <a:srgbClr val="000000"/>
                </a:solidFill>
                <a:latin typeface="Calibri"/>
              </a:rPr>
              <a:t>(object)</a:t>
            </a:r>
            <a:endParaRPr lang="en-US" sz="3600"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Performs content-negotiation on the Accept HTTP header on the request object</a:t>
            </a:r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lvl="1">
              <a:buFont typeface="Arial"/>
              <a:buChar char="–"/>
            </a:pPr>
            <a:r>
              <a:rPr lang="en-US" sz="2800" dirty="0">
                <a:cs typeface="Calibri"/>
              </a:rPr>
              <a:t>Addresses "multiple representations" REST principle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00200"/>
            <a:ext cx="4390884" cy="488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98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194" y="1687842"/>
            <a:ext cx="4908950" cy="45120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Filters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48617" y="1414020"/>
            <a:ext cx="4444240" cy="4815479"/>
          </a:xfrm>
        </p:spPr>
        <p:txBody>
          <a:bodyPr>
            <a:normAutofit/>
          </a:bodyPr>
          <a:lstStyle/>
          <a:p>
            <a:r>
              <a:rPr lang="en-IE" dirty="0"/>
              <a:t>If you want to authenticate for access to resources you can use multiple </a:t>
            </a:r>
            <a:r>
              <a:rPr lang="en-IE" dirty="0" err="1"/>
              <a:t>callbacks</a:t>
            </a:r>
            <a:r>
              <a:rPr lang="en-IE" dirty="0"/>
              <a:t> built into express routing</a:t>
            </a:r>
            <a:r>
              <a:rPr lang="en-IE" sz="2800" dirty="0"/>
              <a:t>. </a:t>
            </a:r>
            <a:endParaRPr lang="en-US" sz="2800" dirty="0"/>
          </a:p>
        </p:txBody>
      </p:sp>
      <p:sp>
        <p:nvSpPr>
          <p:cNvPr id="5" name="Speech Bubble: Rectangle with Corners Rounded 4"/>
          <p:cNvSpPr/>
          <p:nvPr/>
        </p:nvSpPr>
        <p:spPr>
          <a:xfrm>
            <a:off x="2463040" y="5625148"/>
            <a:ext cx="2935705" cy="397042"/>
          </a:xfrm>
          <a:prstGeom prst="wedgeRoundRectCallout">
            <a:avLst>
              <a:gd name="adj1" fmla="val 174017"/>
              <a:gd name="adj2" fmla="val -395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/>
              <a:t>Multiple </a:t>
            </a:r>
            <a:r>
              <a:rPr lang="en-IE" err="1"/>
              <a:t>Callbacks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750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F7435D-E3DB-47B1-BA61-B00ACC83A9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373FDFB3-4CDF-41F8-839D-C9F8A01AE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689" y="2573477"/>
            <a:ext cx="4163991" cy="1561496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A91439-95CC-40D0-A34A-B890EE2E2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Express Middleware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9DA9F-8A28-4C16-8AEF-AF40853CC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 dirty="0">
                <a:cs typeface="Calibri"/>
              </a:rPr>
              <a:t>Express is a Routing and Middleware framework.</a:t>
            </a:r>
          </a:p>
          <a:p>
            <a:pPr lvl="1"/>
            <a:r>
              <a:rPr lang="en-US" sz="1500" dirty="0">
                <a:cs typeface="Calibri"/>
              </a:rPr>
              <a:t>You've seen the routing in the previous lab</a:t>
            </a:r>
          </a:p>
          <a:p>
            <a:r>
              <a:rPr lang="en-US" sz="1500" dirty="0">
                <a:cs typeface="Calibri"/>
              </a:rPr>
              <a:t>Middleware functions have access to the </a:t>
            </a:r>
            <a:r>
              <a:rPr lang="en-US" sz="1500" dirty="0" err="1">
                <a:cs typeface="Calibri"/>
              </a:rPr>
              <a:t>Request,Response</a:t>
            </a:r>
            <a:r>
              <a:rPr lang="en-US" sz="1500" dirty="0">
                <a:cs typeface="Calibri"/>
              </a:rPr>
              <a:t> and the </a:t>
            </a:r>
            <a:r>
              <a:rPr lang="en-US" sz="1500" b="1" dirty="0">
                <a:cs typeface="Calibri"/>
              </a:rPr>
              <a:t>next() </a:t>
            </a:r>
            <a:r>
              <a:rPr lang="en-US" sz="1500" dirty="0">
                <a:cs typeface="Calibri"/>
              </a:rPr>
              <a:t>function</a:t>
            </a:r>
          </a:p>
          <a:p>
            <a:pPr lvl="1"/>
            <a:r>
              <a:rPr lang="en-US" sz="1500" dirty="0">
                <a:cs typeface="Calibri"/>
              </a:rPr>
              <a:t>The next function calls the next middleware function.</a:t>
            </a:r>
          </a:p>
          <a:p>
            <a:r>
              <a:rPr lang="en-US" sz="1500" dirty="0">
                <a:cs typeface="Calibri"/>
              </a:rPr>
              <a:t>Use middleware to</a:t>
            </a:r>
          </a:p>
          <a:p>
            <a:pPr lvl="1"/>
            <a:r>
              <a:rPr lang="en-US" sz="1500" dirty="0">
                <a:cs typeface="Calibri"/>
              </a:rPr>
              <a:t>Change the request/response</a:t>
            </a:r>
          </a:p>
          <a:p>
            <a:pPr lvl="1"/>
            <a:r>
              <a:rPr lang="en-US" sz="1500" dirty="0">
                <a:cs typeface="Calibri"/>
              </a:rPr>
              <a:t>End the request/response cycle</a:t>
            </a:r>
          </a:p>
          <a:p>
            <a:pPr lvl="1"/>
            <a:r>
              <a:rPr lang="en-US" sz="1500" dirty="0">
                <a:cs typeface="Calibri"/>
              </a:rPr>
              <a:t>Call the next middleware in the stack.</a:t>
            </a:r>
          </a:p>
          <a:p>
            <a:r>
              <a:rPr lang="en-US" sz="1500" dirty="0">
                <a:cs typeface="Calibri"/>
              </a:rPr>
              <a:t>If middleware does not call next() or return, express will just hang</a:t>
            </a:r>
          </a:p>
          <a:p>
            <a:pPr lvl="1"/>
            <a:r>
              <a:rPr lang="en-US" sz="1500" dirty="0">
                <a:cs typeface="Calibri"/>
              </a:rPr>
              <a:t>Can be an issue with promises but can be resolved</a:t>
            </a:r>
          </a:p>
        </p:txBody>
      </p:sp>
    </p:spTree>
    <p:extLst>
      <p:ext uri="{BB962C8B-B14F-4D97-AF65-F5344CB8AC3E}">
        <p14:creationId xmlns:p14="http://schemas.microsoft.com/office/powerpoint/2010/main" val="108983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124945-EE0A-48FC-B416-54CB27EA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cs typeface="Calibri Light"/>
              </a:rPr>
              <a:t>Agenda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CC809-BB8A-4A04-A6B0-D225A1A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cs typeface="Calibri"/>
              </a:rPr>
              <a:t>Express Middleware</a:t>
            </a:r>
          </a:p>
          <a:p>
            <a:r>
              <a:rPr lang="en-US" sz="2400" dirty="0">
                <a:cs typeface="Calibri"/>
              </a:rPr>
              <a:t>Routing in Express</a:t>
            </a:r>
          </a:p>
          <a:p>
            <a:r>
              <a:rPr lang="en-US" sz="2400" dirty="0">
                <a:cs typeface="Calibri"/>
              </a:rPr>
              <a:t>The Request and Response object</a:t>
            </a:r>
          </a:p>
        </p:txBody>
      </p:sp>
    </p:spTree>
    <p:extLst>
      <p:ext uri="{BB962C8B-B14F-4D97-AF65-F5344CB8AC3E}">
        <p14:creationId xmlns:p14="http://schemas.microsoft.com/office/powerpoint/2010/main" val="391197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4F43-C97A-4A83-848F-E6F1CA6AE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Express Middleware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6B1BE-FC0D-42BC-B829-C49BD6B23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730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3E0A-79B0-4DBD-8480-06899242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Express Middleware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80B5-BEEE-4A4F-9F25-D9BE60AFD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HTTP request (also the response) passes through a pipeline/stack of middleware functions</a:t>
            </a:r>
          </a:p>
          <a:p>
            <a:r>
              <a:rPr lang="en-GB" dirty="0"/>
              <a:t>Some task is executed at each stage: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C710BB-F6EF-483C-A976-751848D943A1}"/>
              </a:ext>
            </a:extLst>
          </p:cNvPr>
          <p:cNvSpPr/>
          <p:nvPr/>
        </p:nvSpPr>
        <p:spPr>
          <a:xfrm>
            <a:off x="3697332" y="3221182"/>
            <a:ext cx="5918530" cy="26184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Express 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5AFC79-570D-426E-B4A9-C1026F509C21}"/>
              </a:ext>
            </a:extLst>
          </p:cNvPr>
          <p:cNvSpPr/>
          <p:nvPr/>
        </p:nvSpPr>
        <p:spPr>
          <a:xfrm>
            <a:off x="4247326" y="3764575"/>
            <a:ext cx="1334125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dirty="0"/>
              <a:t>Authenticate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4F59C6-9EB7-4185-A336-1A559A610CC0}"/>
              </a:ext>
            </a:extLst>
          </p:cNvPr>
          <p:cNvSpPr/>
          <p:nvPr/>
        </p:nvSpPr>
        <p:spPr>
          <a:xfrm>
            <a:off x="5989535" y="3793476"/>
            <a:ext cx="1334125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dirty="0"/>
              <a:t>Parse Body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2E47F7-E89B-4780-83DD-D4D4055A847F}"/>
              </a:ext>
            </a:extLst>
          </p:cNvPr>
          <p:cNvSpPr/>
          <p:nvPr/>
        </p:nvSpPr>
        <p:spPr>
          <a:xfrm>
            <a:off x="7771690" y="3793476"/>
            <a:ext cx="1334125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dirty="0"/>
              <a:t>Main Task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424F3B8-7A13-4E27-ACBD-132914FDBB87}"/>
              </a:ext>
            </a:extLst>
          </p:cNvPr>
          <p:cNvSpPr/>
          <p:nvPr/>
        </p:nvSpPr>
        <p:spPr>
          <a:xfrm>
            <a:off x="1783913" y="3896748"/>
            <a:ext cx="1668934" cy="1564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HTTP Request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4250209-B24C-4120-9A0C-AE0EC07C9521}"/>
              </a:ext>
            </a:extLst>
          </p:cNvPr>
          <p:cNvSpPr/>
          <p:nvPr/>
        </p:nvSpPr>
        <p:spPr>
          <a:xfrm>
            <a:off x="3737279" y="4560981"/>
            <a:ext cx="488372" cy="2182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1FFD1F9-107E-4353-BB87-551180B1495E}"/>
              </a:ext>
            </a:extLst>
          </p:cNvPr>
          <p:cNvSpPr/>
          <p:nvPr/>
        </p:nvSpPr>
        <p:spPr>
          <a:xfrm>
            <a:off x="5561280" y="4571372"/>
            <a:ext cx="488372" cy="2182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8B7FEB1-417E-42F5-9544-40C5B48CD8A6}"/>
              </a:ext>
            </a:extLst>
          </p:cNvPr>
          <p:cNvSpPr/>
          <p:nvPr/>
        </p:nvSpPr>
        <p:spPr>
          <a:xfrm>
            <a:off x="7323660" y="4560981"/>
            <a:ext cx="488372" cy="2182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9D0EBDA0-84D9-4B30-BCB0-476C4ED8E9F2}"/>
              </a:ext>
            </a:extLst>
          </p:cNvPr>
          <p:cNvSpPr/>
          <p:nvPr/>
        </p:nvSpPr>
        <p:spPr>
          <a:xfrm rot="10800000">
            <a:off x="1880754" y="5630104"/>
            <a:ext cx="6758577" cy="977033"/>
          </a:xfrm>
          <a:prstGeom prst="bentArrow">
            <a:avLst>
              <a:gd name="adj1" fmla="val 25000"/>
              <a:gd name="adj2" fmla="val 30318"/>
              <a:gd name="adj3" fmla="val 25000"/>
              <a:gd name="adj4" fmla="val 4375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43D464F-76DF-4524-A560-8F64470FB5E8}"/>
              </a:ext>
            </a:extLst>
          </p:cNvPr>
          <p:cNvSpPr/>
          <p:nvPr/>
        </p:nvSpPr>
        <p:spPr>
          <a:xfrm>
            <a:off x="6535881" y="5593375"/>
            <a:ext cx="259278" cy="60119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E554EF5-4009-495D-8F1E-51B72A44CD74}"/>
              </a:ext>
            </a:extLst>
          </p:cNvPr>
          <p:cNvSpPr/>
          <p:nvPr/>
        </p:nvSpPr>
        <p:spPr>
          <a:xfrm>
            <a:off x="4784749" y="5593374"/>
            <a:ext cx="259278" cy="60119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97DD5A-2A2B-41CB-981A-6650CC9A7CE0}"/>
              </a:ext>
            </a:extLst>
          </p:cNvPr>
          <p:cNvSpPr txBox="1"/>
          <p:nvPr/>
        </p:nvSpPr>
        <p:spPr>
          <a:xfrm>
            <a:off x="3377045" y="6118621"/>
            <a:ext cx="1482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89475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2581-1CF9-4C8B-BF4D-26026B7E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Express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4C9DE-DAD4-49E5-ABCC-4EBF3D37C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7512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Middleware functions have access to the request object (</a:t>
            </a:r>
            <a:r>
              <a:rPr lang="en-GB" dirty="0" err="1"/>
              <a:t>req</a:t>
            </a:r>
            <a:r>
              <a:rPr lang="en-GB" dirty="0"/>
              <a:t>), the response object (res), and the next middleware function in an express application’s request-response cycle.</a:t>
            </a:r>
          </a:p>
          <a:p>
            <a:r>
              <a:rPr lang="en-GB" dirty="0"/>
              <a:t>Your express app will have a ‘stack’ of middleware functions that can</a:t>
            </a:r>
          </a:p>
          <a:p>
            <a:pPr lvl="1"/>
            <a:r>
              <a:rPr lang="en-GB" dirty="0"/>
              <a:t>Execute any code.</a:t>
            </a:r>
          </a:p>
          <a:p>
            <a:pPr lvl="1"/>
            <a:r>
              <a:rPr lang="en-GB" dirty="0"/>
              <a:t>Make changes to the request and the response objects.</a:t>
            </a:r>
          </a:p>
          <a:p>
            <a:pPr lvl="1"/>
            <a:r>
              <a:rPr lang="en-GB" dirty="0"/>
              <a:t>End the request-response cycle.</a:t>
            </a:r>
          </a:p>
          <a:p>
            <a:pPr lvl="1"/>
            <a:r>
              <a:rPr lang="en-GB" dirty="0"/>
              <a:t>Call the next middleware function in the stack.</a:t>
            </a:r>
            <a:endParaRPr lang="en-IE" dirty="0"/>
          </a:p>
        </p:txBody>
      </p:sp>
      <p:pic>
        <p:nvPicPr>
          <p:cNvPr id="4" name="Picture 4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72406F09-E737-4685-A601-4F91DC32D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462" y="2706362"/>
            <a:ext cx="4195258" cy="157322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1417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6">
            <a:extLst>
              <a:ext uri="{FF2B5EF4-FFF2-40B4-BE49-F238E27FC236}">
                <a16:creationId xmlns:a16="http://schemas.microsoft.com/office/drawing/2014/main" id="{B5CDDB95-5F1F-4D59-8A36-073E14EE6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801" y="2519363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FEDBC8-24E5-4449-BC9F-411600634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cs typeface="Calibri Light"/>
              </a:rPr>
              <a:t>Express Middleware Types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F1324-FFD9-4F35-92F3-340F3632C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3rd Party (e.g. </a:t>
            </a:r>
            <a:r>
              <a:rPr lang="en-US" dirty="0">
                <a:cs typeface="Calibri"/>
                <a:hlinkClick r:id="rId4"/>
              </a:rPr>
              <a:t>body-parser</a:t>
            </a:r>
            <a:r>
              <a:rPr lang="en-US" dirty="0">
                <a:cs typeface="Calibri"/>
              </a:rPr>
              <a:t>)</a:t>
            </a:r>
          </a:p>
          <a:p>
            <a:r>
              <a:rPr lang="en-US" dirty="0">
                <a:cs typeface="Calibri"/>
              </a:rPr>
              <a:t>Router level </a:t>
            </a:r>
          </a:p>
          <a:p>
            <a:r>
              <a:rPr lang="en-US" dirty="0">
                <a:cs typeface="Calibri"/>
              </a:rPr>
              <a:t>App level (</a:t>
            </a:r>
            <a:r>
              <a:rPr lang="en-US" dirty="0" err="1">
                <a:cs typeface="Calibri"/>
              </a:rPr>
              <a:t>app.use</a:t>
            </a:r>
            <a:r>
              <a:rPr lang="en-US" dirty="0">
                <a:cs typeface="Calibri"/>
              </a:rPr>
              <a:t>(…) in last lab)</a:t>
            </a:r>
          </a:p>
          <a:p>
            <a:pPr lvl="2"/>
            <a:r>
              <a:rPr lang="en-US" dirty="0">
                <a:cs typeface="Calibri"/>
              </a:rPr>
              <a:t>Every request is handled</a:t>
            </a:r>
          </a:p>
          <a:p>
            <a:r>
              <a:rPr lang="en-US" dirty="0">
                <a:cs typeface="Calibri"/>
              </a:rPr>
              <a:t>Error handlers</a:t>
            </a:r>
          </a:p>
          <a:p>
            <a:pPr lvl="1"/>
            <a:r>
              <a:rPr lang="en-US" dirty="0">
                <a:cs typeface="Calibri"/>
              </a:rPr>
              <a:t>Takes error as first parameter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cs typeface="Calibri"/>
              </a:rPr>
              <a:t>(</a:t>
            </a:r>
            <a:r>
              <a:rPr lang="en-US" dirty="0" err="1">
                <a:cs typeface="Calibri"/>
              </a:rPr>
              <a:t>err,req,res,next</a:t>
            </a:r>
            <a:r>
              <a:rPr lang="en-US" dirty="0">
                <a:cs typeface="Calibri"/>
              </a:rPr>
              <a:t>) =&gt; { …. }</a:t>
            </a:r>
          </a:p>
          <a:p>
            <a:r>
              <a:rPr lang="en-US" dirty="0">
                <a:cs typeface="Calibri"/>
              </a:rPr>
              <a:t>Baked in</a:t>
            </a:r>
          </a:p>
          <a:p>
            <a:pPr lvl="2"/>
            <a:r>
              <a:rPr lang="en-US" dirty="0" err="1">
                <a:cs typeface="Calibri"/>
              </a:rPr>
              <a:t>Express.static</a:t>
            </a:r>
            <a:r>
              <a:rPr lang="en-US" dirty="0">
                <a:cs typeface="Calibri"/>
              </a:rPr>
              <a:t>()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740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E3C7-EF6E-444D-B707-D5F1E69F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Middleware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C6122-61C8-4BB2-B573-CF3D803B7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App level, 3</a:t>
            </a:r>
            <a:r>
              <a:rPr lang="en-IE" baseline="30000" dirty="0"/>
              <a:t>rd</a:t>
            </a:r>
            <a:r>
              <a:rPr lang="en-IE" dirty="0"/>
              <a:t> party receive 3 arguments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Error Handling  middleware receive 4 arguments(error first)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F95B4-F00B-4AAF-9563-34C5425E7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996" y="2427143"/>
            <a:ext cx="6674269" cy="1678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68EA8B-C6CD-4ECB-BC03-0CA09701C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996" y="4931179"/>
            <a:ext cx="6629380" cy="167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2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9247-9663-4BBE-8FC8-D17C5A91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Express Middleware – Error Middleware</a:t>
            </a:r>
            <a:endParaRPr lang="en-US"/>
          </a:p>
        </p:txBody>
      </p:sp>
      <p:pic>
        <p:nvPicPr>
          <p:cNvPr id="4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8F12D4D5-BA2C-49C2-BE01-EA4A8E644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8300"/>
            <a:ext cx="7607161" cy="477991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3038B2-7AB6-4895-82AC-E579CDEC1EAF}"/>
              </a:ext>
            </a:extLst>
          </p:cNvPr>
          <p:cNvSpPr/>
          <p:nvPr/>
        </p:nvSpPr>
        <p:spPr>
          <a:xfrm>
            <a:off x="9067800" y="1876425"/>
            <a:ext cx="2778677" cy="1566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Raise error and pass on to next error  handling middleware in middleware stack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C178D5-E1DF-4C7E-8BBF-1B5BEF08BED4}"/>
              </a:ext>
            </a:extLst>
          </p:cNvPr>
          <p:cNvCxnSpPr/>
          <p:nvPr/>
        </p:nvCxnSpPr>
        <p:spPr>
          <a:xfrm flipH="1" flipV="1">
            <a:off x="4930223" y="2380007"/>
            <a:ext cx="4061377" cy="31556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9EB5D2-5EA5-4E5B-B760-28E361270272}"/>
              </a:ext>
            </a:extLst>
          </p:cNvPr>
          <p:cNvSpPr/>
          <p:nvPr/>
        </p:nvSpPr>
        <p:spPr>
          <a:xfrm>
            <a:off x="8810625" y="4791075"/>
            <a:ext cx="2778677" cy="1566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NOTE: Middleware stack processed in the order it appears in script.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9F0127A-6B07-45CD-A18E-3C918DD7A648}"/>
              </a:ext>
            </a:extLst>
          </p:cNvPr>
          <p:cNvSpPr/>
          <p:nvPr/>
        </p:nvSpPr>
        <p:spPr>
          <a:xfrm>
            <a:off x="6467475" y="5038725"/>
            <a:ext cx="603250" cy="1362075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5C4AEE-5A62-4830-8E4D-3816BEBC19ED}"/>
              </a:ext>
            </a:extLst>
          </p:cNvPr>
          <p:cNvCxnSpPr/>
          <p:nvPr/>
        </p:nvCxnSpPr>
        <p:spPr>
          <a:xfrm flipV="1">
            <a:off x="7335179" y="5666012"/>
            <a:ext cx="1436205" cy="54666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9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02F3C71-C981-4614-98EA-D6C494F809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bg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C9C9E9F-3688-4562-BDDB-F2B03687C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551" y="3319392"/>
            <a:ext cx="4042410" cy="2408059"/>
          </a:xfrm>
          <a:prstGeom prst="rect">
            <a:avLst/>
          </a:prstGeom>
        </p:spPr>
      </p:pic>
      <p:pic>
        <p:nvPicPr>
          <p:cNvPr id="4" name="Picture 4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CD98ED81-742F-4E60-B81A-A3EB50ABD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0" y="1190625"/>
            <a:ext cx="4042409" cy="14451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AB8A34-59A5-4C80-A2EA-04E80EAA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Express Routers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A768A-6D3E-4FB8-8AA9-39F85AB96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Can have several "routers" to  implement your APIs.</a:t>
            </a:r>
          </a:p>
          <a:p>
            <a:r>
              <a:rPr lang="en-US" sz="2400" dirty="0">
                <a:cs typeface="Calibri"/>
              </a:rPr>
              <a:t>Router can have its own routing and middleware</a:t>
            </a:r>
          </a:p>
          <a:p>
            <a:pPr lvl="1"/>
            <a:r>
              <a:rPr lang="en-US" dirty="0">
                <a:cs typeface="Calibri"/>
              </a:rPr>
              <a:t>Good for multiple APIs/ versioning</a:t>
            </a:r>
          </a:p>
          <a:p>
            <a:r>
              <a:rPr lang="en-US" sz="2400" dirty="0">
                <a:cs typeface="Calibri"/>
              </a:rPr>
              <a:t>Still uses the application level middleware of express app.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CF6F0-4833-4183-AA75-797E6E21266B}"/>
              </a:ext>
            </a:extLst>
          </p:cNvPr>
          <p:cNvSpPr txBox="1"/>
          <p:nvPr/>
        </p:nvSpPr>
        <p:spPr>
          <a:xfrm>
            <a:off x="7511185" y="730550"/>
            <a:ext cx="44577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/</a:t>
            </a:r>
            <a:r>
              <a:rPr lang="en-US" b="1" err="1">
                <a:cs typeface="Calibri"/>
              </a:rPr>
              <a:t>api</a:t>
            </a:r>
            <a:r>
              <a:rPr lang="en-US" b="1">
                <a:cs typeface="Calibri"/>
              </a:rPr>
              <a:t>/contacts/index.js (contacts router)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64BE6-16D3-449C-AD49-AF19BA83A22F}"/>
              </a:ext>
            </a:extLst>
          </p:cNvPr>
          <p:cNvSpPr txBox="1"/>
          <p:nvPr/>
        </p:nvSpPr>
        <p:spPr>
          <a:xfrm>
            <a:off x="7667625" y="294558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/</a:t>
            </a:r>
            <a:r>
              <a:rPr lang="en-US" b="1">
                <a:cs typeface="Calibri"/>
              </a:rPr>
              <a:t>index.js (express app)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264336-ECE3-42B2-91A3-67EDE0F25FF4}"/>
              </a:ext>
            </a:extLst>
          </p:cNvPr>
          <p:cNvSpPr/>
          <p:nvPr/>
        </p:nvSpPr>
        <p:spPr>
          <a:xfrm>
            <a:off x="5504624" y="1105622"/>
            <a:ext cx="19952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Exports router instance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97F5B2-4372-42FD-9DE2-326295C3F750}"/>
              </a:ext>
            </a:extLst>
          </p:cNvPr>
          <p:cNvSpPr/>
          <p:nvPr/>
        </p:nvSpPr>
        <p:spPr>
          <a:xfrm>
            <a:off x="3798405" y="4976813"/>
            <a:ext cx="318818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Mount router to URL.</a:t>
            </a:r>
          </a:p>
          <a:p>
            <a:pPr algn="ctr"/>
            <a:r>
              <a:rPr lang="en-US" dirty="0">
                <a:cs typeface="Calibri"/>
              </a:rPr>
              <a:t>/</a:t>
            </a:r>
            <a:r>
              <a:rPr lang="en-US" b="1" dirty="0" err="1">
                <a:cs typeface="Calibri"/>
              </a:rPr>
              <a:t>api</a:t>
            </a:r>
            <a:r>
              <a:rPr lang="en-US" b="1" dirty="0">
                <a:cs typeface="Calibri"/>
              </a:rPr>
              <a:t>/contacts</a:t>
            </a:r>
            <a:r>
              <a:rPr lang="en-US" dirty="0">
                <a:cs typeface="Calibri"/>
              </a:rPr>
              <a:t> becomes </a:t>
            </a:r>
            <a:r>
              <a:rPr lang="en-US" b="1" dirty="0">
                <a:cs typeface="Calibri"/>
              </a:rPr>
              <a:t>Base Route </a:t>
            </a:r>
            <a:r>
              <a:rPr lang="en-US" dirty="0">
                <a:cs typeface="Calibri"/>
              </a:rPr>
              <a:t>for router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530706-1023-4582-A149-6749E1C1FC3E}"/>
              </a:ext>
            </a:extLst>
          </p:cNvPr>
          <p:cNvCxnSpPr/>
          <p:nvPr/>
        </p:nvCxnSpPr>
        <p:spPr>
          <a:xfrm>
            <a:off x="7442316" y="1565531"/>
            <a:ext cx="914400" cy="914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73661F-4488-443A-B25B-809E4605027D}"/>
              </a:ext>
            </a:extLst>
          </p:cNvPr>
          <p:cNvCxnSpPr>
            <a:cxnSpLocks/>
          </p:cNvCxnSpPr>
          <p:nvPr/>
        </p:nvCxnSpPr>
        <p:spPr>
          <a:xfrm>
            <a:off x="6943725" y="5314950"/>
            <a:ext cx="1287117" cy="12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4E6562-86B7-4563-BD06-0DF1E8BB2D33}"/>
              </a:ext>
            </a:extLst>
          </p:cNvPr>
          <p:cNvSpPr/>
          <p:nvPr/>
        </p:nvSpPr>
        <p:spPr>
          <a:xfrm>
            <a:off x="8175625" y="5153025"/>
            <a:ext cx="3430242" cy="2619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3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788</Words>
  <Application>Microsoft Office PowerPoint</Application>
  <PresentationFormat>Widescreen</PresentationFormat>
  <Paragraphs>115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StarSymbol</vt:lpstr>
      <vt:lpstr>office theme</vt:lpstr>
      <vt:lpstr>Express Middleware &amp; Routing</vt:lpstr>
      <vt:lpstr>Agenda</vt:lpstr>
      <vt:lpstr>Express Middleware</vt:lpstr>
      <vt:lpstr>Express Middleware stack</vt:lpstr>
      <vt:lpstr>Express Middleware</vt:lpstr>
      <vt:lpstr>Express Middleware Types</vt:lpstr>
      <vt:lpstr>Middleware Functions</vt:lpstr>
      <vt:lpstr>Express Middleware – Error Middleware</vt:lpstr>
      <vt:lpstr>Express Routers</vt:lpstr>
      <vt:lpstr>Express Routers –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Filters</vt:lpstr>
      <vt:lpstr>Express Middleware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 &amp; Web API Design</dc:title>
  <dc:creator>Frank X Walsh</dc:creator>
  <cp:lastModifiedBy>Frank X Walsh</cp:lastModifiedBy>
  <cp:revision>4</cp:revision>
  <dcterms:created xsi:type="dcterms:W3CDTF">2019-03-13T10:01:51Z</dcterms:created>
  <dcterms:modified xsi:type="dcterms:W3CDTF">2020-03-17T14:25:00Z</dcterms:modified>
</cp:coreProperties>
</file>