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66" r:id="rId12"/>
    <p:sldId id="301" r:id="rId13"/>
    <p:sldId id="258" r:id="rId14"/>
    <p:sldId id="259" r:id="rId15"/>
    <p:sldId id="302" r:id="rId16"/>
    <p:sldId id="293" r:id="rId17"/>
    <p:sldId id="294" r:id="rId18"/>
    <p:sldId id="286" r:id="rId19"/>
    <p:sldId id="287" r:id="rId20"/>
    <p:sldId id="297" r:id="rId21"/>
    <p:sldId id="288" r:id="rId22"/>
    <p:sldId id="303" r:id="rId23"/>
    <p:sldId id="285" r:id="rId24"/>
    <p:sldId id="300" r:id="rId25"/>
    <p:sldId id="304" r:id="rId26"/>
    <p:sldId id="295" r:id="rId27"/>
    <p:sldId id="267" r:id="rId28"/>
    <p:sldId id="284" r:id="rId29"/>
    <p:sldId id="296" r:id="rId30"/>
    <p:sldId id="298" r:id="rId31"/>
    <p:sldId id="305" r:id="rId32"/>
    <p:sldId id="290" r:id="rId33"/>
    <p:sldId id="291" r:id="rId34"/>
    <p:sldId id="29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Uniform_Resource_N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principal authors of the HTTP specification and the originator of the Representational State Transfer architectural style. He is an authority on computer network architecture and co-founded the Apache HTTP Server project.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'Architectural Styles and the Design of Network-based Software Architectures' (2000)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URIs provide a means of locating and retrieving information resources on a network (either on the Internet or on another private network, such as a computer filesystem or an Intranet),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Uniform Resource Locators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(URLs). Other URIs provide only a unique name, without a means of locating or retrieving the resource or information about it,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Uniform Resource Name"/>
              </a:rPr>
              <a:t>Uniform Resource Names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(URNs). </a:t>
            </a:r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the server does not store any state about the client session on the server-side. Each request from the client to server must contain all of the information necessary to understand the request, and cannot take advantage of any stored context on the server.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Application Layer Protocol. Tends to use TCP/TLS for HTTPs.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Plural nouns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When designing a RESTful API avoid using singular nouns to describe a resource. Always think of a resource in a URI as a repository which contains one or many resources of the same type. So make sure you use plural nouns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e.g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/articles/{id}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instead of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seobility.net/en/wiki/User_Ag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api/mov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png-mime-typ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ome.com/heating?status=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.wikiversity.org/wiki/Benutzer:MartinThoma/Rechnernetze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t.stackoverflow.com/questions/86399/qual-a-diferen%C3%A7a-entre-endpoint-e-ap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What’s 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Short for Representational State Transfer</a:t>
            </a:r>
          </a:p>
          <a:p>
            <a:r>
              <a:rPr lang="en-US" sz="2400" dirty="0">
                <a:cs typeface="Calibri"/>
              </a:rPr>
              <a:t>Set of Principles for how web should be used</a:t>
            </a:r>
          </a:p>
          <a:p>
            <a:r>
              <a:rPr lang="en-US" sz="2400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creators</a:t>
            </a:r>
          </a:p>
          <a:p>
            <a:pPr marL="0" indent="0">
              <a:spcBef>
                <a:spcPts val="0"/>
              </a:spcBef>
            </a:pPr>
            <a:r>
              <a:rPr lang="en-IE" sz="2400" dirty="0">
                <a:cs typeface="Calibri"/>
              </a:rPr>
              <a:t>A set of principles that define how Web standards(HTTP and URIs) can be used.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REST Principles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Every “thing” has an identity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Uniform Resource Identifier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Use standard set of methods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b="1">
                <a:cs typeface="Calibri"/>
              </a:rPr>
              <a:t>HTTP </a:t>
            </a:r>
            <a:r>
              <a:rPr lang="en-IE" sz="1700">
                <a:cs typeface="Calibri"/>
              </a:rPr>
              <a:t>GET/POST/PUT/DELETE/PATCH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Resources can have multiple representations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Communicate stateless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Should </a:t>
            </a:r>
            <a:r>
              <a:rPr lang="en-IE" sz="1700" b="1">
                <a:cs typeface="Calibri"/>
              </a:rPr>
              <a:t>not</a:t>
            </a:r>
            <a:r>
              <a:rPr lang="en-IE" sz="1700">
                <a:cs typeface="Calibri"/>
              </a:rPr>
              <a:t> depend on server state.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" r="10015" b="2"/>
          <a:stretch/>
        </p:blipFill>
        <p:spPr>
          <a:xfrm>
            <a:off x="6996394" y="2937745"/>
            <a:ext cx="3005638" cy="22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35E1-9D47-4562-BF2B-7C732D2F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6D51-56A2-459C-A7DE-72A155A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60800C-B456-4B8F-A958-ED435E6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8327-9057-4968-B986-45885418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65F-CE80-49A1-9C9B-485EFDE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326F"/>
                </a:solidFill>
              </a:rPr>
              <a:t>To design a REST API, you need to know the HTTP protocol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A6EEC-4C65-4A1D-B392-7ABF589D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085" y="2426818"/>
            <a:ext cx="5294881" cy="399763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8EDAD-81CD-41D7-9838-81AC57CD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7ACEA-6EA8-4AAF-831E-B6F874C9C5A4}"/>
              </a:ext>
            </a:extLst>
          </p:cNvPr>
          <p:cNvSpPr txBox="1"/>
          <p:nvPr/>
        </p:nvSpPr>
        <p:spPr>
          <a:xfrm>
            <a:off x="3399924" y="62244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seobility.net/en/wiki/User_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25E1-50F0-4415-A3BA-E9E0199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HTTP Overview: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C22F-A294-4098-954D-7BF07E2C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400" b="1" dirty="0"/>
              <a:t>Client:</a:t>
            </a:r>
            <a:r>
              <a:rPr lang="en-IE" sz="2400" dirty="0"/>
              <a:t> the </a:t>
            </a:r>
            <a:r>
              <a:rPr lang="en-IE" sz="2400" b="1" dirty="0"/>
              <a:t>user-agent, </a:t>
            </a:r>
            <a:r>
              <a:rPr lang="en-IE" sz="2400" dirty="0"/>
              <a:t>any program that acts for the user – e.g. a browser</a:t>
            </a:r>
          </a:p>
          <a:p>
            <a:r>
              <a:rPr lang="en-IE" sz="2400" b="1" dirty="0"/>
              <a:t>Server: </a:t>
            </a:r>
            <a:r>
              <a:rPr lang="en-GB" sz="2400" b="0" i="1" dirty="0">
                <a:effectLst/>
                <a:latin typeface="arial" panose="020B0604020202020204" pitchFamily="34" charset="0"/>
              </a:rPr>
              <a:t>provides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the resource as requested by the client. A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ppears as a single machine virtually, </a:t>
            </a:r>
            <a:r>
              <a:rPr lang="en-GB" dirty="0">
                <a:latin typeface="arial" panose="020B0604020202020204" pitchFamily="34" charset="0"/>
              </a:rPr>
              <a:t>however </a:t>
            </a:r>
            <a:r>
              <a:rPr lang="en-GB" b="0" i="0" dirty="0">
                <a:effectLst/>
                <a:latin typeface="arial" panose="020B0604020202020204" pitchFamily="34" charset="0"/>
              </a:rPr>
              <a:t>may actually be a collection of servers, sharing the load (load balancing)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Can contain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complex software interrogating other computers to generate response</a:t>
            </a:r>
          </a:p>
          <a:p>
            <a:r>
              <a:rPr lang="en-IE" sz="2400" b="1" dirty="0"/>
              <a:t>Proxies: </a:t>
            </a:r>
            <a:r>
              <a:rPr lang="en-IE" sz="2400" dirty="0"/>
              <a:t>Computers that relay HTTP messages and perform tasks such as caching, filtering, load balancing, authentication, logging, forwarding</a:t>
            </a:r>
          </a:p>
        </p:txBody>
      </p:sp>
    </p:spTree>
    <p:extLst>
      <p:ext uri="{BB962C8B-B14F-4D97-AF65-F5344CB8AC3E}">
        <p14:creationId xmlns:p14="http://schemas.microsoft.com/office/powerpoint/2010/main" val="7504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</a:t>
            </a:r>
            <a:r>
              <a:rPr lang="en-US" b="1" dirty="0">
                <a:latin typeface="Calibri" charset="0"/>
              </a:rPr>
              <a:t>URL</a:t>
            </a:r>
            <a:r>
              <a:rPr lang="en-US" dirty="0">
                <a:latin typeface="Calibri" charset="0"/>
              </a:rPr>
              <a:t> into a request message according to the </a:t>
            </a:r>
            <a:r>
              <a:rPr lang="en-US" b="1" dirty="0">
                <a:latin typeface="Calibri" charset="0"/>
              </a:rPr>
              <a:t>specified protocol</a:t>
            </a:r>
            <a:r>
              <a:rPr lang="en-US" dirty="0">
                <a:latin typeface="Calibri" charset="0"/>
              </a:rPr>
              <a:t>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client could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http://www.nowhere123.com/api/movies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</a:t>
            </a:r>
            <a:r>
              <a:rPr lang="en-US" dirty="0" err="1">
                <a:latin typeface="Calibri" charset="0"/>
              </a:rPr>
              <a:t>api</a:t>
            </a:r>
            <a:r>
              <a:rPr lang="en-US" dirty="0">
                <a:latin typeface="Calibri" charset="0"/>
              </a:rPr>
              <a:t>/movies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application/json,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11278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161" y="3890964"/>
            <a:ext cx="6683297" cy="3139321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application/json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{page:1, total_pages:100, </a:t>
            </a:r>
            <a:r>
              <a:rPr lang="en-US" b="1" dirty="0" err="1">
                <a:latin typeface="Arial"/>
              </a:rPr>
              <a:t>total_results</a:t>
            </a:r>
            <a:r>
              <a:rPr lang="en-US" b="1" dirty="0">
                <a:latin typeface="Arial"/>
              </a:rPr>
              <a:t>: 1000</a:t>
            </a:r>
          </a:p>
          <a:p>
            <a:r>
              <a:rPr lang="en-US" b="1" dirty="0">
                <a:latin typeface="Arial"/>
              </a:rPr>
              <a:t>“results”: […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CA643-5971-4B09-B9F3-1E18BA7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HTTP Protocol: </a:t>
            </a:r>
            <a:r>
              <a:rPr lang="en-IE" sz="4000" b="1" dirty="0">
                <a:solidFill>
                  <a:srgbClr val="FFFFFF"/>
                </a:solidFill>
              </a:rPr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408-505F-427F-AC27-C2FF67A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900"/>
              <a:t>The Content-Type tells the client what the content type of the returned content.</a:t>
            </a:r>
          </a:p>
          <a:p>
            <a:r>
              <a:rPr lang="en-GB" sz="1900"/>
              <a:t>Also known as “MIME” ,”media type”, "content type") 	</a:t>
            </a:r>
          </a:p>
          <a:p>
            <a:pPr lvl="1"/>
            <a:r>
              <a:rPr lang="en-GB" sz="1900"/>
              <a:t>a video file might be </a:t>
            </a:r>
            <a:r>
              <a:rPr lang="en-GB" sz="1900" b="1"/>
              <a:t>audio/mpeg</a:t>
            </a:r>
            <a:r>
              <a:rPr lang="en-GB" sz="1900"/>
              <a:t>, or an image file </a:t>
            </a:r>
            <a:r>
              <a:rPr lang="en-GB" sz="1900" b="1"/>
              <a:t>image/png</a:t>
            </a:r>
            <a:r>
              <a:rPr lang="en-GB" sz="1900"/>
              <a:t>).</a:t>
            </a:r>
          </a:p>
          <a:p>
            <a:r>
              <a:rPr lang="en-GB" sz="1900"/>
              <a:t>The Internet Assigned Numbers Authority (IANA) is the official authority for the standardization and publication of these classifications.</a:t>
            </a:r>
          </a:p>
          <a:p>
            <a:endParaRPr lang="en-IE" sz="190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381429E-38CC-468F-9D77-1F71F75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49" r="26618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Protocol:  Methods (or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8382-3FFD-4103-B3C0-CCAC3C5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Uniform Resource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E6-A288-48AC-BCF0-F7A4EBFA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753496C-68D2-4642-9BFD-E8A7D296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Query string used to include data in a URI. For example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3"/>
              </a:rPr>
              <a:t>https://www.myhome.com/heating?status=on</a:t>
            </a:r>
            <a:endParaRPr lang="en-US" dirty="0">
              <a:latin typeface="Calibri" charset="0"/>
              <a:cs typeface="Calibri"/>
              <a:hlinkClick r:id="rId3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3447" y="4467982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8322319" y="6627168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de.wikiversity.org/wiki/Benutzer:MartinThoma/Rechnernetze"/>
              </a:rPr>
              <a:t>This Photo</a:t>
            </a:r>
            <a:r>
              <a:rPr lang="en-IE" sz="900" dirty="0"/>
              <a:t> by Unknown </a:t>
            </a:r>
            <a:r>
              <a:rPr lang="en-IE" sz="900" dirty="0" err="1"/>
              <a:t>utho</a:t>
            </a:r>
            <a:r>
              <a:rPr lang="en-IE" sz="900" dirty="0"/>
              <a:t>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DF9-34F5-4DA6-94D8-C53C969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r>
              <a:rPr lang="en-IE" dirty="0"/>
              <a:t>: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7F2-A86B-4F2E-B7A3-01DC589A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string is a part of a URL that assigns values to specified parameters.</a:t>
            </a:r>
          </a:p>
          <a:p>
            <a:r>
              <a:rPr lang="en-GB" dirty="0"/>
              <a:t>Often used to filter results returned by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0" i="0" dirty="0">
                <a:solidFill>
                  <a:srgbClr val="505050"/>
                </a:solidFill>
                <a:effectLst/>
                <a:latin typeface="Inter"/>
              </a:rPr>
              <a:t>https://randomuser.me/api?results=10&amp;gender=female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5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0DA1-885D-450E-A717-0B7CC8A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9119-197D-45B5-B1CF-85C2F897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23EFA84F-1A22-443A-A767-E3301882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E73AB-2A75-4552-9C9D-C17C7DF3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API Design: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9F6A-C99B-485D-A93C-D4635EB8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An endpoint is the combination of a HTTP method and an URI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GET: /api/friends</a:t>
            </a:r>
          </a:p>
          <a:p>
            <a:r>
              <a:rPr lang="en-GB" sz="2400" b="0" i="0" dirty="0">
                <a:effectLst/>
                <a:latin typeface="charter"/>
              </a:rPr>
              <a:t>An endpoint can be interpreted as an </a:t>
            </a:r>
            <a:r>
              <a:rPr lang="en-GB" sz="2400" b="1" i="0" dirty="0">
                <a:effectLst/>
                <a:latin typeface="charter"/>
              </a:rPr>
              <a:t>action on a resource</a:t>
            </a:r>
            <a:r>
              <a:rPr lang="en-GB" sz="2400" b="0" i="0" dirty="0">
                <a:effectLst/>
                <a:latin typeface="charter"/>
              </a:rPr>
              <a:t>.</a:t>
            </a:r>
          </a:p>
          <a:p>
            <a:pPr lvl="1"/>
            <a:r>
              <a:rPr lang="en-GB" dirty="0">
                <a:highlight>
                  <a:srgbClr val="C0C0C0"/>
                </a:highlight>
                <a:latin typeface="charter"/>
              </a:rPr>
              <a:t>POST: /</a:t>
            </a:r>
            <a:r>
              <a:rPr lang="en-GB" dirty="0" err="1">
                <a:highlight>
                  <a:srgbClr val="C0C0C0"/>
                </a:highlight>
                <a:latin typeface="charter"/>
              </a:rPr>
              <a:t>api</a:t>
            </a:r>
            <a:r>
              <a:rPr lang="en-GB" dirty="0">
                <a:highlight>
                  <a:srgbClr val="C0C0C0"/>
                </a:highlight>
                <a:latin typeface="charter"/>
              </a:rPr>
              <a:t>/friends </a:t>
            </a:r>
            <a:r>
              <a:rPr lang="en-GB" dirty="0">
                <a:latin typeface="charter"/>
              </a:rPr>
              <a:t>means “create a new Friend”</a:t>
            </a:r>
            <a:endParaRPr lang="en-GB" dirty="0"/>
          </a:p>
          <a:p>
            <a:endParaRPr lang="en-IE" sz="24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542A829-11EC-45B0-8879-421CE27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892" y="3162695"/>
            <a:ext cx="4802404" cy="222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DC3C-F1C8-4391-9C23-11DFC7439947}"/>
              </a:ext>
            </a:extLst>
          </p:cNvPr>
          <p:cNvSpPr txBox="1"/>
          <p:nvPr/>
        </p:nvSpPr>
        <p:spPr>
          <a:xfrm>
            <a:off x="8594254" y="518537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pt.stackoverflow.com/questions/86399/qual-a-diferen%C3%A7a-entre-endpoint-e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API: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BAD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4758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Friend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Friend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friend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8110-2039-445C-AC15-C033ECA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1393" y="2402646"/>
            <a:ext cx="7198322" cy="40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8438908" y="653682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3" tooltip="http://dret.net/lectures/web-fall07/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8E5-3E48-4831-8C2C-A304582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1CB3-6666-4471-A7AA-46AE3F0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IE" sz="2600" dirty="0"/>
              <a:t>Always specify </a:t>
            </a:r>
            <a:r>
              <a:rPr lang="en-IE" sz="2600" b="1" dirty="0"/>
              <a:t>content-type</a:t>
            </a:r>
          </a:p>
          <a:p>
            <a:r>
              <a:rPr lang="en-IE" sz="2600" dirty="0"/>
              <a:t>Wrap your responses: </a:t>
            </a:r>
          </a:p>
          <a:p>
            <a:pPr lvl="1"/>
            <a:r>
              <a:rPr lang="en-IE" sz="2600" dirty="0"/>
              <a:t>Use a standard model for responses to enable easier processing by clients</a:t>
            </a:r>
          </a:p>
          <a:p>
            <a:r>
              <a:rPr lang="en-IE" sz="2600" dirty="0"/>
              <a:t>Example: TMDB Movie API for 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GET: /</a:t>
            </a:r>
            <a:r>
              <a:rPr lang="en-IE" sz="26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movies?page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=1&amp;</a:t>
            </a:r>
            <a:r>
              <a:rPr lang="en-IE" sz="2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api_key=c183b23922…</a:t>
            </a:r>
          </a:p>
          <a:p>
            <a:pPr lvl="1"/>
            <a:r>
              <a:rPr lang="en-GB" sz="2600" dirty="0">
                <a:latin typeface="charter"/>
              </a:rPr>
              <a:t>U</a:t>
            </a:r>
            <a:r>
              <a:rPr lang="en-GB" sz="2600" b="0" i="0" dirty="0">
                <a:effectLst/>
                <a:latin typeface="charter"/>
              </a:rPr>
              <a:t>ses a model that defines the page, total pages, total results and results.</a:t>
            </a:r>
            <a:endParaRPr lang="en-IE" sz="26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E" sz="800" dirty="0"/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"page": 1,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total_pages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500,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total_results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10000,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"results": [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"adult": false,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backdrop_path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"/hJuDvwzS0SPlsE6MNFOpznQltDZ.jpg",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genre_ids</a:t>
            </a:r>
            <a:endParaRPr lang="en-IE" sz="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58438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DD5E17-AC31-41FD-8BBB-E8BBC32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1776-0A27-42D3-AEB3-3C5B04DB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 b="1" dirty="0"/>
              <a:t>HTTP Status Codes </a:t>
            </a:r>
            <a:r>
              <a:rPr lang="en-IE" sz="2400" dirty="0"/>
              <a:t>are important</a:t>
            </a:r>
          </a:p>
          <a:p>
            <a:r>
              <a:rPr lang="en-GB" sz="2400" b="0" i="0" dirty="0">
                <a:effectLst/>
                <a:latin typeface="charter"/>
              </a:rPr>
              <a:t>HTTP client rely on correct use the standard HTTP status codes ranges correctly.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charter"/>
              </a:rPr>
              <a:t> </a:t>
            </a:r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7C63-E166-45E1-BEFA-900E42B1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r="72304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900-A5E0-4874-91A7-D615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OpenAPI</a:t>
            </a:r>
            <a:r>
              <a:rPr lang="en-IE" dirty="0"/>
              <a:t> &amp;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54E2-F5C5-49B0-AB54-D58811A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644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 dirty="0" err="1">
                <a:solidFill>
                  <a:srgbClr val="FFFFFF"/>
                </a:solidFill>
              </a:rPr>
              <a:t>OpenAPI</a:t>
            </a:r>
            <a:endParaRPr lang="en-I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500" dirty="0"/>
              <a:t>Specification for machine-readable interface files for describing, producing, consuming, and visualising Restful Web Services</a:t>
            </a:r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Initiative is an open-source collaboration project of the Linux Foundation</a:t>
            </a:r>
          </a:p>
          <a:p>
            <a:r>
              <a:rPr lang="en-GB" sz="1500" dirty="0"/>
              <a:t>Origins in Swagger… (</a:t>
            </a:r>
            <a:r>
              <a:rPr lang="en-IE" sz="1500" dirty="0">
                <a:hlinkClick r:id="rId2"/>
              </a:rPr>
              <a:t>https://swagger.io/specification/</a:t>
            </a:r>
            <a:r>
              <a:rPr lang="en-IE" sz="1500" dirty="0"/>
              <a:t>)</a:t>
            </a:r>
            <a:endParaRPr lang="en-GB" sz="1500" dirty="0"/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Specification (OAS) defines a standard, language-agnostic interface to RESTful APIs</a:t>
            </a:r>
          </a:p>
          <a:p>
            <a:r>
              <a:rPr lang="en-GB" sz="1500" dirty="0"/>
              <a:t>YAML can be used to describe an </a:t>
            </a:r>
            <a:r>
              <a:rPr lang="en-GB" sz="1500" dirty="0" err="1"/>
              <a:t>OpanAPI</a:t>
            </a:r>
            <a:r>
              <a:rPr lang="en-GB" sz="1500" dirty="0"/>
              <a:t>.</a:t>
            </a:r>
            <a:endParaRPr lang="en-IE" sz="150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95" b="728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8714479" y="58556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Open API: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300"/>
              <a:t>Human friendly, cross language, data </a:t>
            </a:r>
            <a:r>
              <a:rPr lang="en-IE" sz="1300"/>
              <a:t>serialization language.</a:t>
            </a:r>
          </a:p>
          <a:p>
            <a:pPr lvl="1"/>
            <a:r>
              <a:rPr lang="en-IE" sz="1300"/>
              <a:t>YAML Ain’t Markup Language</a:t>
            </a:r>
          </a:p>
          <a:p>
            <a:r>
              <a:rPr lang="en-GB" sz="1300"/>
              <a:t>Documents begin with --- and end with …</a:t>
            </a:r>
          </a:p>
          <a:p>
            <a:r>
              <a:rPr lang="en-GB" sz="1300" b="1"/>
              <a:t>Indentation of lines denotes the structure within the document.</a:t>
            </a:r>
          </a:p>
          <a:p>
            <a:r>
              <a:rPr lang="en-GB" sz="1300"/>
              <a:t>Comments begin with #</a:t>
            </a:r>
          </a:p>
          <a:p>
            <a:r>
              <a:rPr lang="en-GB" sz="1300"/>
              <a:t>Members of lists begin with –</a:t>
            </a:r>
          </a:p>
          <a:p>
            <a:r>
              <a:rPr lang="en-GB" sz="1300"/>
              <a:t>Key value pairs use the following syntax</a:t>
            </a:r>
          </a:p>
          <a:p>
            <a:pPr lvl="1"/>
            <a:r>
              <a:rPr lang="en-GB" sz="1300"/>
              <a:t>&lt;key&gt;: &lt;value&gt;</a:t>
            </a:r>
          </a:p>
          <a:p>
            <a:r>
              <a:rPr lang="en-GB" sz="1300"/>
              <a:t>Quick tutorial here</a:t>
            </a:r>
          </a:p>
          <a:p>
            <a:pPr lvl="1"/>
            <a:r>
              <a:rPr lang="en-IE" sz="1300">
                <a:hlinkClick r:id="rId2"/>
              </a:rPr>
              <a:t>https://keleshev.com/yaml-quick-introduction</a:t>
            </a:r>
            <a:endParaRPr lang="en-GB" sz="1300"/>
          </a:p>
          <a:p>
            <a:pPr lvl="1"/>
            <a:endParaRPr lang="en-IE" sz="13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8605476" y="5855693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/>
        </p:blipFill>
        <p:spPr>
          <a:xfrm>
            <a:off x="643467" y="839816"/>
            <a:ext cx="6686077" cy="4961067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0EF-FF75-4C45-AFB8-6CD8A25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BF0F1-AC8F-4DD1-83D7-8A2FE44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9" y="2139351"/>
            <a:ext cx="774920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500" dirty="0"/>
              <a:t>Programmatic interface exposed via the web</a:t>
            </a:r>
          </a:p>
          <a:p>
            <a:r>
              <a:rPr lang="en-IE" sz="1500" dirty="0"/>
              <a:t>Uses open standards typically with request-response messaging.</a:t>
            </a:r>
          </a:p>
          <a:p>
            <a:pPr lvl="1"/>
            <a:r>
              <a:rPr lang="en-IE" sz="1500" dirty="0" err="1"/>
              <a:t>E.g</a:t>
            </a:r>
            <a:r>
              <a:rPr lang="en-IE" sz="1500" dirty="0"/>
              <a:t> messages in JSON or XML</a:t>
            </a:r>
          </a:p>
          <a:p>
            <a:pPr lvl="1"/>
            <a:r>
              <a:rPr lang="en-IE" sz="1500" dirty="0"/>
              <a:t>HTTP as transport</a:t>
            </a:r>
          </a:p>
          <a:p>
            <a:pPr lvl="1"/>
            <a:r>
              <a:rPr lang="en-IE" sz="1500" dirty="0"/>
              <a:t>URIs</a:t>
            </a:r>
          </a:p>
          <a:p>
            <a:r>
              <a:rPr lang="en-IE" sz="1500" dirty="0"/>
              <a:t>Example would be web APIs described in previous lectures.</a:t>
            </a:r>
          </a:p>
          <a:p>
            <a:r>
              <a:rPr lang="en-IE" sz="1500" dirty="0"/>
              <a:t>Typical use:</a:t>
            </a:r>
          </a:p>
          <a:p>
            <a:pPr lvl="1"/>
            <a:r>
              <a:rPr lang="en-IE" sz="1500" dirty="0"/>
              <a:t>Expose application functionality via the web</a:t>
            </a:r>
          </a:p>
          <a:p>
            <a:pPr lvl="1"/>
            <a:r>
              <a:rPr lang="en-IE" sz="1500" dirty="0"/>
              <a:t>Machine to machine communication</a:t>
            </a:r>
          </a:p>
          <a:p>
            <a:pPr lvl="1"/>
            <a:r>
              <a:rPr lang="en-IE" sz="1500" dirty="0"/>
              <a:t>Distributed systems</a:t>
            </a:r>
          </a:p>
          <a:p>
            <a:endParaRPr lang="en-IE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57" r="854" b="-1193"/>
          <a:stretch/>
        </p:blipFill>
        <p:spPr>
          <a:xfrm>
            <a:off x="5150578" y="2494449"/>
            <a:ext cx="5700924" cy="36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API design happens after the release of some a data-rich application</a:t>
            </a:r>
          </a:p>
          <a:p>
            <a:pPr lvl="1"/>
            <a:r>
              <a:rPr lang="en-IE" sz="2000"/>
              <a:t>Existing application “wrapped” in API</a:t>
            </a:r>
          </a:p>
          <a:p>
            <a:r>
              <a:rPr lang="en-IE" sz="2000"/>
              <a:t>Created as an afterthought.</a:t>
            </a:r>
          </a:p>
          <a:p>
            <a:pPr lvl="1"/>
            <a:r>
              <a:rPr lang="en-IE" sz="2000"/>
              <a:t>Tightly bound application needs data/function exposed as API.</a:t>
            </a:r>
          </a:p>
          <a:p>
            <a:pPr lvl="1"/>
            <a:r>
              <a:rPr lang="en-IE" sz="2000"/>
              <a:t>Shoe-horned in as a separate entity.</a:t>
            </a:r>
          </a:p>
          <a:p>
            <a:endParaRPr lang="en-IE" sz="2000"/>
          </a:p>
          <a:p>
            <a:pPr lvl="1"/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22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Collaboratively design, mockup, implement and document an API </a:t>
            </a:r>
            <a:r>
              <a:rPr lang="en-IE" sz="2000" b="1"/>
              <a:t>before</a:t>
            </a:r>
            <a:r>
              <a:rPr lang="en-IE" sz="2000"/>
              <a:t> the application or other channels that will use it even exist.</a:t>
            </a:r>
          </a:p>
          <a:p>
            <a:r>
              <a:rPr lang="en-IE" sz="2000"/>
              <a:t>Uses “clean-room” approach.</a:t>
            </a:r>
          </a:p>
          <a:p>
            <a:pPr lvl="1"/>
            <a:r>
              <a:rPr lang="en-IE" sz="2000"/>
              <a:t>the API is designed with little consideration for the existing IT landscape.</a:t>
            </a:r>
          </a:p>
          <a:p>
            <a:pPr lvl="1"/>
            <a:r>
              <a:rPr lang="en-IE" sz="2000"/>
              <a:t>the API is designed as though there are no constraints. </a:t>
            </a:r>
          </a:p>
          <a:p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700"/>
              <a:t>Suits multi-device environment of today.</a:t>
            </a:r>
          </a:p>
          <a:p>
            <a:r>
              <a:rPr lang="en-IE" sz="1700"/>
              <a:t>An API layer can serve multiple channels/devices.</a:t>
            </a:r>
          </a:p>
          <a:p>
            <a:pPr lvl="1"/>
            <a:r>
              <a:rPr lang="en-IE" sz="1700"/>
              <a:t>Mobile/tablet/IoT device</a:t>
            </a:r>
          </a:p>
          <a:p>
            <a:r>
              <a:rPr lang="en-IE" sz="1700"/>
              <a:t>Scalable, modular, cohesive and composable</a:t>
            </a:r>
          </a:p>
          <a:p>
            <a:pPr lvl="1"/>
            <a:r>
              <a:rPr lang="en-IE" sz="1700"/>
              <a:t>If designed properly(e.g. microservice architecture)</a:t>
            </a:r>
          </a:p>
          <a:p>
            <a:pPr lvl="1"/>
            <a:r>
              <a:rPr lang="en-IE" sz="1700"/>
              <a:t>See later slides</a:t>
            </a:r>
          </a:p>
          <a:p>
            <a:r>
              <a:rPr lang="en-IE" sz="1700"/>
              <a:t>Concentrate on function first rather than data</a:t>
            </a:r>
          </a:p>
          <a:p>
            <a:endParaRPr lang="en-IE" sz="1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r="855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812887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000" dirty="0"/>
              <a:t>Use principle of </a:t>
            </a:r>
            <a:r>
              <a:rPr lang="en-IE" sz="2000" b="1" dirty="0"/>
              <a:t>developer-first:</a:t>
            </a:r>
          </a:p>
          <a:p>
            <a:pPr lvl="1"/>
            <a:r>
              <a:rPr lang="en-IE" sz="2000" dirty="0"/>
              <a:t>put target developers’ interests ahead of other considerations </a:t>
            </a:r>
          </a:p>
          <a:p>
            <a:pPr lvl="1"/>
            <a:r>
              <a:rPr lang="en-IE" sz="2000" dirty="0"/>
              <a:t>Strive for a better </a:t>
            </a:r>
            <a:r>
              <a:rPr lang="en-IE" sz="2000" dirty="0">
                <a:hlinkClick r:id="rId2"/>
              </a:rPr>
              <a:t>developer experience</a:t>
            </a:r>
            <a:endParaRPr lang="en-IE" sz="2000" dirty="0"/>
          </a:p>
          <a:p>
            <a:r>
              <a:rPr lang="en-IE" sz="2000" dirty="0"/>
              <a:t>Commit to RESTful APIs </a:t>
            </a:r>
          </a:p>
          <a:p>
            <a:r>
              <a:rPr lang="en-IE" sz="2000" dirty="0"/>
              <a:t>Use a Interface Description Language like:</a:t>
            </a:r>
          </a:p>
          <a:p>
            <a:pPr lvl="1"/>
            <a:r>
              <a:rPr lang="en-IE" sz="2000" dirty="0"/>
              <a:t>RESTful API Markup Language (RAML)</a:t>
            </a:r>
          </a:p>
          <a:p>
            <a:pPr lvl="1"/>
            <a:r>
              <a:rPr lang="en-IE" sz="2000" dirty="0"/>
              <a:t>Swagger (YAML/JSON)</a:t>
            </a:r>
          </a:p>
          <a:p>
            <a:r>
              <a:rPr lang="en-IE" sz="2000" dirty="0"/>
              <a:t>Take a </a:t>
            </a:r>
            <a:r>
              <a:rPr lang="en-IE" sz="2000" b="1" dirty="0"/>
              <a:t>grammatical</a:t>
            </a:r>
            <a:r>
              <a:rPr lang="en-IE" sz="2000" dirty="0"/>
              <a:t> approach to the functionality</a:t>
            </a:r>
          </a:p>
          <a:p>
            <a:r>
              <a:rPr lang="en-IE" sz="2000" dirty="0"/>
              <a:t>Keep interface </a:t>
            </a:r>
            <a:r>
              <a:rPr lang="en-IE" sz="2000" b="1" dirty="0"/>
              <a:t>simple </a:t>
            </a:r>
            <a:r>
              <a:rPr lang="en-IE" sz="2000" dirty="0"/>
              <a:t>and intuitive</a:t>
            </a:r>
          </a:p>
          <a:p>
            <a:pPr lvl="1"/>
            <a:endParaRPr lang="en-IE" sz="2000" dirty="0"/>
          </a:p>
          <a:p>
            <a:endParaRPr lang="en-IE" sz="20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C47A-BBBF-4566-9C06-EBE4B08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C74E-C0AC-4577-992E-5F2D84D6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F7B3846-3B4B-4BC4-9D1F-640EFD55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581383-3816-49BF-A165-E5B754F2428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4fa34961-db85-4b4a-bce8-6d4fac0faa91"/>
    <ds:schemaRef ds:uri="2ce51dc8-c7fd-4e9f-aab7-66ee981bb7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1891</Words>
  <Application>Microsoft Office PowerPoint</Application>
  <PresentationFormat>Widescreen</PresentationFormat>
  <Paragraphs>214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charter</vt:lpstr>
      <vt:lpstr>Consolas</vt:lpstr>
      <vt:lpstr>Inter</vt:lpstr>
      <vt:lpstr>open sans</vt:lpstr>
      <vt:lpstr>sohne</vt:lpstr>
      <vt:lpstr>office theme</vt:lpstr>
      <vt:lpstr>Web API Design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 Design Approach</vt:lpstr>
      <vt:lpstr>REST</vt:lpstr>
      <vt:lpstr>What’s REST?</vt:lpstr>
      <vt:lpstr>Key REST Principles</vt:lpstr>
      <vt:lpstr>HTTP</vt:lpstr>
      <vt:lpstr>Hypertext Transfer Protocol</vt:lpstr>
      <vt:lpstr>HTTP Overview: Components</vt:lpstr>
      <vt:lpstr>HTTP Protocol (Request)</vt:lpstr>
      <vt:lpstr>HTTP Protocol (Response)</vt:lpstr>
      <vt:lpstr>HTTP Protocol: Content-Type Header</vt:lpstr>
      <vt:lpstr>HTTP Protocol:  Methods (or Verbs)</vt:lpstr>
      <vt:lpstr>Uniform Resource Indicators</vt:lpstr>
      <vt:lpstr>Uniform Resource Locator</vt:lpstr>
      <vt:lpstr>Uniform Resource Locator: Query String</vt:lpstr>
      <vt:lpstr>API Design</vt:lpstr>
      <vt:lpstr>API Design: Endpoints</vt:lpstr>
      <vt:lpstr>API: Design</vt:lpstr>
      <vt:lpstr>API: Design</vt:lpstr>
      <vt:lpstr>API: Good Practice1</vt:lpstr>
      <vt:lpstr>API: Good Practice2</vt:lpstr>
      <vt:lpstr>OpenAPI &amp; Swagger</vt:lpstr>
      <vt:lpstr>OpenAPI</vt:lpstr>
      <vt:lpstr>Open API: YAML</vt:lpstr>
      <vt:lpstr>Swagger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25</cp:revision>
  <dcterms:created xsi:type="dcterms:W3CDTF">2020-03-09T15:11:26Z</dcterms:created>
  <dcterms:modified xsi:type="dcterms:W3CDTF">2021-03-23T15:58:11Z</dcterms:modified>
</cp:coreProperties>
</file>