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85" r:id="rId3"/>
    <p:sldId id="258" r:id="rId4"/>
    <p:sldId id="259" r:id="rId5"/>
    <p:sldId id="260" r:id="rId6"/>
    <p:sldId id="261" r:id="rId7"/>
    <p:sldId id="262" r:id="rId8"/>
    <p:sldId id="511" r:id="rId9"/>
    <p:sldId id="263" r:id="rId10"/>
    <p:sldId id="264" r:id="rId11"/>
    <p:sldId id="507" r:id="rId12"/>
    <p:sldId id="508" r:id="rId13"/>
    <p:sldId id="509" r:id="rId14"/>
    <p:sldId id="510" r:id="rId15"/>
    <p:sldId id="512" r:id="rId16"/>
    <p:sldId id="265" r:id="rId17"/>
    <p:sldId id="266" r:id="rId18"/>
    <p:sldId id="267" r:id="rId19"/>
    <p:sldId id="268" r:id="rId20"/>
    <p:sldId id="269" r:id="rId21"/>
    <p:sldId id="270" r:id="rId22"/>
    <p:sldId id="271" r:id="rId23"/>
    <p:sldId id="273" r:id="rId24"/>
    <p:sldId id="513" r:id="rId25"/>
    <p:sldId id="274" r:id="rId26"/>
    <p:sldId id="275" r:id="rId27"/>
    <p:sldId id="277" r:id="rId28"/>
    <p:sldId id="278" r:id="rId29"/>
    <p:sldId id="280" r:id="rId30"/>
    <p:sldId id="281" r:id="rId31"/>
    <p:sldId id="282" r:id="rId32"/>
    <p:sldId id="514" r:id="rId33"/>
    <p:sldId id="283"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3846E-34E8-417A-A364-F425F75CAFDC}" v="469" dt="2019-03-28T15:10:40.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User 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User 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30/03/2020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3</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4</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5</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33</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a:cs typeface="Calibri Light"/>
              </a:rPr>
              <a:t>using JSON </a:t>
            </a:r>
            <a:r>
              <a:rPr lang="en-US" sz="3200" i="1" dirty="0">
                <a:cs typeface="Calibri Light"/>
              </a:rPr>
              <a:t>Web Tokens and Passport</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dirty="0">
                <a:solidFill>
                  <a:schemeClr val="accent1"/>
                </a:solidFill>
                <a:cs typeface="Calibri"/>
              </a:rPr>
              <a:t>, 2018</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Authentication for </a:t>
            </a:r>
            <a:r>
              <a:rPr lang="en-US" sz="4100" dirty="0" err="1">
                <a:solidFill>
                  <a:srgbClr val="FFFFFF"/>
                </a:solidFill>
                <a:cs typeface="Calibri Light"/>
              </a:rPr>
              <a:t>MovieDB</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468036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p:txBody>
          <a:bodyPr>
            <a:normAutofit/>
          </a:bodyPr>
          <a:lstStyle/>
          <a:p>
            <a:r>
              <a:rPr lang="en-GB" sz="24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users</a:t>
            </a:r>
          </a:p>
          <a:p>
            <a:pPr lvl="1">
              <a:spcAft>
                <a:spcPts val="600"/>
              </a:spcAft>
            </a:pPr>
            <a:r>
              <a:rPr lang="en-GB" sz="2000"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dirty="0">
                <a:latin typeface="Arial" charset="0"/>
                <a:ea typeface="ＭＳ Ｐゴシック" charset="0"/>
                <a:cs typeface="ＭＳ Ｐゴシック" charset="0"/>
              </a:rPr>
              <a:t>Should not be “hard coded” </a:t>
            </a:r>
          </a:p>
          <a:p>
            <a:r>
              <a:rPr lang="en-GB" sz="2400" dirty="0">
                <a:latin typeface="Arial" charset="0"/>
                <a:ea typeface="ＭＳ Ｐゴシック" charset="0"/>
                <a:cs typeface="ＭＳ Ｐゴシック" charset="0"/>
              </a:rPr>
              <a:t>Passwords should be </a:t>
            </a:r>
            <a:r>
              <a:rPr lang="en-GB" sz="2400" b="1" dirty="0">
                <a:latin typeface="Arial" charset="0"/>
                <a:ea typeface="ＭＳ Ｐゴシック" charset="0"/>
                <a:cs typeface="ＭＳ Ｐゴシック" charset="0"/>
              </a:rPr>
              <a:t>“salted”</a:t>
            </a:r>
            <a:r>
              <a:rPr lang="en-GB" sz="2400" dirty="0">
                <a:latin typeface="Arial" charset="0"/>
                <a:ea typeface="ＭＳ Ｐゴシック" charset="0"/>
                <a:cs typeface="ＭＳ Ｐゴシック" charset="0"/>
              </a:rPr>
              <a:t> and </a:t>
            </a:r>
            <a:r>
              <a:rPr lang="en-GB" sz="24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4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2000" dirty="0">
              <a:latin typeface="Arial" charset="0"/>
              <a:ea typeface="ＭＳ Ｐゴシック" charset="0"/>
            </a:endParaRPr>
          </a:p>
          <a:p>
            <a:endParaRPr lang="en-GB" sz="2400" dirty="0">
              <a:latin typeface="Arial" charset="0"/>
              <a:ea typeface="ＭＳ Ｐゴシック" charset="0"/>
              <a:cs typeface="ＭＳ Ｐゴシック" charset="0"/>
            </a:endParaRPr>
          </a:p>
          <a:p>
            <a:endParaRPr lang="en-GB"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Passwords &amp; Salting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pic>
        <p:nvPicPr>
          <p:cNvPr id="7" name="Picture 6">
            <a:extLst>
              <a:ext uri="{FF2B5EF4-FFF2-40B4-BE49-F238E27FC236}">
                <a16:creationId xmlns:a16="http://schemas.microsoft.com/office/drawing/2014/main" id="{1928C2F2-EF03-43BC-AA06-6728AE9762BC}"/>
              </a:ext>
            </a:extLst>
          </p:cNvPr>
          <p:cNvPicPr>
            <a:picLocks noChangeAspect="1"/>
          </p:cNvPicPr>
          <p:nvPr/>
        </p:nvPicPr>
        <p:blipFill>
          <a:blip r:embed="rId2"/>
          <a:stretch>
            <a:fillRect/>
          </a:stretch>
        </p:blipFill>
        <p:spPr>
          <a:xfrm>
            <a:off x="637309" y="1307043"/>
            <a:ext cx="8638309" cy="2741869"/>
          </a:xfrm>
          <a:prstGeom prst="rect">
            <a:avLst/>
          </a:prstGeom>
        </p:spPr>
      </p:pic>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pic>
        <p:nvPicPr>
          <p:cNvPr id="9" name="Picture 8">
            <a:extLst>
              <a:ext uri="{FF2B5EF4-FFF2-40B4-BE49-F238E27FC236}">
                <a16:creationId xmlns:a16="http://schemas.microsoft.com/office/drawing/2014/main" id="{1C67166C-392C-4B80-85A5-A87281F70C09}"/>
              </a:ext>
            </a:extLst>
          </p:cNvPr>
          <p:cNvPicPr>
            <a:picLocks noChangeAspect="1"/>
          </p:cNvPicPr>
          <p:nvPr/>
        </p:nvPicPr>
        <p:blipFill>
          <a:blip r:embed="rId3"/>
          <a:stretch>
            <a:fillRect/>
          </a:stretch>
        </p:blipFill>
        <p:spPr>
          <a:xfrm>
            <a:off x="6812107" y="4145585"/>
            <a:ext cx="5124961" cy="2546159"/>
          </a:xfrm>
          <a:prstGeom prst="rect">
            <a:avLst/>
          </a:prstGeom>
        </p:spPr>
      </p:pic>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200329"/>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(Java)</a:t>
            </a:r>
          </a:p>
        </p:txBody>
      </p:sp>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Mongoose User Model</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0A4F94-1767-4A9E-9F20-A001A9B216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Create Mongoose User Model</a:t>
            </a:r>
          </a:p>
        </p:txBody>
      </p:sp>
      <p:sp>
        <p:nvSpPr>
          <p:cNvPr id="3" name="Content Placeholder 2">
            <a:extLst>
              <a:ext uri="{FF2B5EF4-FFF2-40B4-BE49-F238E27FC236}">
                <a16:creationId xmlns:a16="http://schemas.microsoft.com/office/drawing/2014/main" id="{EDD0A178-BA99-4243-91BF-C6806ACED1E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Use Mongoose to specify user model:</a:t>
            </a:r>
          </a:p>
        </p:txBody>
      </p:sp>
      <p:pic>
        <p:nvPicPr>
          <p:cNvPr id="4" name="Picture 3">
            <a:extLst>
              <a:ext uri="{FF2B5EF4-FFF2-40B4-BE49-F238E27FC236}">
                <a16:creationId xmlns:a16="http://schemas.microsoft.com/office/drawing/2014/main" id="{9D0EA49D-D296-40DB-8F3C-3CA1DF70F9D1}"/>
              </a:ext>
            </a:extLst>
          </p:cNvPr>
          <p:cNvPicPr>
            <a:picLocks noChangeAspect="1"/>
          </p:cNvPicPr>
          <p:nvPr/>
        </p:nvPicPr>
        <p:blipFill>
          <a:blip r:embed="rId2"/>
          <a:stretch>
            <a:fillRect/>
          </a:stretch>
        </p:blipFill>
        <p:spPr>
          <a:xfrm>
            <a:off x="5006075" y="321177"/>
            <a:ext cx="6787692" cy="5934150"/>
          </a:xfrm>
          <a:prstGeom prst="rect">
            <a:avLst/>
          </a:prstGeom>
        </p:spPr>
      </p:pic>
    </p:spTree>
    <p:extLst>
      <p:ext uri="{BB962C8B-B14F-4D97-AF65-F5344CB8AC3E}">
        <p14:creationId xmlns:p14="http://schemas.microsoft.com/office/powerpoint/2010/main" val="29513885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Mongoose Middleware: Hash/Salt Passwords</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Mongoose supports Middleware (also called pre and post </a:t>
            </a:r>
            <a:r>
              <a:rPr lang="en-US" sz="2000" i="1" dirty="0">
                <a:solidFill>
                  <a:schemeClr val="bg1"/>
                </a:solidFill>
                <a:cs typeface="Calibri"/>
              </a:rPr>
              <a:t>hooks</a:t>
            </a:r>
            <a:r>
              <a:rPr lang="en-US" sz="2000" dirty="0">
                <a:solidFill>
                  <a:schemeClr val="bg1"/>
                </a:solidFill>
                <a:cs typeface="Calibri"/>
              </a:rPr>
              <a:t>).</a:t>
            </a:r>
          </a:p>
          <a:p>
            <a:r>
              <a:rPr lang="en-US" sz="2000" dirty="0">
                <a:solidFill>
                  <a:schemeClr val="bg1"/>
                </a:solidFill>
                <a:cs typeface="Calibri"/>
              </a:rPr>
              <a:t>Can use, like Express middleware, to process documents</a:t>
            </a:r>
          </a:p>
          <a:p>
            <a:r>
              <a:rPr lang="en-US" sz="2000" dirty="0">
                <a:solidFill>
                  <a:schemeClr val="bg1"/>
                </a:solidFill>
                <a:cs typeface="Calibri"/>
              </a:rPr>
              <a:t>Use </a:t>
            </a:r>
            <a:r>
              <a:rPr lang="en-US" sz="2000" b="1" dirty="0" err="1">
                <a:solidFill>
                  <a:schemeClr val="bg1"/>
                </a:solidFill>
                <a:cs typeface="Calibri"/>
              </a:rPr>
              <a:t>bcrypt</a:t>
            </a:r>
            <a:r>
              <a:rPr lang="en-US" sz="2000" dirty="0">
                <a:solidFill>
                  <a:schemeClr val="bg1"/>
                </a:solidFill>
                <a:cs typeface="Calibri"/>
              </a:rPr>
              <a:t> package to hash and salt passwords</a:t>
            </a:r>
          </a:p>
        </p:txBody>
      </p:sp>
      <p:pic>
        <p:nvPicPr>
          <p:cNvPr id="4" name="Picture 3">
            <a:extLst>
              <a:ext uri="{FF2B5EF4-FFF2-40B4-BE49-F238E27FC236}">
                <a16:creationId xmlns:a16="http://schemas.microsoft.com/office/drawing/2014/main" id="{685C03F3-F54B-46CE-8286-DB32D8C7CB1D}"/>
              </a:ext>
            </a:extLst>
          </p:cNvPr>
          <p:cNvPicPr>
            <a:picLocks noChangeAspect="1"/>
          </p:cNvPicPr>
          <p:nvPr/>
        </p:nvPicPr>
        <p:blipFill>
          <a:blip r:embed="rId2"/>
          <a:stretch>
            <a:fillRect/>
          </a:stretch>
        </p:blipFill>
        <p:spPr>
          <a:xfrm>
            <a:off x="5047761" y="981091"/>
            <a:ext cx="6861512" cy="4830929"/>
          </a:xfrm>
          <a:prstGeom prst="rect">
            <a:avLst/>
          </a:prstGeom>
        </p:spPr>
      </p:pic>
    </p:spTree>
    <p:extLst>
      <p:ext uri="{BB962C8B-B14F-4D97-AF65-F5344CB8AC3E}">
        <p14:creationId xmlns:p14="http://schemas.microsoft.com/office/powerpoint/2010/main" val="174489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C81-46FF-4250-8AA9-B5C2E2AAC328}"/>
              </a:ext>
            </a:extLst>
          </p:cNvPr>
          <p:cNvSpPr>
            <a:spLocks noGrp="1"/>
          </p:cNvSpPr>
          <p:nvPr>
            <p:ph type="title"/>
          </p:nvPr>
        </p:nvSpPr>
        <p:spPr>
          <a:xfrm>
            <a:off x="838200" y="365125"/>
            <a:ext cx="10515600" cy="1325563"/>
          </a:xfrm>
        </p:spPr>
        <p:txBody>
          <a:bodyPr/>
          <a:lstStyle/>
          <a:p>
            <a:r>
              <a:rPr lang="en-US" dirty="0">
                <a:cs typeface="Calibri Light"/>
              </a:rPr>
              <a:t>Mongoose Methods: compare passwords</a:t>
            </a:r>
            <a:endParaRPr lang="en-US" dirty="0"/>
          </a:p>
        </p:txBody>
      </p:sp>
      <p:sp>
        <p:nvSpPr>
          <p:cNvPr id="3" name="Content Placeholder 2">
            <a:extLst>
              <a:ext uri="{FF2B5EF4-FFF2-40B4-BE49-F238E27FC236}">
                <a16:creationId xmlns:a16="http://schemas.microsoft.com/office/drawing/2014/main" id="{2C755849-9FA8-4267-A82A-89CA661F1AB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You can define instance and static methods in Mongoose Schemas.</a:t>
            </a:r>
          </a:p>
          <a:p>
            <a:r>
              <a:rPr lang="en-US" dirty="0">
                <a:cs typeface="Calibri"/>
              </a:rPr>
              <a:t>For authentication, define a </a:t>
            </a:r>
            <a:r>
              <a:rPr lang="en-US" dirty="0" err="1">
                <a:cs typeface="Calibri"/>
              </a:rPr>
              <a:t>comparePassword</a:t>
            </a:r>
            <a:r>
              <a:rPr lang="en-US" dirty="0">
                <a:cs typeface="Calibri"/>
              </a:rPr>
              <a:t>(..) instance method</a:t>
            </a:r>
          </a:p>
          <a:p>
            <a:pPr lvl="1"/>
            <a:r>
              <a:rPr lang="en-US" dirty="0">
                <a:cs typeface="Calibri"/>
              </a:rPr>
              <a:t>Use this to authenticate users</a:t>
            </a:r>
          </a:p>
          <a:p>
            <a:pPr lvl="1"/>
            <a:r>
              <a:rPr lang="en-US" b="1" dirty="0" err="1">
                <a:cs typeface="Calibri"/>
              </a:rPr>
              <a:t>Bcrypt</a:t>
            </a:r>
            <a:r>
              <a:rPr lang="en-US" dirty="0">
                <a:cs typeface="Calibri"/>
              </a:rPr>
              <a:t> used to compare with hashed/salted password. </a:t>
            </a:r>
          </a:p>
        </p:txBody>
      </p:sp>
      <p:pic>
        <p:nvPicPr>
          <p:cNvPr id="5" name="Picture 4">
            <a:extLst>
              <a:ext uri="{FF2B5EF4-FFF2-40B4-BE49-F238E27FC236}">
                <a16:creationId xmlns:a16="http://schemas.microsoft.com/office/drawing/2014/main" id="{70F1FBB2-A562-46ED-93EA-8B5C1055709E}"/>
              </a:ext>
            </a:extLst>
          </p:cNvPr>
          <p:cNvPicPr>
            <a:picLocks noChangeAspect="1"/>
          </p:cNvPicPr>
          <p:nvPr/>
        </p:nvPicPr>
        <p:blipFill>
          <a:blip r:embed="rId2"/>
          <a:stretch>
            <a:fillRect/>
          </a:stretch>
        </p:blipFill>
        <p:spPr>
          <a:xfrm>
            <a:off x="1376794" y="3802424"/>
            <a:ext cx="8735231" cy="2690451"/>
          </a:xfrm>
          <a:prstGeom prst="rect">
            <a:avLst/>
          </a:prstGeom>
        </p:spPr>
      </p:pic>
    </p:spTree>
    <p:extLst>
      <p:ext uri="{BB962C8B-B14F-4D97-AF65-F5344CB8AC3E}">
        <p14:creationId xmlns:p14="http://schemas.microsoft.com/office/powerpoint/2010/main" val="278146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Create new router to support following API</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395694422"/>
              </p:ext>
            </p:extLst>
          </p:nvPr>
        </p:nvGraphicFramePr>
        <p:xfrm>
          <a:off x="1134661" y="2591432"/>
          <a:ext cx="8168640" cy="12852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514427461"/>
                    </a:ext>
                  </a:extLst>
                </a:gridCol>
                <a:gridCol w="1633728">
                  <a:extLst>
                    <a:ext uri="{9D8B030D-6E8A-4147-A177-3AD203B41FA5}">
                      <a16:colId xmlns:a16="http://schemas.microsoft.com/office/drawing/2014/main" val="642081077"/>
                    </a:ext>
                  </a:extLst>
                </a:gridCol>
                <a:gridCol w="1633728">
                  <a:extLst>
                    <a:ext uri="{9D8B030D-6E8A-4147-A177-3AD203B41FA5}">
                      <a16:colId xmlns:a16="http://schemas.microsoft.com/office/drawing/2014/main" val="3959946617"/>
                    </a:ext>
                  </a:extLst>
                </a:gridCol>
                <a:gridCol w="1633728">
                  <a:extLst>
                    <a:ext uri="{9D8B030D-6E8A-4147-A177-3AD203B41FA5}">
                      <a16:colId xmlns:a16="http://schemas.microsoft.com/office/drawing/2014/main" val="3585771136"/>
                    </a:ext>
                  </a:extLst>
                </a:gridCol>
                <a:gridCol w="1633728">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/users</a:t>
                      </a:r>
                    </a:p>
                  </a:txBody>
                  <a:tcPr/>
                </a:tc>
                <a:tc>
                  <a:txBody>
                    <a:bodyPr/>
                    <a:lstStyle/>
                    <a:p>
                      <a:pPr>
                        <a:buNone/>
                      </a:pPr>
                      <a:r>
                        <a:rPr lang="en-US" dirty="0"/>
                        <a:t>List all users</a:t>
                      </a:r>
                    </a:p>
                  </a:txBody>
                  <a:tcPr/>
                </a:tc>
                <a:tc>
                  <a:txBody>
                    <a:bodyPr/>
                    <a:lstStyle/>
                    <a:p>
                      <a:pPr>
                        <a:buNone/>
                      </a:pPr>
                      <a:r>
                        <a:rPr lang="en-US" dirty="0"/>
                        <a:t>Register/ Authenticate  User</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JSON Web Tokens (JWT)</a:t>
            </a:r>
          </a:p>
          <a:p>
            <a:r>
              <a:rPr lang="en-IE" sz="2000" dirty="0"/>
              <a:t>Authentication</a:t>
            </a:r>
          </a:p>
          <a:p>
            <a:pPr lvl="1"/>
            <a:r>
              <a:rPr lang="en-IE" sz="2000" dirty="0"/>
              <a:t>Salting with </a:t>
            </a:r>
            <a:r>
              <a:rPr lang="en-IE" sz="2000" dirty="0" err="1"/>
              <a:t>BCrypt</a:t>
            </a:r>
            <a:endParaRPr lang="en-IE" sz="2000" dirty="0"/>
          </a:p>
          <a:p>
            <a:r>
              <a:rPr lang="en-IE" sz="2000" dirty="0"/>
              <a:t>Passport</a:t>
            </a:r>
          </a:p>
          <a:p>
            <a:r>
              <a:rPr lang="en-IE" sz="2400" dirty="0"/>
              <a:t>Mongoose Middleware(hooks)</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4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A61307-75FC-4774-B5D1-58BAD04AB15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User API: Get users</a:t>
            </a:r>
          </a:p>
        </p:txBody>
      </p:sp>
      <p:pic>
        <p:nvPicPr>
          <p:cNvPr id="6" name="Picture 5">
            <a:extLst>
              <a:ext uri="{FF2B5EF4-FFF2-40B4-BE49-F238E27FC236}">
                <a16:creationId xmlns:a16="http://schemas.microsoft.com/office/drawing/2014/main" id="{2453AAD1-D5EB-48E9-A715-AD3CD72D70BF}"/>
              </a:ext>
            </a:extLst>
          </p:cNvPr>
          <p:cNvPicPr>
            <a:picLocks noChangeAspect="1"/>
          </p:cNvPicPr>
          <p:nvPr/>
        </p:nvPicPr>
        <p:blipFill>
          <a:blip r:embed="rId2"/>
          <a:stretch>
            <a:fillRect/>
          </a:stretch>
        </p:blipFill>
        <p:spPr>
          <a:xfrm>
            <a:off x="4038600" y="1313299"/>
            <a:ext cx="6651833" cy="3091146"/>
          </a:xfrm>
          <a:prstGeom prst="rect">
            <a:avLst/>
          </a:prstGeom>
        </p:spPr>
      </p:pic>
      <p:sp>
        <p:nvSpPr>
          <p:cNvPr id="3" name="Content Placeholder 2">
            <a:extLst>
              <a:ext uri="{FF2B5EF4-FFF2-40B4-BE49-F238E27FC236}">
                <a16:creationId xmlns:a16="http://schemas.microsoft.com/office/drawing/2014/main" id="{BF8F92AB-9541-42F2-900F-2781C90C44C7}"/>
              </a:ext>
            </a:extLst>
          </p:cNvPr>
          <p:cNvSpPr>
            <a:spLocks noGrp="1"/>
          </p:cNvSpPr>
          <p:nvPr>
            <p:ph idx="1"/>
          </p:nvPr>
        </p:nvSpPr>
        <p:spPr>
          <a:xfrm>
            <a:off x="4038600" y="4884873"/>
            <a:ext cx="7188199" cy="1292090"/>
          </a:xfrm>
        </p:spPr>
        <p:txBody>
          <a:bodyPr vert="horz" lIns="91440" tIns="45720" rIns="91440" bIns="45720" rtlCol="0">
            <a:normAutofit/>
          </a:bodyPr>
          <a:lstStyle/>
          <a:p>
            <a:pPr marL="0" indent="0">
              <a:buNone/>
            </a:pPr>
            <a:r>
              <a:rPr lang="en-US" sz="1800" kern="1200">
                <a:latin typeface="+mn-lt"/>
                <a:ea typeface="+mn-ea"/>
                <a:cs typeface="+mn-cs"/>
              </a:rPr>
              <a:t>Create a route to list all users:</a:t>
            </a:r>
          </a:p>
        </p:txBody>
      </p:sp>
    </p:spTree>
    <p:extLst>
      <p:ext uri="{BB962C8B-B14F-4D97-AF65-F5344CB8AC3E}">
        <p14:creationId xmlns:p14="http://schemas.microsoft.com/office/powerpoint/2010/main" val="252511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7B0F57-71AB-4E24-BC7E-E32E21397E00}"/>
              </a:ext>
            </a:extLst>
          </p:cNvPr>
          <p:cNvPicPr>
            <a:picLocks noChangeAspect="1"/>
          </p:cNvPicPr>
          <p:nvPr/>
        </p:nvPicPr>
        <p:blipFill>
          <a:blip r:embed="rId2"/>
          <a:stretch>
            <a:fillRect/>
          </a:stretch>
        </p:blipFill>
        <p:spPr>
          <a:xfrm>
            <a:off x="5565515" y="1096152"/>
            <a:ext cx="5353050" cy="3676650"/>
          </a:xfrm>
          <a:prstGeom prst="rect">
            <a:avLst/>
          </a:prstGeom>
        </p:spPr>
      </p:pic>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User API: Register new user</a:t>
            </a:r>
            <a:endParaRPr lang="en-US" sz="2800">
              <a:solidFill>
                <a:schemeClr val="bg1"/>
              </a:solidFill>
            </a:endParaRP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Will use query string of URL to indicate action to take on resource</a:t>
            </a:r>
          </a:p>
          <a:p>
            <a:pPr lvl="1"/>
            <a:r>
              <a:rPr lang="en-US" sz="2000" b="1" dirty="0">
                <a:solidFill>
                  <a:schemeClr val="bg1"/>
                </a:solidFill>
                <a:cs typeface="Calibri"/>
              </a:rPr>
              <a:t>Action===register </a:t>
            </a:r>
            <a:r>
              <a:rPr lang="en-US" sz="2000" dirty="0">
                <a:solidFill>
                  <a:schemeClr val="bg1"/>
                </a:solidFill>
                <a:cs typeface="Calibri"/>
              </a:rPr>
              <a:t>will register new user</a:t>
            </a:r>
          </a:p>
        </p:txBody>
      </p:sp>
      <p:sp>
        <p:nvSpPr>
          <p:cNvPr id="6" name="TextBox 5">
            <a:extLst>
              <a:ext uri="{FF2B5EF4-FFF2-40B4-BE49-F238E27FC236}">
                <a16:creationId xmlns:a16="http://schemas.microsoft.com/office/drawing/2014/main" id="{E88A2F10-BA36-432B-B61A-7FDC335E7761}"/>
              </a:ext>
            </a:extLst>
          </p:cNvPr>
          <p:cNvSpPr txBox="1"/>
          <p:nvPr/>
        </p:nvSpPr>
        <p:spPr>
          <a:xfrm>
            <a:off x="58723" y="5173903"/>
            <a:ext cx="4661404" cy="369332"/>
          </a:xfrm>
          <a:prstGeom prst="rect">
            <a:avLst/>
          </a:prstGeom>
          <a:noFill/>
        </p:spPr>
        <p:txBody>
          <a:bodyPr wrap="none" rtlCol="0">
            <a:spAutoFit/>
          </a:bodyPr>
          <a:lstStyle/>
          <a:p>
            <a:r>
              <a:rPr lang="en-IE" dirty="0">
                <a:solidFill>
                  <a:schemeClr val="bg1"/>
                </a:solidFill>
              </a:rPr>
              <a:t>http://localhost:8080/api/users?action=register</a:t>
            </a:r>
          </a:p>
        </p:txBody>
      </p:sp>
      <p:sp>
        <p:nvSpPr>
          <p:cNvPr id="7" name="Rectangle 6">
            <a:extLst>
              <a:ext uri="{FF2B5EF4-FFF2-40B4-BE49-F238E27FC236}">
                <a16:creationId xmlns:a16="http://schemas.microsoft.com/office/drawing/2014/main" id="{6C3A744C-B34E-4945-8BCD-9C38170BE673}"/>
              </a:ext>
            </a:extLst>
          </p:cNvPr>
          <p:cNvSpPr/>
          <p:nvPr/>
        </p:nvSpPr>
        <p:spPr>
          <a:xfrm>
            <a:off x="3050498" y="5059180"/>
            <a:ext cx="1600412" cy="569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D1A045E1-3946-4F47-B075-667861CD10F8}"/>
              </a:ext>
            </a:extLst>
          </p:cNvPr>
          <p:cNvCxnSpPr>
            <a:cxnSpLocks/>
            <a:stCxn id="6" idx="3"/>
          </p:cNvCxnSpPr>
          <p:nvPr/>
        </p:nvCxnSpPr>
        <p:spPr>
          <a:xfrm flipV="1">
            <a:off x="4720127" y="2934477"/>
            <a:ext cx="3593449" cy="2424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7">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19">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1">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CE6D-5038-48FA-8355-D6F0C39AFD9B}"/>
              </a:ext>
            </a:extLst>
          </p:cNvPr>
          <p:cNvSpPr>
            <a:spLocks noGrp="1"/>
          </p:cNvSpPr>
          <p:nvPr>
            <p:ph type="title"/>
          </p:nvPr>
        </p:nvSpPr>
        <p:spPr>
          <a:xfrm flipH="1">
            <a:off x="666064" y="705420"/>
            <a:ext cx="3979458" cy="3249386"/>
          </a:xfrm>
        </p:spPr>
        <p:txBody>
          <a:bodyPr vert="horz" lIns="91440" tIns="45720" rIns="91440" bIns="45720" rtlCol="0" anchor="ctr">
            <a:normAutofit/>
          </a:bodyPr>
          <a:lstStyle/>
          <a:p>
            <a:r>
              <a:rPr lang="en-US" sz="5400" kern="1200" dirty="0">
                <a:solidFill>
                  <a:schemeClr val="bg1"/>
                </a:solidFill>
                <a:latin typeface="+mj-lt"/>
                <a:ea typeface="+mj-ea"/>
                <a:cs typeface="+mj-cs"/>
              </a:rPr>
              <a:t>User API: Authenticate User</a:t>
            </a:r>
          </a:p>
        </p:txBody>
      </p:sp>
      <p:sp>
        <p:nvSpPr>
          <p:cNvPr id="3" name="Content Placeholder 2">
            <a:extLst>
              <a:ext uri="{FF2B5EF4-FFF2-40B4-BE49-F238E27FC236}">
                <a16:creationId xmlns:a16="http://schemas.microsoft.com/office/drawing/2014/main" id="{30184CD0-F7BC-4130-AB1F-F015EA20C73F}"/>
              </a:ext>
            </a:extLst>
          </p:cNvPr>
          <p:cNvSpPr>
            <a:spLocks noGrp="1"/>
          </p:cNvSpPr>
          <p:nvPr>
            <p:ph idx="1"/>
          </p:nvPr>
        </p:nvSpPr>
        <p:spPr>
          <a:xfrm>
            <a:off x="447333" y="3622196"/>
            <a:ext cx="3971221" cy="2304727"/>
          </a:xfrm>
        </p:spPr>
        <p:txBody>
          <a:bodyPr vert="horz" lIns="91440" tIns="45720" rIns="91440" bIns="45720" rtlCol="0" anchor="t">
            <a:normAutofit fontScale="92500" lnSpcReduction="10000"/>
          </a:bodyPr>
          <a:lstStyle/>
          <a:p>
            <a:r>
              <a:rPr lang="en-US" sz="2400" dirty="0">
                <a:solidFill>
                  <a:schemeClr val="bg1"/>
                </a:solidFill>
                <a:cs typeface="Calibri"/>
              </a:rPr>
              <a:t>Find user and compare password using user model</a:t>
            </a:r>
          </a:p>
          <a:p>
            <a:r>
              <a:rPr lang="en-US" sz="2400" dirty="0">
                <a:solidFill>
                  <a:schemeClr val="bg1"/>
                </a:solidFill>
                <a:cs typeface="Calibri"/>
              </a:rPr>
              <a:t>Generate and return JWT token using username field</a:t>
            </a:r>
          </a:p>
          <a:p>
            <a:r>
              <a:rPr lang="en-US" sz="2400" b="1" dirty="0">
                <a:solidFill>
                  <a:schemeClr val="bg1"/>
                </a:solidFill>
                <a:cs typeface="Calibri"/>
              </a:rPr>
              <a:t>Client needs to keep token for subsequent messaging</a:t>
            </a:r>
          </a:p>
          <a:p>
            <a:pPr lvl="1"/>
            <a:r>
              <a:rPr lang="en-US" sz="2000" b="1" dirty="0">
                <a:solidFill>
                  <a:schemeClr val="bg1"/>
                </a:solidFill>
                <a:cs typeface="Calibri"/>
              </a:rPr>
              <a:t>store JWT in local storage. </a:t>
            </a:r>
          </a:p>
          <a:p>
            <a:endParaRPr lang="en-US" sz="2400" kern="1200" dirty="0">
              <a:solidFill>
                <a:schemeClr val="bg1"/>
              </a:solidFill>
              <a:latin typeface="+mn-lt"/>
              <a:cs typeface="Calibri"/>
            </a:endParaRPr>
          </a:p>
        </p:txBody>
      </p:sp>
      <p:pic>
        <p:nvPicPr>
          <p:cNvPr id="4" name="Picture 3">
            <a:extLst>
              <a:ext uri="{FF2B5EF4-FFF2-40B4-BE49-F238E27FC236}">
                <a16:creationId xmlns:a16="http://schemas.microsoft.com/office/drawing/2014/main" id="{A93591C6-5616-4D74-A08C-DA8D65AE58AD}"/>
              </a:ext>
            </a:extLst>
          </p:cNvPr>
          <p:cNvPicPr>
            <a:picLocks noChangeAspect="1"/>
          </p:cNvPicPr>
          <p:nvPr/>
        </p:nvPicPr>
        <p:blipFill>
          <a:blip r:embed="rId2"/>
          <a:stretch>
            <a:fillRect/>
          </a:stretch>
        </p:blipFill>
        <p:spPr>
          <a:xfrm>
            <a:off x="4876213" y="1162942"/>
            <a:ext cx="7107382" cy="4532110"/>
          </a:xfrm>
          <a:prstGeom prst="rect">
            <a:avLst/>
          </a:prstGeom>
        </p:spPr>
      </p:pic>
    </p:spTree>
    <p:extLst>
      <p:ext uri="{BB962C8B-B14F-4D97-AF65-F5344CB8AC3E}">
        <p14:creationId xmlns:p14="http://schemas.microsoft.com/office/powerpoint/2010/main" val="1412701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Users API: User Collection</a:t>
            </a:r>
            <a:endParaRPr lang="en-US" dirty="0"/>
          </a:p>
        </p:txBody>
      </p:sp>
      <p:graphicFrame>
        <p:nvGraphicFramePr>
          <p:cNvPr id="5" name="Content Placeholder 4">
            <a:extLst>
              <a:ext uri="{FF2B5EF4-FFF2-40B4-BE49-F238E27FC236}">
                <a16:creationId xmlns:a16="http://schemas.microsoft.com/office/drawing/2014/main" id="{8E32C8A3-6024-4885-820F-9D06DFDCCC06}"/>
              </a:ext>
            </a:extLst>
          </p:cNvPr>
          <p:cNvGraphicFramePr>
            <a:graphicFrameLocks noGrp="1"/>
          </p:cNvGraphicFramePr>
          <p:nvPr>
            <p:ph idx="1"/>
            <p:extLst>
              <p:ext uri="{D42A27DB-BD31-4B8C-83A1-F6EECF244321}">
                <p14:modId xmlns:p14="http://schemas.microsoft.com/office/powerpoint/2010/main" val="3866906084"/>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37719568"/>
                    </a:ext>
                  </a:extLst>
                </a:gridCol>
                <a:gridCol w="5257800">
                  <a:extLst>
                    <a:ext uri="{9D8B030D-6E8A-4147-A177-3AD203B41FA5}">
                      <a16:colId xmlns:a16="http://schemas.microsoft.com/office/drawing/2014/main" val="1204740666"/>
                    </a:ext>
                  </a:extLst>
                </a:gridCol>
              </a:tblGrid>
              <a:tr h="0">
                <a:tc>
                  <a:txBody>
                    <a:bodyPr/>
                    <a:lstStyle/>
                    <a:p>
                      <a:pPr>
                        <a:buNone/>
                      </a:pPr>
                      <a:r>
                        <a:rPr lang="en-US" dirty="0">
                          <a:effectLst/>
                        </a:rPr>
                        <a:t>Users Collection</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195467978"/>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"5ad46fccada1ab2d67b349ec"</a:t>
                      </a:r>
                    </a:p>
                  </a:txBody>
                  <a:tcPr marL="0" marR="0" marT="0" marB="0" anchor="ctr"/>
                </a:tc>
                <a:extLst>
                  <a:ext uri="{0D108BD9-81ED-4DB2-BD59-A6C34878D82A}">
                    <a16:rowId xmlns:a16="http://schemas.microsoft.com/office/drawing/2014/main" val="3738463842"/>
                  </a:ext>
                </a:extLst>
              </a:tr>
              <a:tr h="0">
                <a:tc>
                  <a:txBody>
                    <a:bodyPr/>
                    <a:lstStyle/>
                    <a:p>
                      <a:pPr>
                        <a:buNone/>
                      </a:pPr>
                      <a:r>
                        <a:rPr lang="en-US" dirty="0">
                          <a:effectLst/>
                        </a:rPr>
                        <a:t>username</a:t>
                      </a:r>
                    </a:p>
                  </a:txBody>
                  <a:tcPr marL="0" marR="0" marT="0" marB="0" anchor="ctr"/>
                </a:tc>
                <a:tc>
                  <a:txBody>
                    <a:bodyPr/>
                    <a:lstStyle/>
                    <a:p>
                      <a:pPr>
                        <a:buNone/>
                      </a:pPr>
                      <a:r>
                        <a:rPr lang="en-US" dirty="0"/>
                        <a:t>"user1"</a:t>
                      </a:r>
                    </a:p>
                  </a:txBody>
                  <a:tcPr marL="0" marR="0" marT="0" marB="0" anchor="ctr"/>
                </a:tc>
                <a:extLst>
                  <a:ext uri="{0D108BD9-81ED-4DB2-BD59-A6C34878D82A}">
                    <a16:rowId xmlns:a16="http://schemas.microsoft.com/office/drawing/2014/main" val="3396670412"/>
                  </a:ext>
                </a:extLst>
              </a:tr>
              <a:tr h="0">
                <a:tc>
                  <a:txBody>
                    <a:bodyPr/>
                    <a:lstStyle/>
                    <a:p>
                      <a:pPr>
                        <a:buNone/>
                      </a:pPr>
                      <a:r>
                        <a:rPr lang="en-US" dirty="0">
                          <a:effectLst/>
                        </a:rPr>
                        <a:t>password</a:t>
                      </a:r>
                    </a:p>
                  </a:txBody>
                  <a:tcPr marL="0" marR="0" marT="0" marB="0" anchor="ctr"/>
                </a:tc>
                <a:tc>
                  <a:txBody>
                    <a:bodyPr/>
                    <a:lstStyle/>
                    <a:p>
                      <a:pPr>
                        <a:buNone/>
                      </a:pPr>
                      <a:r>
                        <a:rPr lang="en-US" dirty="0"/>
                        <a:t>"$2a$10$9r3v12AvPPSkcpJXiohGgehGY50gvgWFV9AAABi37caggsPmxBdwW"</a:t>
                      </a:r>
                    </a:p>
                  </a:txBody>
                  <a:tcPr marL="0" marR="0" marT="0" marB="0" anchor="ctr"/>
                </a:tc>
                <a:extLst>
                  <a:ext uri="{0D108BD9-81ED-4DB2-BD59-A6C34878D82A}">
                    <a16:rowId xmlns:a16="http://schemas.microsoft.com/office/drawing/2014/main" val="2417939312"/>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2664165258"/>
                  </a:ext>
                </a:extLst>
              </a:tr>
              <a:tr h="0">
                <a:tc>
                  <a:txBody>
                    <a:bodyPr/>
                    <a:lstStyle/>
                    <a:p>
                      <a:pPr>
                        <a:buNone/>
                      </a:pPr>
                      <a:r>
                        <a:rPr lang="en-US" dirty="0">
                          <a:effectLst/>
                        </a:rPr>
                        <a:t>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575753025"/>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"5ad46fccada1ab2d67b349ed"</a:t>
                      </a:r>
                    </a:p>
                  </a:txBody>
                  <a:tcPr marL="0" marR="0" marT="0" marB="0" anchor="ctr"/>
                </a:tc>
                <a:extLst>
                  <a:ext uri="{0D108BD9-81ED-4DB2-BD59-A6C34878D82A}">
                    <a16:rowId xmlns:a16="http://schemas.microsoft.com/office/drawing/2014/main" val="939856710"/>
                  </a:ext>
                </a:extLst>
              </a:tr>
              <a:tr h="0">
                <a:tc>
                  <a:txBody>
                    <a:bodyPr/>
                    <a:lstStyle/>
                    <a:p>
                      <a:pPr>
                        <a:buNone/>
                      </a:pPr>
                      <a:r>
                        <a:rPr lang="en-US" dirty="0">
                          <a:effectLst/>
                        </a:rPr>
                        <a:t>username</a:t>
                      </a:r>
                    </a:p>
                  </a:txBody>
                  <a:tcPr marL="0" marR="0" marT="0" marB="0" anchor="ctr"/>
                </a:tc>
                <a:tc>
                  <a:txBody>
                    <a:bodyPr/>
                    <a:lstStyle/>
                    <a:p>
                      <a:pPr>
                        <a:buNone/>
                      </a:pPr>
                      <a:r>
                        <a:rPr lang="en-US" dirty="0"/>
                        <a:t>"user2"</a:t>
                      </a:r>
                    </a:p>
                  </a:txBody>
                  <a:tcPr marL="0" marR="0" marT="0" marB="0" anchor="ctr"/>
                </a:tc>
                <a:extLst>
                  <a:ext uri="{0D108BD9-81ED-4DB2-BD59-A6C34878D82A}">
                    <a16:rowId xmlns:a16="http://schemas.microsoft.com/office/drawing/2014/main" val="3268870975"/>
                  </a:ext>
                </a:extLst>
              </a:tr>
              <a:tr h="0">
                <a:tc>
                  <a:txBody>
                    <a:bodyPr/>
                    <a:lstStyle/>
                    <a:p>
                      <a:pPr>
                        <a:buNone/>
                      </a:pPr>
                      <a:r>
                        <a:rPr lang="en-US" dirty="0">
                          <a:effectLst/>
                        </a:rPr>
                        <a:t>password</a:t>
                      </a:r>
                    </a:p>
                  </a:txBody>
                  <a:tcPr marL="0" marR="0" marT="0" marB="0" anchor="ctr"/>
                </a:tc>
                <a:tc>
                  <a:txBody>
                    <a:bodyPr/>
                    <a:lstStyle/>
                    <a:p>
                      <a:pPr>
                        <a:buNone/>
                      </a:pPr>
                      <a:r>
                        <a:rPr lang="en-US" dirty="0"/>
                        <a:t>"$2a$10$YZlmbnUSZhBq9FAsAqKTyOJk8uXEweC7XtTNY/ozu8aMGXDW07Xxa"</a:t>
                      </a:r>
                    </a:p>
                  </a:txBody>
                  <a:tcPr marL="0" marR="0" marT="0" marB="0" anchor="ctr"/>
                </a:tc>
                <a:extLst>
                  <a:ext uri="{0D108BD9-81ED-4DB2-BD59-A6C34878D82A}">
                    <a16:rowId xmlns:a16="http://schemas.microsoft.com/office/drawing/2014/main" val="1629831404"/>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4056169942"/>
                  </a:ext>
                </a:extLst>
              </a:tr>
            </a:tbl>
          </a:graphicData>
        </a:graphic>
      </p:graphicFrame>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"test1"</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p:nvPr/>
        </p:nvCxnSpPr>
        <p:spPr>
          <a:xfrm flipV="1">
            <a:off x="5121214" y="2958861"/>
            <a:ext cx="1532627" cy="260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Routes with Passport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Passport</a:t>
            </a:r>
            <a:r>
              <a:rPr lang="en-US" sz="3600" dirty="0">
                <a:solidFill>
                  <a:schemeClr val="bg1"/>
                </a:solidFill>
                <a:cs typeface="Calibri Light"/>
              </a:rPr>
              <a:t> JWT Policy</a:t>
            </a: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Passport strategies are a middleware functions that a requests runs through before getting to the actual route.</a:t>
            </a:r>
          </a:p>
          <a:p>
            <a:r>
              <a:rPr lang="en-US" sz="1900" dirty="0">
                <a:solidFill>
                  <a:schemeClr val="bg1"/>
                </a:solidFill>
                <a:cs typeface="Calibri"/>
              </a:rPr>
              <a:t>If the authentication strategy fails, </a:t>
            </a:r>
          </a:p>
          <a:p>
            <a:pPr lvl="1"/>
            <a:r>
              <a:rPr lang="en-US" sz="1900" dirty="0">
                <a:solidFill>
                  <a:schemeClr val="bg1"/>
                </a:solidFill>
                <a:cs typeface="Calibri"/>
              </a:rPr>
              <a:t>callback will be called with an error </a:t>
            </a:r>
          </a:p>
          <a:p>
            <a:pPr lvl="1"/>
            <a:r>
              <a:rPr lang="en-US" sz="1900" dirty="0">
                <a:solidFill>
                  <a:schemeClr val="bg1"/>
                </a:solidFill>
                <a:cs typeface="Calibri"/>
              </a:rPr>
              <a:t>the route will not be called and a 401 Unauthorized response will be sent.</a:t>
            </a:r>
          </a:p>
        </p:txBody>
      </p:sp>
      <p:pic>
        <p:nvPicPr>
          <p:cNvPr id="5" name="Picture 4">
            <a:extLst>
              <a:ext uri="{FF2B5EF4-FFF2-40B4-BE49-F238E27FC236}">
                <a16:creationId xmlns:a16="http://schemas.microsoft.com/office/drawing/2014/main" id="{E599E203-248E-4EBC-9606-02E8BF9DC4FB}"/>
              </a:ext>
            </a:extLst>
          </p:cNvPr>
          <p:cNvPicPr>
            <a:picLocks noChangeAspect="1"/>
          </p:cNvPicPr>
          <p:nvPr/>
        </p:nvPicPr>
        <p:blipFill>
          <a:blip r:embed="rId2"/>
          <a:stretch>
            <a:fillRect/>
          </a:stretch>
        </p:blipFill>
        <p:spPr>
          <a:xfrm>
            <a:off x="4938755" y="624298"/>
            <a:ext cx="7062401" cy="5885334"/>
          </a:xfrm>
          <a:prstGeom prst="rect">
            <a:avLst/>
          </a:prstGeom>
        </p:spPr>
      </p:pic>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1501117" cy="369332"/>
          </a:xfrm>
          <a:prstGeom prst="rect">
            <a:avLst/>
          </a:prstGeom>
          <a:noFill/>
        </p:spPr>
        <p:txBody>
          <a:bodyPr wrap="none" rtlCol="0">
            <a:spAutoFit/>
          </a:bodyPr>
          <a:lstStyle/>
          <a:p>
            <a:r>
              <a:rPr lang="en-IE" dirty="0"/>
              <a:t>/auth/index.js</a:t>
            </a:r>
          </a:p>
        </p:txBody>
      </p:sp>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990-7F2E-42C3-8C1F-EC90F2F4D7C3}"/>
              </a:ext>
            </a:extLst>
          </p:cNvPr>
          <p:cNvSpPr>
            <a:spLocks noGrp="1"/>
          </p:cNvSpPr>
          <p:nvPr>
            <p:ph type="title"/>
          </p:nvPr>
        </p:nvSpPr>
        <p:spPr/>
        <p:txBody>
          <a:bodyPr/>
          <a:lstStyle/>
          <a:p>
            <a:r>
              <a:rPr lang="en-US" dirty="0">
                <a:cs typeface="Calibri Light"/>
              </a:rPr>
              <a:t>Protecting API Routes: </a:t>
            </a:r>
            <a:r>
              <a:rPr lang="en-US" dirty="0" err="1">
                <a:cs typeface="Calibri Light"/>
              </a:rPr>
              <a:t>initialise</a:t>
            </a:r>
            <a:r>
              <a:rPr lang="en-US" dirty="0">
                <a:cs typeface="Calibri Light"/>
              </a:rPr>
              <a:t> and add Middleware</a:t>
            </a:r>
            <a:endParaRPr lang="en-US" dirty="0"/>
          </a:p>
        </p:txBody>
      </p:sp>
      <p:sp>
        <p:nvSpPr>
          <p:cNvPr id="3" name="Content Placeholder 2">
            <a:extLst>
              <a:ext uri="{FF2B5EF4-FFF2-40B4-BE49-F238E27FC236}">
                <a16:creationId xmlns:a16="http://schemas.microsoft.com/office/drawing/2014/main" id="{CE7E83BC-D6F7-4004-A0A8-9642E7C0E9D5}"/>
              </a:ext>
            </a:extLst>
          </p:cNvPr>
          <p:cNvSpPr>
            <a:spLocks noGrp="1"/>
          </p:cNvSpPr>
          <p:nvPr>
            <p:ph idx="1"/>
          </p:nvPr>
        </p:nvSpPr>
        <p:spPr/>
        <p:txBody>
          <a:bodyPr vert="horz" lIns="91440" tIns="45720" rIns="91440" bIns="45720" rtlCol="0" anchor="t">
            <a:normAutofit/>
          </a:bodyPr>
          <a:lstStyle/>
          <a:p>
            <a:pPr>
              <a:buNone/>
            </a:pPr>
            <a:r>
              <a:rPr lang="en-US" dirty="0">
                <a:cs typeface="Calibri"/>
              </a:rPr>
              <a:t>In </a:t>
            </a:r>
            <a:r>
              <a:rPr lang="en-US" b="1" i="1" dirty="0">
                <a:cs typeface="Calibri"/>
              </a:rPr>
              <a:t>/index.js </a:t>
            </a:r>
            <a:r>
              <a:rPr lang="en-US" dirty="0">
                <a:cs typeface="Calibri"/>
              </a:rPr>
              <a:t>of express app</a:t>
            </a:r>
            <a:br>
              <a:rPr lang="en-US" dirty="0">
                <a:cs typeface="Calibri"/>
              </a:rPr>
            </a:br>
            <a:endParaRPr lang="en-US" sz="1800" dirty="0">
              <a:cs typeface="Calibri"/>
            </a:endParaRPr>
          </a:p>
          <a:p>
            <a:pPr>
              <a:buNone/>
            </a:pPr>
            <a:r>
              <a:rPr lang="en-US" sz="1800" dirty="0">
                <a:latin typeface="Courier New"/>
                <a:cs typeface="Courier New"/>
              </a:rPr>
              <a:t>// import passport configured with JWT strategy</a:t>
            </a:r>
          </a:p>
          <a:p>
            <a:pPr>
              <a:buNone/>
            </a:pP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err="1">
                <a:latin typeface="Courier New"/>
                <a:cs typeface="Courier New"/>
              </a:rPr>
              <a:t>initialise</a:t>
            </a:r>
            <a:r>
              <a:rPr lang="en-US" sz="1800" dirty="0">
                <a:latin typeface="Courier New"/>
                <a:cs typeface="Courier New"/>
              </a:rPr>
              <a:t> passport</a:t>
            </a:r>
          </a:p>
          <a:p>
            <a:pPr>
              <a:buNone/>
            </a:pPr>
            <a:endParaRPr lang="en-US" sz="1800" dirty="0">
              <a:latin typeface="Courier New"/>
              <a:cs typeface="Courier New"/>
            </a:endParaRPr>
          </a:p>
          <a:p>
            <a:pPr>
              <a:buNone/>
            </a:pPr>
            <a:endParaRPr lang="en-US" sz="1800" dirty="0">
              <a:latin typeface="Courier New"/>
              <a:cs typeface="Courier New"/>
            </a:endParaRPr>
          </a:p>
          <a:p>
            <a:pPr>
              <a:buNone/>
            </a:pPr>
            <a:r>
              <a:rPr lang="en-US" sz="1800" dirty="0">
                <a:latin typeface="Courier New"/>
                <a:cs typeface="Courier New"/>
              </a:rPr>
              <a:t>// Add </a:t>
            </a:r>
            <a:r>
              <a:rPr lang="en-US" sz="1800" dirty="0" err="1">
                <a:latin typeface="Courier New"/>
                <a:cs typeface="Courier New"/>
              </a:rPr>
              <a:t>passport.authenticate</a:t>
            </a:r>
            <a:r>
              <a:rPr lang="en-US" sz="1800" dirty="0">
                <a:latin typeface="Courier New"/>
                <a:cs typeface="Courier New"/>
              </a:rPr>
              <a:t>(..)  to middleware stack for protected routes</a:t>
            </a:r>
          </a:p>
          <a:p>
            <a:pPr>
              <a:buNone/>
            </a:pPr>
            <a:endParaRPr lang="en-US" sz="1800" dirty="0">
              <a:latin typeface="Courier New"/>
              <a:cs typeface="Courier New"/>
            </a:endParaRPr>
          </a:p>
        </p:txBody>
      </p:sp>
      <p:pic>
        <p:nvPicPr>
          <p:cNvPr id="4" name="Picture 3">
            <a:extLst>
              <a:ext uri="{FF2B5EF4-FFF2-40B4-BE49-F238E27FC236}">
                <a16:creationId xmlns:a16="http://schemas.microsoft.com/office/drawing/2014/main" id="{78234E3C-B133-43EE-9E80-62B35F972985}"/>
              </a:ext>
            </a:extLst>
          </p:cNvPr>
          <p:cNvPicPr>
            <a:picLocks noChangeAspect="1"/>
          </p:cNvPicPr>
          <p:nvPr/>
        </p:nvPicPr>
        <p:blipFill>
          <a:blip r:embed="rId2"/>
          <a:stretch>
            <a:fillRect/>
          </a:stretch>
        </p:blipFill>
        <p:spPr>
          <a:xfrm>
            <a:off x="1009180" y="2951393"/>
            <a:ext cx="5713473" cy="362122"/>
          </a:xfrm>
          <a:prstGeom prst="rect">
            <a:avLst/>
          </a:prstGeom>
        </p:spPr>
      </p:pic>
      <p:pic>
        <p:nvPicPr>
          <p:cNvPr id="5" name="Picture 4">
            <a:extLst>
              <a:ext uri="{FF2B5EF4-FFF2-40B4-BE49-F238E27FC236}">
                <a16:creationId xmlns:a16="http://schemas.microsoft.com/office/drawing/2014/main" id="{F79AF627-51D3-49FC-8010-8BBEC67BFE0C}"/>
              </a:ext>
            </a:extLst>
          </p:cNvPr>
          <p:cNvPicPr>
            <a:picLocks noChangeAspect="1"/>
          </p:cNvPicPr>
          <p:nvPr/>
        </p:nvPicPr>
        <p:blipFill>
          <a:blip r:embed="rId3"/>
          <a:stretch>
            <a:fillRect/>
          </a:stretch>
        </p:blipFill>
        <p:spPr>
          <a:xfrm>
            <a:off x="911745" y="4198414"/>
            <a:ext cx="5810909" cy="318803"/>
          </a:xfrm>
          <a:prstGeom prst="rect">
            <a:avLst/>
          </a:prstGeom>
        </p:spPr>
      </p:pic>
      <p:pic>
        <p:nvPicPr>
          <p:cNvPr id="6" name="Picture 5">
            <a:extLst>
              <a:ext uri="{FF2B5EF4-FFF2-40B4-BE49-F238E27FC236}">
                <a16:creationId xmlns:a16="http://schemas.microsoft.com/office/drawing/2014/main" id="{44B7F4E8-27E1-4ED0-9A7E-A2349B887ABB}"/>
              </a:ext>
            </a:extLst>
          </p:cNvPr>
          <p:cNvPicPr>
            <a:picLocks noChangeAspect="1"/>
          </p:cNvPicPr>
          <p:nvPr/>
        </p:nvPicPr>
        <p:blipFill>
          <a:blip r:embed="rId4"/>
          <a:stretch>
            <a:fillRect/>
          </a:stretch>
        </p:blipFill>
        <p:spPr>
          <a:xfrm>
            <a:off x="838200" y="5252264"/>
            <a:ext cx="5884453" cy="924699"/>
          </a:xfrm>
          <a:prstGeom prst="rect">
            <a:avLst/>
          </a:prstGeom>
        </p:spPr>
      </p:pic>
    </p:spTree>
    <p:extLst>
      <p:ext uri="{BB962C8B-B14F-4D97-AF65-F5344CB8AC3E}">
        <p14:creationId xmlns:p14="http://schemas.microsoft.com/office/powerpoint/2010/main" val="262168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dirty="0" err="1">
                <a:solidFill>
                  <a:schemeClr val="bg1"/>
                </a:solidFill>
                <a:cs typeface="Calibri Light"/>
              </a:rPr>
              <a:t>MovieDB</a:t>
            </a:r>
            <a:r>
              <a:rPr lang="en-US" sz="2800" dirty="0">
                <a:solidFill>
                  <a:schemeClr val="bg1"/>
                </a:solidFill>
                <a:cs typeface="Calibri Light"/>
              </a:rPr>
              <a:t> App</a:t>
            </a:r>
            <a:endParaRPr lang="en-US" sz="2800" dirty="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We want to:</a:t>
            </a:r>
          </a:p>
          <a:p>
            <a:pPr lvl="1"/>
            <a:r>
              <a:rPr lang="en-US" sz="2000" dirty="0">
                <a:solidFill>
                  <a:schemeClr val="bg1"/>
                </a:solidFill>
                <a:cs typeface="Calibri"/>
              </a:rPr>
              <a:t>Replace with calls to </a:t>
            </a:r>
            <a:r>
              <a:rPr lang="en-US" sz="2000" dirty="0" err="1">
                <a:solidFill>
                  <a:schemeClr val="bg1"/>
                </a:solidFill>
                <a:cs typeface="Calibri"/>
              </a:rPr>
              <a:t>MovieDB</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 Movies and add stuff</a:t>
            </a:r>
          </a:p>
        </p:txBody>
      </p:sp>
      <p:pic>
        <p:nvPicPr>
          <p:cNvPr id="7" name="Picture 6">
            <a:extLst>
              <a:ext uri="{FF2B5EF4-FFF2-40B4-BE49-F238E27FC236}">
                <a16:creationId xmlns:a16="http://schemas.microsoft.com/office/drawing/2014/main" id="{12D1DD3F-DA30-4C98-9D42-DED706C5EBE2}"/>
              </a:ext>
            </a:extLst>
          </p:cNvPr>
          <p:cNvPicPr>
            <a:picLocks noChangeAspect="1"/>
          </p:cNvPicPr>
          <p:nvPr/>
        </p:nvPicPr>
        <p:blipFill>
          <a:blip r:embed="rId2"/>
          <a:stretch>
            <a:fillRect/>
          </a:stretch>
        </p:blipFill>
        <p:spPr>
          <a:xfrm>
            <a:off x="4927010" y="298206"/>
            <a:ext cx="6515100" cy="5276850"/>
          </a:xfrm>
          <a:prstGeom prst="rect">
            <a:avLst/>
          </a:prstGeom>
        </p:spPr>
      </p:pic>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a:cs typeface="Calibri Light"/>
              </a:rPr>
              <a:t>Proposed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a:cs typeface="Calibri"/>
              </a:rPr>
              <a:t>Create-React-app uses Webpack development server.</a:t>
            </a:r>
          </a:p>
          <a:p>
            <a:r>
              <a:rPr lang="en-US">
                <a:cs typeface="Calibri"/>
              </a:rPr>
              <a:t>MovieDB API is an Express.js app.</a:t>
            </a:r>
          </a:p>
          <a:p>
            <a:r>
              <a:rPr lang="en-US">
                <a:cs typeface="Calibri"/>
              </a:rPr>
              <a:t>Configure Webpack server to "proxy" any unknown requests to Express app</a:t>
            </a:r>
          </a:p>
          <a:p>
            <a:pPr lvl="1"/>
            <a:r>
              <a:rPr lang="en-US">
                <a:cs typeface="Calibri"/>
              </a:rPr>
              <a:t>Just need "</a:t>
            </a:r>
            <a:r>
              <a:rPr lang="en-US" b="1">
                <a:cs typeface="Calibri"/>
              </a:rPr>
              <a:t>proxy":"http://localhost:8080" </a:t>
            </a:r>
            <a:r>
              <a:rPr lang="en-US">
                <a:cs typeface="Calibri"/>
              </a:rPr>
              <a:t>entry in package.json.</a:t>
            </a:r>
          </a:p>
          <a:p>
            <a:r>
              <a:rPr lang="en-US">
                <a:cs typeface="Calibri"/>
              </a:rPr>
              <a:t>Removes Cross-Origin-Resource-Sharing (CORS) issues with the browser</a:t>
            </a:r>
            <a:endParaRPr lang="en-US" dirty="0">
              <a:cs typeface="Calibri"/>
            </a:endParaRP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a:t>
            </a:r>
          </a:p>
          <a:p>
            <a:pPr lvl="1"/>
            <a:r>
              <a:rPr lang="en-US" sz="2000" dirty="0">
                <a:cs typeface="Calibri"/>
              </a:rPr>
              <a:t>Cookies, basic-auth, JWT, </a:t>
            </a:r>
            <a:r>
              <a:rPr lang="en-US" sz="2000" dirty="0" err="1">
                <a:cs typeface="Calibri"/>
              </a:rPr>
              <a:t>Oauth</a:t>
            </a:r>
            <a:r>
              <a:rPr lang="en-US" sz="2000" dirty="0">
                <a:cs typeface="Calibri"/>
              </a:rPr>
              <a:t>.</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9">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821516" y="640263"/>
            <a:ext cx="6204984" cy="1344975"/>
          </a:xfrm>
        </p:spPr>
        <p:txBody>
          <a:bodyPr>
            <a:normAutofit/>
          </a:bodyPr>
          <a:lstStyle/>
          <a:p>
            <a:r>
              <a:rPr lang="en-US" sz="4000" dirty="0">
                <a:cs typeface="Calibri Light"/>
              </a:rPr>
              <a:t>Contexts</a:t>
            </a:r>
            <a:endParaRPr lang="en-US" sz="4000" dirty="0"/>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821515" y="2121762"/>
            <a:ext cx="4552459" cy="3626917"/>
          </a:xfrm>
        </p:spPr>
        <p:txBody>
          <a:bodyPr vert="horz" lIns="91440" tIns="45720" rIns="91440" bIns="45720" rtlCol="0">
            <a:normAutofit/>
          </a:bodyPr>
          <a:lstStyle/>
          <a:p>
            <a:r>
              <a:rPr lang="en-US" sz="2400" dirty="0">
                <a:cs typeface="Calibri"/>
              </a:rPr>
              <a:t>Create a Authentication Context in </a:t>
            </a:r>
            <a:r>
              <a:rPr lang="en-US" sz="2400" dirty="0" err="1">
                <a:cs typeface="Calibri"/>
              </a:rPr>
              <a:t>MovieDB</a:t>
            </a:r>
            <a:r>
              <a:rPr lang="en-US" sz="2400" dirty="0">
                <a:cs typeface="Calibri"/>
              </a:rPr>
              <a:t> React App.</a:t>
            </a:r>
          </a:p>
          <a:p>
            <a:r>
              <a:rPr lang="en-US" sz="2400" dirty="0">
                <a:cs typeface="Calibri"/>
              </a:rPr>
              <a:t>As with Movie and Genre contexts, use it to pass data through the component tree </a:t>
            </a:r>
          </a:p>
          <a:p>
            <a:r>
              <a:rPr lang="en-US" sz="2400" dirty="0">
                <a:cs typeface="Calibri"/>
              </a:rPr>
              <a:t>Share authentication details between components</a:t>
            </a:r>
            <a:endParaRPr lang="en-US" dirty="0">
              <a:cs typeface="Calibri"/>
            </a:endParaRPr>
          </a:p>
          <a:p>
            <a:pPr lvl="1"/>
            <a:endParaRPr lang="en-US" dirty="0">
              <a:cs typeface="Calibri"/>
            </a:endParaRPr>
          </a:p>
        </p:txBody>
      </p:sp>
      <p:pic>
        <p:nvPicPr>
          <p:cNvPr id="4" name="Picture 3">
            <a:extLst>
              <a:ext uri="{FF2B5EF4-FFF2-40B4-BE49-F238E27FC236}">
                <a16:creationId xmlns:a16="http://schemas.microsoft.com/office/drawing/2014/main" id="{8A488520-F3FE-4397-9FA5-0A2C76B51C4F}"/>
              </a:ext>
            </a:extLst>
          </p:cNvPr>
          <p:cNvPicPr>
            <a:picLocks noChangeAspect="1"/>
          </p:cNvPicPr>
          <p:nvPr/>
        </p:nvPicPr>
        <p:blipFill>
          <a:blip r:embed="rId2"/>
          <a:stretch>
            <a:fillRect/>
          </a:stretch>
        </p:blipFill>
        <p:spPr>
          <a:xfrm>
            <a:off x="5373974" y="480628"/>
            <a:ext cx="6283858" cy="5896744"/>
          </a:xfrm>
          <a:prstGeom prst="rect">
            <a:avLst/>
          </a:prstGeom>
        </p:spPr>
      </p:pic>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Use Context Provider in React App</a:t>
            </a:r>
          </a:p>
        </p:txBody>
      </p:sp>
      <p:sp>
        <p:nvSpPr>
          <p:cNvPr id="3" name="Content Placeholder 2">
            <a:extLst>
              <a:ext uri="{FF2B5EF4-FFF2-40B4-BE49-F238E27FC236}">
                <a16:creationId xmlns:a16="http://schemas.microsoft.com/office/drawing/2014/main" id="{C48AF6A5-C25C-44FF-BE8B-73B43AAA3DBE}"/>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48027086-F1DB-48CD-91B0-6D5385F932FB}"/>
              </a:ext>
            </a:extLst>
          </p:cNvPr>
          <p:cNvPicPr>
            <a:picLocks noChangeAspect="1"/>
          </p:cNvPicPr>
          <p:nvPr/>
        </p:nvPicPr>
        <p:blipFill>
          <a:blip r:embed="rId2"/>
          <a:stretch>
            <a:fillRect/>
          </a:stretch>
        </p:blipFill>
        <p:spPr>
          <a:xfrm>
            <a:off x="256592" y="1424507"/>
            <a:ext cx="6136885" cy="4211281"/>
          </a:xfrm>
          <a:prstGeom prst="rect">
            <a:avLst/>
          </a:prstGeom>
        </p:spPr>
      </p:pic>
      <p:pic>
        <p:nvPicPr>
          <p:cNvPr id="5" name="Picture 4">
            <a:extLst>
              <a:ext uri="{FF2B5EF4-FFF2-40B4-BE49-F238E27FC236}">
                <a16:creationId xmlns:a16="http://schemas.microsoft.com/office/drawing/2014/main" id="{434F632B-87EF-4987-A7B0-FE6B9513D581}"/>
              </a:ext>
            </a:extLst>
          </p:cNvPr>
          <p:cNvPicPr>
            <a:picLocks noChangeAspect="1"/>
          </p:cNvPicPr>
          <p:nvPr/>
        </p:nvPicPr>
        <p:blipFill>
          <a:blip r:embed="rId3"/>
          <a:stretch>
            <a:fillRect/>
          </a:stretch>
        </p:blipFill>
        <p:spPr>
          <a:xfrm>
            <a:off x="4953583" y="2111375"/>
            <a:ext cx="6981825" cy="4381500"/>
          </a:xfrm>
          <a:prstGeom prst="rect">
            <a:avLst/>
          </a:prstGeom>
        </p:spPr>
      </p:pic>
      <p:sp>
        <p:nvSpPr>
          <p:cNvPr id="6" name="Callout: Line 5">
            <a:extLst>
              <a:ext uri="{FF2B5EF4-FFF2-40B4-BE49-F238E27FC236}">
                <a16:creationId xmlns:a16="http://schemas.microsoft.com/office/drawing/2014/main" id="{AA870C2B-AAD8-4DB5-B638-76B8CDDF8231}"/>
              </a:ext>
            </a:extLst>
          </p:cNvPr>
          <p:cNvSpPr/>
          <p:nvPr/>
        </p:nvSpPr>
        <p:spPr>
          <a:xfrm>
            <a:off x="2381444" y="2937604"/>
            <a:ext cx="1917018" cy="2127380"/>
          </a:xfrm>
          <a:prstGeom prst="borderCallout1">
            <a:avLst>
              <a:gd name="adj1" fmla="val 9933"/>
              <a:gd name="adj2" fmla="val 108392"/>
              <a:gd name="adj3" fmla="val -27468"/>
              <a:gd name="adj4" fmla="val 262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Import context and use it to check authentication status</a:t>
            </a:r>
          </a:p>
        </p:txBody>
      </p:sp>
    </p:spTree>
    <p:extLst>
      <p:ext uri="{BB962C8B-B14F-4D97-AF65-F5344CB8AC3E}">
        <p14:creationId xmlns:p14="http://schemas.microsoft.com/office/powerpoint/2010/main" val="2683833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76ADF63-742F-404B-8DE1-DA2663190C14}"/>
              </a:ext>
            </a:extLst>
          </p:cNvPr>
          <p:cNvPicPr>
            <a:picLocks noChangeAspect="1"/>
          </p:cNvPicPr>
          <p:nvPr/>
        </p:nvPicPr>
        <p:blipFill>
          <a:blip r:embed="rId3"/>
          <a:stretch>
            <a:fillRect/>
          </a:stretch>
        </p:blipFill>
        <p:spPr>
          <a:xfrm>
            <a:off x="336883" y="4947921"/>
            <a:ext cx="5362575" cy="1104900"/>
          </a:xfrm>
          <a:prstGeom prst="rect">
            <a:avLst/>
          </a:prstGeom>
        </p:spPr>
      </p:pic>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r>
              <a:rPr lang="en-US" sz="2400" dirty="0">
                <a:cs typeface="Calibri"/>
              </a:rPr>
              <a:t>Add to App router (in index.js)</a:t>
            </a:r>
            <a:endParaRPr lang="en-US" dirty="0">
              <a:cs typeface="Calibri"/>
            </a:endParaRPr>
          </a:p>
          <a:p>
            <a:endParaRPr lang="en-US" sz="2400" dirty="0">
              <a:cs typeface="Calibri"/>
            </a:endParaRPr>
          </a:p>
        </p:txBody>
      </p:sp>
      <p:sp>
        <p:nvSpPr>
          <p:cNvPr id="18" name="Rectangle: Rounded Corners 17">
            <a:extLst>
              <a:ext uri="{FF2B5EF4-FFF2-40B4-BE49-F238E27FC236}">
                <a16:creationId xmlns:a16="http://schemas.microsoft.com/office/drawing/2014/main" id="{DDB29987-D745-4492-B76E-6F9D37EBCC16}"/>
              </a:ext>
            </a:extLst>
          </p:cNvPr>
          <p:cNvSpPr/>
          <p:nvPr/>
        </p:nvSpPr>
        <p:spPr>
          <a:xfrm>
            <a:off x="336883" y="5370439"/>
            <a:ext cx="4706200" cy="5147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678282"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a:extLst>
              <a:ext uri="{FF2B5EF4-FFF2-40B4-BE49-F238E27FC236}">
                <a16:creationId xmlns:a16="http://schemas.microsoft.com/office/drawing/2014/main" id="{25D0F621-A48C-44AF-99F6-C36000410D40}"/>
              </a:ext>
            </a:extLst>
          </p:cNvPr>
          <p:cNvPicPr>
            <a:picLocks noChangeAspect="1"/>
          </p:cNvPicPr>
          <p:nvPr/>
        </p:nvPicPr>
        <p:blipFill>
          <a:blip r:embed="rId4"/>
          <a:stretch>
            <a:fillRect/>
          </a:stretch>
        </p:blipFill>
        <p:spPr>
          <a:xfrm>
            <a:off x="8278047" y="3854611"/>
            <a:ext cx="3092438" cy="3003389"/>
          </a:xfrm>
          <a:prstGeom prst="rect">
            <a:avLst/>
          </a:prstGeom>
        </p:spPr>
      </p:pic>
      <p:pic>
        <p:nvPicPr>
          <p:cNvPr id="7" name="Picture 6">
            <a:extLst>
              <a:ext uri="{FF2B5EF4-FFF2-40B4-BE49-F238E27FC236}">
                <a16:creationId xmlns:a16="http://schemas.microsoft.com/office/drawing/2014/main" id="{E9EA660F-E9BD-4E02-B605-B79560149E48}"/>
              </a:ext>
            </a:extLst>
          </p:cNvPr>
          <p:cNvPicPr>
            <a:picLocks noChangeAspect="1"/>
          </p:cNvPicPr>
          <p:nvPr/>
        </p:nvPicPr>
        <p:blipFill>
          <a:blip r:embed="rId5"/>
          <a:stretch>
            <a:fillRect/>
          </a:stretch>
        </p:blipFill>
        <p:spPr>
          <a:xfrm>
            <a:off x="8208239" y="147559"/>
            <a:ext cx="3232053" cy="3395778"/>
          </a:xfrm>
          <a:prstGeom prst="rect">
            <a:avLst/>
          </a:prstGeom>
        </p:spPr>
      </p:pic>
      <p:pic>
        <p:nvPicPr>
          <p:cNvPr id="9" name="Picture 8">
            <a:extLst>
              <a:ext uri="{FF2B5EF4-FFF2-40B4-BE49-F238E27FC236}">
                <a16:creationId xmlns:a16="http://schemas.microsoft.com/office/drawing/2014/main" id="{A91D59F6-EFCD-4980-97E9-0992CE249291}"/>
              </a:ext>
            </a:extLst>
          </p:cNvPr>
          <p:cNvPicPr>
            <a:picLocks noChangeAspect="1"/>
          </p:cNvPicPr>
          <p:nvPr/>
        </p:nvPicPr>
        <p:blipFill>
          <a:blip r:embed="rId6"/>
          <a:stretch>
            <a:fillRect/>
          </a:stretch>
        </p:blipFill>
        <p:spPr>
          <a:xfrm>
            <a:off x="518708" y="4177127"/>
            <a:ext cx="4524375" cy="476250"/>
          </a:xfrm>
          <a:prstGeom prst="rect">
            <a:avLst/>
          </a:prstGeom>
        </p:spPr>
      </p:pic>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User model with Mongoose</a:t>
            </a:r>
          </a:p>
          <a:p>
            <a:pPr lvl="1"/>
            <a:r>
              <a:rPr lang="en-US" dirty="0">
                <a:cs typeface="Calibri"/>
              </a:rPr>
              <a:t>Pre-save hook to salt/hash passwords</a:t>
            </a:r>
          </a:p>
          <a:p>
            <a:pPr lvl="1"/>
            <a:r>
              <a:rPr lang="en-US" dirty="0">
                <a:cs typeface="Calibri"/>
              </a:rPr>
              <a:t>Instance method to compare passwords</a:t>
            </a:r>
          </a:p>
          <a:p>
            <a:r>
              <a:rPr lang="en-US" dirty="0">
                <a:cs typeface="Calibri"/>
              </a:rPr>
              <a:t>Implement user API to authenticate/signup users</a:t>
            </a:r>
          </a:p>
          <a:p>
            <a:pPr lvl="1"/>
            <a:r>
              <a:rPr lang="en-US" dirty="0">
                <a:cs typeface="Calibri"/>
              </a:rPr>
              <a:t>Sign JWT tokens with user name</a:t>
            </a:r>
          </a:p>
          <a:p>
            <a:r>
              <a:rPr lang="en-US" dirty="0">
                <a:cs typeface="Calibri"/>
              </a:rPr>
              <a:t>Add a JWT Strategy to Passport.js </a:t>
            </a:r>
          </a:p>
          <a:p>
            <a:r>
              <a:rPr lang="en-US" dirty="0">
                <a:cs typeface="Calibri"/>
              </a:rPr>
              <a:t>Use </a:t>
            </a:r>
            <a:r>
              <a:rPr lang="en-US" dirty="0" err="1">
                <a:cs typeface="Calibri"/>
              </a:rPr>
              <a:t>passport.authenticate</a:t>
            </a:r>
            <a:r>
              <a:rPr lang="en-US" dirty="0">
                <a:cs typeface="Calibri"/>
              </a:rPr>
              <a:t>(…)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Username and Password Scenario</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r>
              <a:rPr lang="en-US" dirty="0">
                <a:cs typeface="Calibri"/>
              </a:rPr>
              <a:t>Scenario</a:t>
            </a:r>
          </a:p>
          <a:p>
            <a:pPr lvl="1"/>
            <a:r>
              <a:rPr lang="en-US" dirty="0">
                <a:cs typeface="Calibri"/>
              </a:rPr>
              <a:t>User signs up to access an API (username &amp; password)</a:t>
            </a:r>
          </a:p>
          <a:p>
            <a:pPr lvl="1"/>
            <a:r>
              <a:rPr lang="en-US" dirty="0">
                <a:cs typeface="Calibri"/>
              </a:rPr>
              <a:t>Create a new user in database</a:t>
            </a:r>
          </a:p>
          <a:p>
            <a:pPr lvl="1"/>
            <a:r>
              <a:rPr lang="en-US" dirty="0">
                <a:cs typeface="Calibri"/>
              </a:rPr>
              <a:t>Use new username to create a JWT</a:t>
            </a:r>
          </a:p>
          <a:p>
            <a:pPr lvl="1"/>
            <a:r>
              <a:rPr lang="en-US" dirty="0">
                <a:cs typeface="Calibri"/>
              </a:rPr>
              <a:t>Send JWT back to user</a:t>
            </a:r>
          </a:p>
          <a:p>
            <a:pPr lvl="1"/>
            <a:r>
              <a:rPr lang="en-US" dirty="0">
                <a:cs typeface="Calibri"/>
              </a:rPr>
              <a:t>User stores JWT </a:t>
            </a:r>
          </a:p>
          <a:p>
            <a:pPr lvl="1"/>
            <a:r>
              <a:rPr lang="en-US" dirty="0">
                <a:cs typeface="Calibri"/>
              </a:rPr>
              <a:t>JWT used on every subsequent request to protected resource</a:t>
            </a:r>
          </a:p>
          <a:p>
            <a:r>
              <a:rPr lang="en-US" dirty="0">
                <a:cs typeface="Calibri"/>
              </a:rPr>
              <a:t>Authentication and Identification</a:t>
            </a:r>
          </a:p>
          <a:p>
            <a:pPr lvl="1"/>
            <a:r>
              <a:rPr lang="en-US" dirty="0">
                <a:cs typeface="Calibri"/>
              </a:rPr>
              <a:t>...because username was used to generate JWT.</a:t>
            </a:r>
          </a:p>
          <a:p>
            <a:pPr lvl="1"/>
            <a:endParaRPr lang="en-US" dirty="0">
              <a:cs typeface="Calibri"/>
            </a:endParaRPr>
          </a:p>
        </p:txBody>
      </p:sp>
    </p:spTree>
    <p:extLst>
      <p:ext uri="{BB962C8B-B14F-4D97-AF65-F5344CB8AC3E}">
        <p14:creationId xmlns:p14="http://schemas.microsoft.com/office/powerpoint/2010/main" val="4105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8B-8FD4-4C3A-BE29-BEE917EE6885}"/>
              </a:ext>
            </a:extLst>
          </p:cNvPr>
          <p:cNvSpPr>
            <a:spLocks noGrp="1"/>
          </p:cNvSpPr>
          <p:nvPr>
            <p:ph type="title"/>
          </p:nvPr>
        </p:nvSpPr>
        <p:spPr>
          <a:xfrm>
            <a:off x="838200" y="365125"/>
            <a:ext cx="10515600" cy="1325563"/>
          </a:xfrm>
        </p:spPr>
        <p:txBody>
          <a:bodyPr/>
          <a:lstStyle/>
          <a:p>
            <a:r>
              <a:rPr lang="en-US" dirty="0">
                <a:cs typeface="Calibri Light"/>
              </a:rPr>
              <a:t>Authentication Middleware</a:t>
            </a:r>
            <a:endParaRPr lang="en-US" dirty="0"/>
          </a:p>
        </p:txBody>
      </p:sp>
      <p:sp>
        <p:nvSpPr>
          <p:cNvPr id="3" name="Content Placeholder 2">
            <a:extLst>
              <a:ext uri="{FF2B5EF4-FFF2-40B4-BE49-F238E27FC236}">
                <a16:creationId xmlns:a16="http://schemas.microsoft.com/office/drawing/2014/main" id="{00EC97D4-8B50-4711-92EB-22B1BEDBF061}"/>
              </a:ext>
            </a:extLst>
          </p:cNvPr>
          <p:cNvSpPr>
            <a:spLocks noGrp="1"/>
          </p:cNvSpPr>
          <p:nvPr>
            <p:ph idx="1"/>
          </p:nvPr>
        </p:nvSpPr>
        <p:spPr>
          <a:xfrm>
            <a:off x="838200" y="1825625"/>
            <a:ext cx="10788770" cy="4351338"/>
          </a:xfrm>
        </p:spPr>
        <p:txBody>
          <a:bodyPr vert="horz" lIns="91440" tIns="45720" rIns="91440" bIns="45720" rtlCol="0" anchor="t">
            <a:normAutofit/>
          </a:bodyPr>
          <a:lstStyle/>
          <a:p>
            <a:r>
              <a:rPr lang="en-US" dirty="0">
                <a:cs typeface="Calibri"/>
              </a:rPr>
              <a:t>Need express middleware to manage user login</a:t>
            </a:r>
          </a:p>
          <a:p>
            <a:r>
              <a:rPr lang="en-US" dirty="0">
                <a:cs typeface="Calibri"/>
              </a:rPr>
              <a:t>Need Express middleware to restrict access to sensitive routes.</a:t>
            </a:r>
          </a:p>
          <a:p>
            <a:r>
              <a:rPr lang="en-US" dirty="0">
                <a:cs typeface="Calibri"/>
              </a:rPr>
              <a:t>Options</a:t>
            </a:r>
          </a:p>
          <a:p>
            <a:pPr lvl="1"/>
            <a:r>
              <a:rPr lang="en-US" dirty="0">
                <a:cs typeface="Calibri"/>
              </a:rPr>
              <a:t>Roll our own(Like last week…)</a:t>
            </a:r>
          </a:p>
          <a:p>
            <a:pPr lvl="1"/>
            <a:r>
              <a:rPr lang="en-US" dirty="0">
                <a:cs typeface="Calibri"/>
              </a:rPr>
              <a:t>Use existing framework/package</a:t>
            </a:r>
          </a:p>
        </p:txBody>
      </p:sp>
      <p:pic>
        <p:nvPicPr>
          <p:cNvPr id="4" name="Picture 4" descr="A screenshot of a social media post&#10;&#10;Description generated with very high confidence">
            <a:extLst>
              <a:ext uri="{FF2B5EF4-FFF2-40B4-BE49-F238E27FC236}">
                <a16:creationId xmlns:a16="http://schemas.microsoft.com/office/drawing/2014/main" id="{5E1794E6-AD9B-4F3B-B504-F2E71E5845AE}"/>
              </a:ext>
            </a:extLst>
          </p:cNvPr>
          <p:cNvPicPr>
            <a:picLocks noChangeAspect="1"/>
          </p:cNvPicPr>
          <p:nvPr/>
        </p:nvPicPr>
        <p:blipFill rotWithShape="1">
          <a:blip r:embed="rId2"/>
          <a:srcRect l="8161" t="67734" r="47747" b="8621"/>
          <a:stretch/>
        </p:blipFill>
        <p:spPr>
          <a:xfrm>
            <a:off x="598098" y="4165828"/>
            <a:ext cx="10310071" cy="2736840"/>
          </a:xfrm>
          <a:prstGeom prst="rect">
            <a:avLst/>
          </a:prstGeom>
        </p:spPr>
      </p:pic>
    </p:spTree>
    <p:extLst>
      <p:ext uri="{BB962C8B-B14F-4D97-AF65-F5344CB8AC3E}">
        <p14:creationId xmlns:p14="http://schemas.microsoft.com/office/powerpoint/2010/main" val="37504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A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 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40120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97745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5" name="Picture 4">
            <a:extLst>
              <a:ext uri="{FF2B5EF4-FFF2-40B4-BE49-F238E27FC236}">
                <a16:creationId xmlns:a16="http://schemas.microsoft.com/office/drawing/2014/main" id="{A2D14B3D-5D73-4B06-8262-13D5337BF4E2}"/>
              </a:ext>
            </a:extLst>
          </p:cNvPr>
          <p:cNvPicPr>
            <a:picLocks noChangeAspect="1"/>
          </p:cNvPicPr>
          <p:nvPr/>
        </p:nvPicPr>
        <p:blipFill>
          <a:blip r:embed="rId2"/>
          <a:stretch>
            <a:fillRect/>
          </a:stretch>
        </p:blipFill>
        <p:spPr>
          <a:xfrm>
            <a:off x="689687" y="5207454"/>
            <a:ext cx="11883213" cy="558864"/>
          </a:xfrm>
          <a:prstGeom prst="rect">
            <a:avLst/>
          </a:prstGeom>
        </p:spPr>
      </p:pic>
    </p:spTree>
    <p:extLst>
      <p:ext uri="{BB962C8B-B14F-4D97-AF65-F5344CB8AC3E}">
        <p14:creationId xmlns:p14="http://schemas.microsoft.com/office/powerpoint/2010/main" val="31152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1317</Words>
  <Application>Microsoft Office PowerPoint</Application>
  <PresentationFormat>Widescreen</PresentationFormat>
  <Paragraphs>210</Paragraphs>
  <Slides>34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Menlo</vt:lpstr>
      <vt:lpstr>office theme</vt:lpstr>
      <vt:lpstr>Authentication for Web APIs using JSON Web Tokens and Passport</vt:lpstr>
      <vt:lpstr>Agenda</vt:lpstr>
      <vt:lpstr>Authentication options</vt:lpstr>
      <vt:lpstr>JSON Web Tokens</vt:lpstr>
      <vt:lpstr>Username and Password Scenario</vt:lpstr>
      <vt:lpstr>Authentication Middleware</vt:lpstr>
      <vt:lpstr>Passport</vt:lpstr>
      <vt:lpstr>PowerPoint Presentation</vt:lpstr>
      <vt:lpstr>Passport Overview</vt:lpstr>
      <vt:lpstr>Authentication for MovieDB</vt:lpstr>
      <vt:lpstr>Web authentication – credentials</vt:lpstr>
      <vt:lpstr>Passwords &amp; Salting</vt:lpstr>
      <vt:lpstr>Why Salt?</vt:lpstr>
      <vt:lpstr>Salting and Encrypting  in Node.js/Express</vt:lpstr>
      <vt:lpstr>Encrypting - Mongoose User Model</vt:lpstr>
      <vt:lpstr>Create Mongoose User Model</vt:lpstr>
      <vt:lpstr>Mongoose Middleware: Hash/Salt Passwords</vt:lpstr>
      <vt:lpstr>Mongoose Methods: compare passwords</vt:lpstr>
      <vt:lpstr>User API: User Routes</vt:lpstr>
      <vt:lpstr>User API: Get users</vt:lpstr>
      <vt:lpstr>User API: Register new user</vt:lpstr>
      <vt:lpstr>User API: Authenticate User</vt:lpstr>
      <vt:lpstr>Users API: User Collection</vt:lpstr>
      <vt:lpstr>Protecting Routes with Passport</vt:lpstr>
      <vt:lpstr>Protecting API Routes: Passport JWT Policy</vt:lpstr>
      <vt:lpstr>Protecting API Routes: initialise and add Middleware</vt:lpstr>
      <vt:lpstr>React Apps and JWT</vt:lpstr>
      <vt:lpstr>MovieDB App</vt:lpstr>
      <vt:lpstr>Proposed Architecture</vt:lpstr>
      <vt:lpstr>JavaWebToken Storage</vt:lpstr>
      <vt:lpstr>Contexts</vt:lpstr>
      <vt:lpstr>Use Context Provider in React App</vt:lpstr>
      <vt:lpstr>Login/Register Component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5</cp:revision>
  <dcterms:created xsi:type="dcterms:W3CDTF">2019-03-28T11:47:41Z</dcterms:created>
  <dcterms:modified xsi:type="dcterms:W3CDTF">2020-03-30T22:39:13Z</dcterms:modified>
</cp:coreProperties>
</file>