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85" r:id="rId3"/>
    <p:sldId id="258" r:id="rId4"/>
    <p:sldId id="259" r:id="rId5"/>
    <p:sldId id="260" r:id="rId6"/>
    <p:sldId id="261" r:id="rId7"/>
    <p:sldId id="262" r:id="rId8"/>
    <p:sldId id="511" r:id="rId9"/>
    <p:sldId id="263" r:id="rId10"/>
    <p:sldId id="264" r:id="rId11"/>
    <p:sldId id="507" r:id="rId12"/>
    <p:sldId id="508" r:id="rId13"/>
    <p:sldId id="509" r:id="rId14"/>
    <p:sldId id="510" r:id="rId15"/>
    <p:sldId id="512" r:id="rId16"/>
    <p:sldId id="265" r:id="rId17"/>
    <p:sldId id="266" r:id="rId18"/>
    <p:sldId id="267" r:id="rId19"/>
    <p:sldId id="268" r:id="rId20"/>
    <p:sldId id="269" r:id="rId21"/>
    <p:sldId id="270" r:id="rId22"/>
    <p:sldId id="271" r:id="rId23"/>
    <p:sldId id="273" r:id="rId24"/>
    <p:sldId id="513" r:id="rId25"/>
    <p:sldId id="274" r:id="rId26"/>
    <p:sldId id="275" r:id="rId27"/>
    <p:sldId id="277" r:id="rId28"/>
    <p:sldId id="278" r:id="rId29"/>
    <p:sldId id="280" r:id="rId30"/>
    <p:sldId id="281" r:id="rId31"/>
    <p:sldId id="282" r:id="rId32"/>
    <p:sldId id="514" r:id="rId33"/>
    <p:sldId id="283"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30/03/2020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3</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33</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a:cs typeface="Calibri Light"/>
              </a:rPr>
              <a:t>using JSON </a:t>
            </a:r>
            <a:r>
              <a:rPr lang="en-US" sz="3200" i="1" dirty="0">
                <a:cs typeface="Calibri Light"/>
              </a:rPr>
              <a:t>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2020</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4" name="Picture 3">
            <a:extLst>
              <a:ext uri="{FF2B5EF4-FFF2-40B4-BE49-F238E27FC236}">
                <a16:creationId xmlns:a16="http://schemas.microsoft.com/office/drawing/2014/main" id="{685C03F3-F54B-46CE-8286-DB32D8C7CB1D}"/>
              </a:ext>
            </a:extLst>
          </p:cNvPr>
          <p:cNvPicPr>
            <a:picLocks noChangeAspect="1"/>
          </p:cNvPicPr>
          <p:nvPr/>
        </p:nvPicPr>
        <p:blipFill>
          <a:blip r:embed="rId2"/>
          <a:stretch>
            <a:fillRect/>
          </a:stretch>
        </p:blipFill>
        <p:spPr>
          <a:xfrm>
            <a:off x="5047761" y="981091"/>
            <a:ext cx="6861512" cy="4830929"/>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61307-75FC-4774-B5D1-58BAD04AB15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User API: Get users</a:t>
            </a:r>
          </a:p>
        </p:txBody>
      </p:sp>
      <p:pic>
        <p:nvPicPr>
          <p:cNvPr id="6" name="Picture 5">
            <a:extLst>
              <a:ext uri="{FF2B5EF4-FFF2-40B4-BE49-F238E27FC236}">
                <a16:creationId xmlns:a16="http://schemas.microsoft.com/office/drawing/2014/main" id="{2453AAD1-D5EB-48E9-A715-AD3CD72D70BF}"/>
              </a:ext>
            </a:extLst>
          </p:cNvPr>
          <p:cNvPicPr>
            <a:picLocks noChangeAspect="1"/>
          </p:cNvPicPr>
          <p:nvPr/>
        </p:nvPicPr>
        <p:blipFill>
          <a:blip r:embed="rId2"/>
          <a:stretch>
            <a:fillRect/>
          </a:stretch>
        </p:blipFill>
        <p:spPr>
          <a:xfrm>
            <a:off x="4038600" y="1313299"/>
            <a:ext cx="6651833" cy="3091146"/>
          </a:xfrm>
          <a:prstGeom prst="rect">
            <a:avLst/>
          </a:prstGeom>
        </p:spPr>
      </p:pic>
      <p:sp>
        <p:nvSpPr>
          <p:cNvPr id="3" name="Content Placeholder 2">
            <a:extLst>
              <a:ext uri="{FF2B5EF4-FFF2-40B4-BE49-F238E27FC236}">
                <a16:creationId xmlns:a16="http://schemas.microsoft.com/office/drawing/2014/main" id="{BF8F92AB-9541-42F2-900F-2781C90C44C7}"/>
              </a:ext>
            </a:extLst>
          </p:cNvPr>
          <p:cNvSpPr>
            <a:spLocks noGrp="1"/>
          </p:cNvSpPr>
          <p:nvPr>
            <p:ph idx="1"/>
          </p:nvPr>
        </p:nvSpPr>
        <p:spPr>
          <a:xfrm>
            <a:off x="4038600" y="4884873"/>
            <a:ext cx="7188199" cy="1292090"/>
          </a:xfrm>
        </p:spPr>
        <p:txBody>
          <a:bodyPr vert="horz" lIns="91440" tIns="45720" rIns="91440" bIns="45720" rtlCol="0">
            <a:normAutofit/>
          </a:bodyPr>
          <a:lstStyle/>
          <a:p>
            <a:pPr marL="0" indent="0">
              <a:buNone/>
            </a:pPr>
            <a:r>
              <a:rPr lang="en-US" sz="1800" kern="1200">
                <a:latin typeface="+mn-lt"/>
                <a:ea typeface="+mn-ea"/>
                <a:cs typeface="+mn-cs"/>
              </a:rPr>
              <a:t>Create a route to list all users:</a:t>
            </a:r>
          </a:p>
        </p:txBody>
      </p:sp>
    </p:spTree>
    <p:extLst>
      <p:ext uri="{BB962C8B-B14F-4D97-AF65-F5344CB8AC3E}">
        <p14:creationId xmlns:p14="http://schemas.microsoft.com/office/powerpoint/2010/main" val="252511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B0F57-71AB-4E24-BC7E-E32E21397E00}"/>
              </a:ext>
            </a:extLst>
          </p:cNvPr>
          <p:cNvPicPr>
            <a:picLocks noChangeAspect="1"/>
          </p:cNvPicPr>
          <p:nvPr/>
        </p:nvPicPr>
        <p:blipFill>
          <a:blip r:embed="rId2"/>
          <a:stretch>
            <a:fillRect/>
          </a:stretch>
        </p:blipFill>
        <p:spPr>
          <a:xfrm>
            <a:off x="5565515" y="1096152"/>
            <a:ext cx="5353050" cy="3676650"/>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4" name="Picture 3">
            <a:extLst>
              <a:ext uri="{FF2B5EF4-FFF2-40B4-BE49-F238E27FC236}">
                <a16:creationId xmlns:a16="http://schemas.microsoft.com/office/drawing/2014/main" id="{A93591C6-5616-4D74-A08C-DA8D65AE58AD}"/>
              </a:ext>
            </a:extLst>
          </p:cNvPr>
          <p:cNvPicPr>
            <a:picLocks noChangeAspect="1"/>
          </p:cNvPicPr>
          <p:nvPr/>
        </p:nvPicPr>
        <p:blipFill>
          <a:blip r:embed="rId2"/>
          <a:stretch>
            <a:fillRect/>
          </a:stretch>
        </p:blipFill>
        <p:spPr>
          <a:xfrm>
            <a:off x="4876213" y="1162942"/>
            <a:ext cx="7107382" cy="453211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pic>
        <p:nvPicPr>
          <p:cNvPr id="5" name="Picture 4">
            <a:extLst>
              <a:ext uri="{FF2B5EF4-FFF2-40B4-BE49-F238E27FC236}">
                <a16:creationId xmlns:a16="http://schemas.microsoft.com/office/drawing/2014/main" id="{E599E203-248E-4EBC-9606-02E8BF9DC4FB}"/>
              </a:ext>
            </a:extLst>
          </p:cNvPr>
          <p:cNvPicPr>
            <a:picLocks noChangeAspect="1"/>
          </p:cNvPicPr>
          <p:nvPr/>
        </p:nvPicPr>
        <p:blipFill>
          <a:blip r:embed="rId2"/>
          <a:stretch>
            <a:fillRect/>
          </a:stretch>
        </p:blipFill>
        <p:spPr>
          <a:xfrm>
            <a:off x="4938755" y="624298"/>
            <a:ext cx="7062401" cy="5885334"/>
          </a:xfrm>
          <a:prstGeom prst="rect">
            <a:avLst/>
          </a:prstGeom>
        </p:spPr>
      </p:pic>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4" name="Picture 3">
            <a:extLst>
              <a:ext uri="{FF2B5EF4-FFF2-40B4-BE49-F238E27FC236}">
                <a16:creationId xmlns:a16="http://schemas.microsoft.com/office/drawing/2014/main" id="{78234E3C-B133-43EE-9E80-62B35F972985}"/>
              </a:ext>
            </a:extLst>
          </p:cNvPr>
          <p:cNvPicPr>
            <a:picLocks noChangeAspect="1"/>
          </p:cNvPicPr>
          <p:nvPr/>
        </p:nvPicPr>
        <p:blipFill>
          <a:blip r:embed="rId2"/>
          <a:stretch>
            <a:fillRect/>
          </a:stretch>
        </p:blipFill>
        <p:spPr>
          <a:xfrm>
            <a:off x="1009180" y="2951393"/>
            <a:ext cx="5713473" cy="362122"/>
          </a:xfrm>
          <a:prstGeom prst="rect">
            <a:avLst/>
          </a:prstGeom>
        </p:spPr>
      </p:pic>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3"/>
          <a:stretch>
            <a:fillRect/>
          </a:stretch>
        </p:blipFill>
        <p:spPr>
          <a:xfrm>
            <a:off x="911745" y="4198414"/>
            <a:ext cx="5810909" cy="318803"/>
          </a:xfrm>
          <a:prstGeom prst="rect">
            <a:avLst/>
          </a:prstGeom>
        </p:spPr>
      </p:pic>
      <p:pic>
        <p:nvPicPr>
          <p:cNvPr id="6" name="Picture 5">
            <a:extLst>
              <a:ext uri="{FF2B5EF4-FFF2-40B4-BE49-F238E27FC236}">
                <a16:creationId xmlns:a16="http://schemas.microsoft.com/office/drawing/2014/main" id="{44B7F4E8-27E1-4ED0-9A7E-A2349B887ABB}"/>
              </a:ext>
            </a:extLst>
          </p:cNvPr>
          <p:cNvPicPr>
            <a:picLocks noChangeAspect="1"/>
          </p:cNvPicPr>
          <p:nvPr/>
        </p:nvPicPr>
        <p:blipFill>
          <a:blip r:embed="rId4"/>
          <a:stretch>
            <a:fillRect/>
          </a:stretch>
        </p:blipFill>
        <p:spPr>
          <a:xfrm>
            <a:off x="838200" y="5252264"/>
            <a:ext cx="5884453" cy="924699"/>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4" name="Picture 3">
            <a:extLst>
              <a:ext uri="{FF2B5EF4-FFF2-40B4-BE49-F238E27FC236}">
                <a16:creationId xmlns:a16="http://schemas.microsoft.com/office/drawing/2014/main" id="{8A488520-F3FE-4397-9FA5-0A2C76B51C4F}"/>
              </a:ext>
            </a:extLst>
          </p:cNvPr>
          <p:cNvPicPr>
            <a:picLocks noChangeAspect="1"/>
          </p:cNvPicPr>
          <p:nvPr/>
        </p:nvPicPr>
        <p:blipFill>
          <a:blip r:embed="rId2"/>
          <a:stretch>
            <a:fillRect/>
          </a:stretch>
        </p:blipFill>
        <p:spPr>
          <a:xfrm>
            <a:off x="5373974" y="480628"/>
            <a:ext cx="6283858" cy="5896744"/>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48027086-F1DB-48CD-91B0-6D5385F932FB}"/>
              </a:ext>
            </a:extLst>
          </p:cNvPr>
          <p:cNvPicPr>
            <a:picLocks noChangeAspect="1"/>
          </p:cNvPicPr>
          <p:nvPr/>
        </p:nvPicPr>
        <p:blipFill>
          <a:blip r:embed="rId2"/>
          <a:stretch>
            <a:fillRect/>
          </a:stretch>
        </p:blipFill>
        <p:spPr>
          <a:xfrm>
            <a:off x="256592" y="1424507"/>
            <a:ext cx="6136885" cy="4211281"/>
          </a:xfrm>
          <a:prstGeom prst="rect">
            <a:avLst/>
          </a:prstGeom>
        </p:spPr>
      </p:pic>
      <p:pic>
        <p:nvPicPr>
          <p:cNvPr id="5" name="Picture 4">
            <a:extLst>
              <a:ext uri="{FF2B5EF4-FFF2-40B4-BE49-F238E27FC236}">
                <a16:creationId xmlns:a16="http://schemas.microsoft.com/office/drawing/2014/main" id="{434F632B-87EF-4987-A7B0-FE6B9513D581}"/>
              </a:ext>
            </a:extLst>
          </p:cNvPr>
          <p:cNvPicPr>
            <a:picLocks noChangeAspect="1"/>
          </p:cNvPicPr>
          <p:nvPr/>
        </p:nvPicPr>
        <p:blipFill>
          <a:blip r:embed="rId3"/>
          <a:stretch>
            <a:fillRect/>
          </a:stretch>
        </p:blipFill>
        <p:spPr>
          <a:xfrm>
            <a:off x="4953583" y="2111375"/>
            <a:ext cx="6981825" cy="4381500"/>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2381444" y="2937604"/>
            <a:ext cx="1917018" cy="2127380"/>
          </a:xfrm>
          <a:prstGeom prst="borderCallout1">
            <a:avLst>
              <a:gd name="adj1" fmla="val 9933"/>
              <a:gd name="adj2" fmla="val 108392"/>
              <a:gd name="adj3" fmla="val -27468"/>
              <a:gd name="adj4" fmla="val 26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3"/>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Add to App router (in index.js)</a:t>
            </a:r>
            <a:endParaRPr lang="en-US" dirty="0">
              <a:cs typeface="Calibri"/>
            </a:endParaRPr>
          </a:p>
          <a:p>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4"/>
          <a:stretch>
            <a:fillRect/>
          </a:stretch>
        </p:blipFill>
        <p:spPr>
          <a:xfrm>
            <a:off x="8278047" y="3854611"/>
            <a:ext cx="3092438" cy="3003389"/>
          </a:xfrm>
          <a:prstGeom prst="rect">
            <a:avLst/>
          </a:prstGeom>
        </p:spPr>
      </p:pic>
      <p:pic>
        <p:nvPicPr>
          <p:cNvPr id="7" name="Picture 6">
            <a:extLst>
              <a:ext uri="{FF2B5EF4-FFF2-40B4-BE49-F238E27FC236}">
                <a16:creationId xmlns:a16="http://schemas.microsoft.com/office/drawing/2014/main" id="{E9EA660F-E9BD-4E02-B605-B79560149E48}"/>
              </a:ext>
            </a:extLst>
          </p:cNvPr>
          <p:cNvPicPr>
            <a:picLocks noChangeAspect="1"/>
          </p:cNvPicPr>
          <p:nvPr/>
        </p:nvPicPr>
        <p:blipFill>
          <a:blip r:embed="rId5"/>
          <a:stretch>
            <a:fillRect/>
          </a:stretch>
        </p:blipFill>
        <p:spPr>
          <a:xfrm>
            <a:off x="8208239" y="147559"/>
            <a:ext cx="3232053" cy="3395778"/>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own(Like last week…)</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 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1317</Words>
  <Application>Microsoft Office PowerPoint</Application>
  <PresentationFormat>Widescreen</PresentationFormat>
  <Paragraphs>210</Paragraphs>
  <Slides>34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Menlo</vt:lpstr>
      <vt:lpstr>office theme</vt:lpstr>
      <vt:lpstr>Authentication for Web APIs using JSON Web Tokens and Passport</vt:lpstr>
      <vt:lpstr>Agenda</vt:lpstr>
      <vt:lpstr>Authentication options</vt:lpstr>
      <vt:lpstr>JSON Web Tokens</vt:lpstr>
      <vt:lpstr>Username and Password Scenario</vt:lpstr>
      <vt:lpstr>Authentication Middleware</vt:lpstr>
      <vt:lpstr>Passport</vt:lpstr>
      <vt:lpstr>PowerPoint Presentation</vt:lpstr>
      <vt:lpstr>Passport Overview</vt:lpstr>
      <vt:lpstr>Authentication for MovieDB</vt:lpstr>
      <vt:lpstr>Web authentication – credentials</vt:lpstr>
      <vt:lpstr>Passwords &amp; Salting</vt:lpstr>
      <vt:lpstr>Why Salt?</vt:lpstr>
      <vt:lpstr>Salting and Encrypting  in Node.js/Express</vt:lpstr>
      <vt:lpstr>Encrypting - Mongoose User Model</vt:lpstr>
      <vt:lpstr>Create Mongoose User Model</vt:lpstr>
      <vt:lpstr>Mongoose Middleware: Hash/Salt Passwords</vt:lpstr>
      <vt:lpstr>Mongoose Methods: compare passwords</vt:lpstr>
      <vt:lpstr>User API: User Routes</vt:lpstr>
      <vt:lpstr>User API: Get users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6</cp:revision>
  <dcterms:created xsi:type="dcterms:W3CDTF">2019-03-28T11:47:41Z</dcterms:created>
  <dcterms:modified xsi:type="dcterms:W3CDTF">2020-03-30T22:41:05Z</dcterms:modified>
</cp:coreProperties>
</file>