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72" r:id="rId9"/>
    <p:sldId id="273" r:id="rId10"/>
    <p:sldId id="274" r:id="rId11"/>
    <p:sldId id="316" r:id="rId12"/>
    <p:sldId id="289" r:id="rId13"/>
    <p:sldId id="313" r:id="rId14"/>
    <p:sldId id="293" r:id="rId15"/>
    <p:sldId id="292" r:id="rId16"/>
    <p:sldId id="314" r:id="rId17"/>
    <p:sldId id="294" r:id="rId18"/>
    <p:sldId id="295" r:id="rId19"/>
    <p:sldId id="326" r:id="rId20"/>
    <p:sldId id="296" r:id="rId21"/>
    <p:sldId id="297" r:id="rId22"/>
    <p:sldId id="327" r:id="rId23"/>
    <p:sldId id="299" r:id="rId24"/>
    <p:sldId id="334" r:id="rId25"/>
    <p:sldId id="329" r:id="rId26"/>
    <p:sldId id="330" r:id="rId27"/>
    <p:sldId id="304" r:id="rId28"/>
    <p:sldId id="331" r:id="rId29"/>
    <p:sldId id="315" r:id="rId30"/>
    <p:sldId id="318" r:id="rId31"/>
    <p:sldId id="325" r:id="rId32"/>
    <p:sldId id="317" r:id="rId33"/>
    <p:sldId id="319" r:id="rId34"/>
    <p:sldId id="320" r:id="rId35"/>
    <p:sldId id="321" r:id="rId36"/>
    <p:sldId id="323" r:id="rId37"/>
    <p:sldId id="32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60491" autoAdjust="0"/>
  </p:normalViewPr>
  <p:slideViewPr>
    <p:cSldViewPr snapToGrid="0">
      <p:cViewPr varScale="1">
        <p:scale>
          <a:sx n="78" d="100"/>
          <a:sy n="78" d="100"/>
        </p:scale>
        <p:origin x="6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11:27:2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1126 3224 0 0,'3'-1'240'0'0,"-1"1"-218"0"0,0-1 14 0 0,1 0 1 0 0,-1 0-1 0 0,1 0 1 0 0,-1 0-1 0 0,0 0 1 0 0,0 0-1 0 0,1-1 1 0 0,-1 1-1 0 0,0-1 1 0 0,0 0-1 0 0,0 1 1 0 0,0-1-1 0 0,-1 0 1 0 0,1 0-1 0 0,0 0 1 0 0,1-3 0 0 0,-1 2 63 0 0,1 0 1 0 0,-1 1 0 0 0,1 0-1 0 0,0-1 1 0 0,0 1 0 0 0,0 0 0 0 0,0 0-1 0 0,0 0 1 0 0,0 1 0 0 0,0-1-1 0 0,1 1 1 0 0,4-1 0 0 0,14-8 529 0 0,-21 9-605 0 0,23-12 701 0 0,1 1-1 0 0,45-16 1 0 0,-36 16-498 0 0,-26 8-161 0 0,1 0 0 0 0,0 1 0 0 0,14-3 0 0 0,-8 4-19 0 0,-5 1-4 0 0,0-1 0 0 0,1 0 0 0 0,-1-1 0 0 0,0 0 0 0 0,18-8 0 0 0,-15 5-5 0 0,1 0 1 0 0,22-6-1 0 0,-20 7-19 0 0,0 0 0 0 0,16-9 0 0 0,31-14 103 0 0,-41 20-53 0 0,0-2-1 0 0,-1-1 1 0 0,24-15 0 0 0,-20 11 7 0 0,2 0 0 0 0,0 1 1 0 0,40-13-1 0 0,7-4 243 0 0,105-34 687 0 0,-109 42-607 0 0,103-26 372 0 0,-164 47-734 0 0,76-15 236 0 0,-47 10-91 0 0,47-14 0 0 0,282-69 89 0 0,-227 61-226 0 0,-20 0-28 0 0,102-20 28 0 0,54-2-46 0 0,65-10 0 0 0,-80 12 99 0 0,82-11 92 0 0,-163 36 12 0 0,95-11 101 0 0,-248 33-290 0 0,443-26 217 0 0,-298 17-172 0 0,56 0 8 0 0,-89 7-67 0 0,59 2 0 0 0,310 31 232 0 0,37 0 229 0 0,250 43 74 0 0,-612-54-462 0 0,326 47 122 0 0,-425-57-195 0 0,193 26 10 0 0,-105-13 43 0 0,5 0 1 0 0,146 28 111 0 0,-117-14 10 0 0,-23-4 63 0 0,203 44 274 0 0,-234-38-303 0 0,98 28 54 0 0,193 90 127 0 0,-261-85-286 0 0,-63-26-13 0 0,44 20 31 0 0,-27-10-109 0 0,-59-25-2 0 0,77 31 53 0 0,-18-15-11 0 0,-17-7 1 0 0,-119-38-54 0 0,68 27 69 0 0,80 44 0 0 0,-8 3 15 0 0,-82-40-28 0 0,-15-10-2 0 0,-1 2-1 0 0,44 35 0 0 0,11 4 74 0 0,-60-37-86 0 0,-2 1-1 0 0,-1 3 1 0 0,-1 0 0 0 0,-2 2-1 0 0,35 50 1 0 0,-6-8 75 0 0,-24-33-64 0 0,-21-24-14 0 0,9 11 25 0 0,0 2 1 0 0,19 36 0 0 0,12 20 8 0 0,31 48 66 0 0,33 37 152 0 0,-19-45-42 0 0,-53-62-162 0 0,7 9 60 0 0,-7-16-92 0 0,10 3-33 0 0,-57-62-21 0 0,7 7 11 0 0,0 1-1 0 0,0-1 1 0 0,0 1 0 0 0,-1 1-1 0 0,10 16 1 0 0,-7-7 13 0 0,0-1 0 0 0,22 29 1 0 0,2 5 19 0 0,-9-11-35 0 0,20 38 36 0 0,-24-38-18 0 0,-7-14 10 0 0,-1 1 0 0 0,11 36 0 0 0,-14-38-1 0 0,1-1-1 0 0,16 28 1 0 0,-12-23 7 0 0,12 30-1 0 0,7 19 44 0 0,-11-30-44 0 0,37 118 234 0 0,-44-118-360 0 0,-10-32 85 0 0,0-1 0 0 0,1 1-1 0 0,11 21 1 0 0,-10-22 29 0 0,0 1-1 0 0,9 29 1 0 0,6 15-10 0 0,11 12-20 0 0,-26-56 62 0 0,-1-1 0 0 0,6 20 0 0 0,-2-5-20 0 0,-6-17-72 0 0,-1-1 0 0 0,2 22 0 0 0,-3-21 5 0 0,0 0 1 0 0,7 21-1 0 0,-5-24 38 0 0,-1 0-1 0 0,-1 0 1 0 0,0 0-1 0 0,0 0 1 0 0,0 11-1 0 0,-2-18-5 0 0,0 1 1 0 0,0-1-1 0 0,0 0 1 0 0,0 0-1 0 0,1 0 0 0 0,-1 1 1 0 0,1-1-1 0 0,0 0 1 0 0,0 0-1 0 0,2 4 0 0 0,1 7 25 0 0,3 34 40 0 0,1 13 12 0 0,-6-47-60 0 0,-1 0-1 0 0,0 25 1 0 0,-1-23-2 0 0,0-1 0 0 0,3 19-1 0 0,5 28 36 0 0,-2 120 0 0 0,-6-171-53 0 0,5 23 3 0 0,-3-26 7 0 0,0-1 0 0 0,-1 1 1 0 0,1 14-1 0 0,7 24-4 0 0,3 3-10 0 0,-7-40 16 0 0,-4-6-10 0 0,1-1-1 0 0,-1 1 0 0 0,0 0 1 0 0,0 0-1 0 0,0 0 0 0 0,0 0 1 0 0,-1 0-1 0 0,1 0 0 0 0,-1 0 1 0 0,1 5-1 0 0,3 4 27 0 0,-2-9-29 0 0,-1-1-1 0 0,0 0 1 0 0,0 1-1 0 0,-1-1 0 0 0,1 1 1 0 0,0-1-1 0 0,-1 1 1 0 0,0-1-1 0 0,1 1 1 0 0,-1 0-1 0 0,0-1 1 0 0,-1 4-1 0 0,3 17 23 0 0,1-19-4 0 0,0-1-14 0 0,5 27 57 0 0,-6-21-64 0 0,0 0 0 0 0,0 0 0 0 0,1 0 0 0 0,5 12 0 0 0,-7-19 0 0 0,0 2 0 0 0,1 0 0 0 0,-1 0 0 0 0,0 0 0 0 0,-1 0 0 0 0,1 0 0 0 0,-1-1 0 0 0,1 9 0 0 0,-2-6 11 0 0,2-1 32 0 0,4 2-22 0 0,-2-2 22 0 0,2 9-33 0 0,-4 0 1 0 0,-1 7 39 0 0,2-18-47 0 0,-1-2 0 0 0,-1 0-1 0 0,1 0 1 0 0,0-1 0 0 0,-1 1 0 0 0,1 0 0 0 0,-1 0 0 0 0,0 0-1 0 0,1-1 1 0 0,-1 1 0 0 0,0 0 0 0 0,1 0 0 0 0,-1 0 0 0 0,0 0-1 0 0,0 0 1 0 0,0 0 0 0 0,0 0 0 0 0,0 0 0 0 0,0 1 0 0 0,3 13 18 0 0,-2-11 22 0 0,0 5-33 0 0,4 3-10 0 0,-3-2 11 0 0,-2-5 32 0 0,1 9-33 0 0,4-1-10 0 0,-4 0 0 0 0,-1 1 11 0 0,0-9 32 0 0,0 10-32 0 0,0-13-11 0 0,4 14-1 0 0,-3-4 1 0 0,-1 30 1095 0 0,-21-58-766 0 0,3 4-233 0 0,16 11-85 0 0,0 0 0 0 0,0 0 0 0 0,0 0 0 0 0,0-1 1 0 0,0 1-1 0 0,0-1 0 0 0,0 1 0 0 0,-2-3 0 0 0,-84-114 397 0 0,53 75-395 0 0,25 32-11 0 0,1 0 1 0 0,0-1-1 0 0,-8-13 1 0 0,-43-82-110 0 0,-30-66 64 0 0,45 89 222 0 0,-27-34-163 0 0,37 63-16 0 0,21 31 0 0 0,-18-22 0 0 0,-28-20-22 0 0,59 65-86 0 0,0 4-291 0 0,0 3 376 0 0,0 1 0 0 0,0-1 0 0 0,1 0 0 0 0,0 1 0 0 0,0-1 0 0 0,1 0 0 0 0,-1 0 0 0 0,1 0 0 0 0,1 1 0 0 0,1 5 0 0 0,3 4-34 0 0,0 1 0 0 0,13 22 0 0 0,-1-7 3 0 0,2 0 0 0 0,32 39 0 0 0,55 52-4 0 0,-24-29 2 0 0,-51-57 101 0 0,39 50-139 0 0,-45-55 32 0 0,3-1 0 0 0,41 38 0 0 0,-62-62 62 0 0,-5-4 1 0 0,0 0 0 0 0,1-1 0 0 0,-1 1 0 0 0,1-1 0 0 0,0 1 0 0 0,0-1 0 0 0,0 0 0 0 0,0-1 0 0 0,0 1 0 0 0,0-1 0 0 0,6 2 0 0 0,-7-3 59 0 0,8 0 72 0 0,-2-4-120 0 0,-8 3-12 0 0,0 1 0 0 0,0 0 0 0 0,0-1 1 0 0,0 1-1 0 0,0 0 0 0 0,0-1 0 0 0,0 1 0 0 0,0-1 0 0 0,0 0 0 0 0,-1 1 0 0 0,1-1 0 0 0,0 1 0 0 0,0-1 0 0 0,-1 0 0 0 0,1 0 0 0 0,0 0 0 0 0,-1 1 0 0 0,1-1 0 0 0,-1 0 1 0 0,1 0-1 0 0,-1 0 0 0 0,0 0 0 0 0,1 0 0 0 0,-1 0 0 0 0,0 0 0 0 0,1 0 0 0 0,-1-2 0 0 0,0-1 22 0 0,9-19 139 0 0,68-184 936 0 0,-53 150-890 0 0,50-83 0 0 0,22-4-68 0 0,-59 90-86 0 0,208-240-2 0 0,-142 178-2040 0 0,-44 50-6704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The first argument is the </a:t>
            </a:r>
            <a:r>
              <a:rPr lang="en-GB" b="0" i="1" dirty="0">
                <a:solidFill>
                  <a:srgbClr val="000000"/>
                </a:solidFill>
                <a:effectLst/>
                <a:latin typeface="Open Sans"/>
              </a:rPr>
              <a:t>singular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name of the collection your model is for. 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Mongoose automatically looks for the plural, lowercased version of your model name.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Thus, for the example above, the model User is for the </a:t>
            </a:r>
            <a:r>
              <a:rPr lang="en-GB" b="1" i="0" dirty="0">
                <a:solidFill>
                  <a:srgbClr val="000000"/>
                </a:solidFill>
                <a:effectLst/>
                <a:latin typeface="Open Sans"/>
              </a:rPr>
              <a:t>users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/>
              </a:rPr>
              <a:t> collection in the database.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8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Hibernate </a:t>
            </a:r>
          </a:p>
          <a:p>
            <a:r>
              <a:rPr lang="en-GB" sz="2800" dirty="0"/>
              <a:t>Perhaps an 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</a:t>
            </a:r>
            <a:r>
              <a:rPr lang="en-IE" sz="3600" dirty="0" err="1">
                <a:solidFill>
                  <a:schemeClr val="tx1"/>
                </a:solidFill>
              </a:rPr>
              <a:t>hy</a:t>
            </a:r>
            <a:r>
              <a:rPr lang="en-IE" sz="3600" dirty="0">
                <a:solidFill>
                  <a:schemeClr val="tx1"/>
                </a:solidFill>
              </a:rPr>
              <a:t> me?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models </a:t>
            </a:r>
          </a:p>
          <a:p>
            <a:pPr lvl="1"/>
            <a:r>
              <a:rPr lang="en-GB" dirty="0"/>
              <a:t>Used for creating and reading documents from the underlying MongoDB database</a:t>
            </a:r>
          </a:p>
          <a:p>
            <a:r>
              <a:rPr lang="en-IE" dirty="0"/>
              <a:t>Mongoose models are “compiled” using a </a:t>
            </a:r>
            <a:r>
              <a:rPr lang="en-IE" b="1" dirty="0" err="1"/>
              <a:t>mongoose.Schema</a:t>
            </a:r>
            <a:r>
              <a:rPr lang="en-IE" b="1" dirty="0"/>
              <a:t> </a:t>
            </a:r>
          </a:p>
          <a:p>
            <a:pPr lvl="1"/>
            <a:r>
              <a:rPr lang="en-IE" dirty="0"/>
              <a:t>Each of the properties must have a type</a:t>
            </a:r>
          </a:p>
          <a:p>
            <a:pPr lvl="2"/>
            <a:r>
              <a:rPr lang="en-IE" dirty="0"/>
              <a:t>Number, String, Boolean, array, object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Mongoose Schemas – Arrays &amp; Subdocuments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8CF14-6EF0-4FBA-BA62-FF370C3A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4" y="3030539"/>
            <a:ext cx="8020050" cy="3095625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82324"/>
              <a:gd name="adj4" fmla="val -1733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, promises, or </a:t>
            </a:r>
            <a:r>
              <a:rPr lang="en-IE" b="1" dirty="0">
                <a:cs typeface="Calibri"/>
              </a:rPr>
              <a:t>async await.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F47104-24D2-4187-AD42-77549E0F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91" y="2253457"/>
            <a:ext cx="5838825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userModel.js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5176C-A9C4-4449-A1CF-D39C80C4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458" y="3720664"/>
            <a:ext cx="4276725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2E0750-1D87-4552-930E-07D06758C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458" y="4013559"/>
            <a:ext cx="9829800" cy="99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048064-A5CB-4603-BCC2-DCB195F9C7C2}"/>
                  </a:ext>
                </a:extLst>
              </p14:cNvPr>
              <p14:cNvContentPartPr/>
              <p14:nvPr/>
            </p14:nvContentPartPr>
            <p14:xfrm>
              <a:off x="3733680" y="1650147"/>
              <a:ext cx="5358960" cy="2041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048064-A5CB-4603-BCC2-DCB195F9C7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5040" y="1641507"/>
                <a:ext cx="5376600" cy="20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36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77ED3-97A1-468B-BD6B-32E3962E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3" y="3224212"/>
            <a:ext cx="7724775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18DAD8-374E-4B85-AB50-E00AB0FA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33" y="2871787"/>
            <a:ext cx="4276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 fontScale="85000" lnSpcReduction="10000"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Structured data: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Unstructured Data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No pre-defined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E.g. text files, images, audio</a:t>
            </a:r>
          </a:p>
          <a:p>
            <a:r>
              <a:rPr lang="en-GB" sz="2000" dirty="0">
                <a:solidFill>
                  <a:srgbClr val="FFFFFF"/>
                </a:solidFill>
              </a:rPr>
              <a:t>Semi-structured data: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JSON/XML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Doesn’t obey tabular structure of Relational DB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Sometime “self-describing” using tags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938F1-6396-408D-9A09-FFA6FB810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051" y="3688618"/>
            <a:ext cx="3105722" cy="28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(structured data)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1615</Words>
  <Application>Microsoft Office PowerPoint</Application>
  <PresentationFormat>Widescreen</PresentationFormat>
  <Paragraphs>232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Lucida Console</vt:lpstr>
      <vt:lpstr>Open Sans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Subdocuments</vt:lpstr>
      <vt:lpstr>Mongoose Schema – Built-in Validation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</vt:lpstr>
      <vt:lpstr>Mongoose Queries</vt:lpstr>
      <vt:lpstr>Mongoose Sub-Docs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16</cp:revision>
  <dcterms:created xsi:type="dcterms:W3CDTF">2020-03-23T23:49:18Z</dcterms:created>
  <dcterms:modified xsi:type="dcterms:W3CDTF">2021-04-20T12:30:55Z</dcterms:modified>
</cp:coreProperties>
</file>