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91" r:id="rId3"/>
    <p:sldId id="257" r:id="rId4"/>
    <p:sldId id="293" r:id="rId5"/>
    <p:sldId id="259" r:id="rId6"/>
    <p:sldId id="292" r:id="rId7"/>
    <p:sldId id="264" r:id="rId8"/>
    <p:sldId id="280" r:id="rId9"/>
    <p:sldId id="275" r:id="rId10"/>
    <p:sldId id="285" r:id="rId11"/>
    <p:sldId id="294" r:id="rId12"/>
    <p:sldId id="289" r:id="rId13"/>
    <p:sldId id="286" r:id="rId14"/>
    <p:sldId id="290" r:id="rId15"/>
    <p:sldId id="279" r:id="rId16"/>
    <p:sldId id="282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7DF331-0905-42A7-BCCE-21E3E87CEA32}" v="132" dt="2019-03-14T14:58:38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5B92F-4F5C-445E-AE40-0B32A189C07A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9861C-F775-4B5F-9B70-510B035262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592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You have no idea what order the </a:t>
            </a:r>
            <a:r>
              <a:rPr lang="en-IE" dirty="0" err="1"/>
              <a:t>callbacks</a:t>
            </a:r>
            <a:r>
              <a:rPr lang="en-IE" dirty="0"/>
              <a:t> will execute. Once the </a:t>
            </a:r>
            <a:r>
              <a:rPr lang="en-IE" dirty="0" err="1"/>
              <a:t>callback</a:t>
            </a:r>
            <a:r>
              <a:rPr lang="en-IE" dirty="0"/>
              <a:t> is registered/scheduled, you’ve no idea when the underlying process (n this case the file read) will report back.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9861C-F775-4B5F-9B70-510B0352620E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2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ohnpapa.net/async-comparison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Parallelisme.sv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069763/difference-between-event-handlers-and-callbacks" TargetMode="External"/><Relationship Id="rId2" Type="http://schemas.openxmlformats.org/officeDocument/2006/relationships/hyperlink" Target="https://developers.google.com/web/fundamentals/primers/promi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Abazhenov/using-async-await-in-express-with-node-8-b8af872c001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A229D8B-C7F6-4740-A4A4-9A5D22AA0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cs typeface="Calibri Light"/>
              </a:rPr>
              <a:t>JavaScript Asynchronous Patterns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  <a:cs typeface="Calibri"/>
              </a:rPr>
              <a:t>Async Await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0235-D0E2-40A5-9293-06166D55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Async/Await Sequential read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15125-516B-4B1F-BBCB-2346467E3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4" y="1690688"/>
            <a:ext cx="8687066" cy="4857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F86DEB-DFE5-489D-8E28-B06E1BC95A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606"/>
          <a:stretch/>
        </p:blipFill>
        <p:spPr>
          <a:xfrm>
            <a:off x="9778711" y="2806844"/>
            <a:ext cx="2295525" cy="23526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FBDE435-B482-4D48-B55E-6EB07E7657D2}"/>
              </a:ext>
            </a:extLst>
          </p:cNvPr>
          <p:cNvSpPr/>
          <p:nvPr/>
        </p:nvSpPr>
        <p:spPr>
          <a:xfrm>
            <a:off x="8456815" y="3345873"/>
            <a:ext cx="1321896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6218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3F07-545C-4703-A56C-ADE89AD5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err="1"/>
              <a:t>Callbacks</a:t>
            </a:r>
            <a:r>
              <a:rPr lang="en-IE" dirty="0"/>
              <a:t> vs </a:t>
            </a:r>
            <a:r>
              <a:rPr lang="en-IE" b="1" dirty="0"/>
              <a:t>Promises</a:t>
            </a:r>
            <a:r>
              <a:rPr lang="en-IE" dirty="0"/>
              <a:t> vs </a:t>
            </a:r>
            <a:r>
              <a:rPr lang="en-IE" b="1" dirty="0"/>
              <a:t>Async-Await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76289B45-7213-4DB6-91C0-FC2F060D8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5739" y="1905686"/>
            <a:ext cx="10160522" cy="41912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16432B-801F-4A3F-B0BD-C77C9B82399F}"/>
              </a:ext>
            </a:extLst>
          </p:cNvPr>
          <p:cNvSpPr txBox="1"/>
          <p:nvPr/>
        </p:nvSpPr>
        <p:spPr>
          <a:xfrm>
            <a:off x="1015739" y="6096901"/>
            <a:ext cx="10160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3" tooltip="https://johnpapa.net/async-comparisons/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4" tooltip="https://creativecommons.org/licenses/by/3.0/"/>
              </a:rPr>
              <a:t>CC BY</a:t>
            </a:r>
            <a:endParaRPr lang="en-IE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EC6E0-C4BA-4596-827B-19DD2B301810}"/>
              </a:ext>
            </a:extLst>
          </p:cNvPr>
          <p:cNvSpPr txBox="1"/>
          <p:nvPr/>
        </p:nvSpPr>
        <p:spPr>
          <a:xfrm>
            <a:off x="3610945" y="1905686"/>
            <a:ext cx="56543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Asynchronous </a:t>
            </a:r>
            <a:r>
              <a:rPr lang="en-IE" dirty="0" err="1"/>
              <a:t>Javascript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07051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1863-A42E-444E-8370-844089BD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88643-D99B-4E0B-88A4-4D568B3B3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932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4A64-9FB4-45D0-97A3-80FEC5EE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Error Handling – async await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74EF9E-3CFE-4193-80FC-8127ACBB1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570" y="2060020"/>
            <a:ext cx="8514484" cy="4612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152270-67EC-47CD-826A-08EDFD108F05}"/>
              </a:ext>
            </a:extLst>
          </p:cNvPr>
          <p:cNvSpPr txBox="1"/>
          <p:nvPr/>
        </p:nvSpPr>
        <p:spPr>
          <a:xfrm>
            <a:off x="1246909" y="1690688"/>
            <a:ext cx="258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Use </a:t>
            </a:r>
            <a:r>
              <a:rPr lang="en-IE" b="1" dirty="0"/>
              <a:t>try -catch</a:t>
            </a:r>
          </a:p>
        </p:txBody>
      </p:sp>
    </p:spTree>
    <p:extLst>
      <p:ext uri="{BB962C8B-B14F-4D97-AF65-F5344CB8AC3E}">
        <p14:creationId xmlns:p14="http://schemas.microsoft.com/office/powerpoint/2010/main" val="3784998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C045-3BAC-4F40-AFFD-1D272FDB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Further Asynchronous features…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012FE-0EE9-48EC-98A5-0E31FF927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2225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1999-59F1-47FC-AF8F-D8CA6621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Wrapper Function for Error handling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3885-5A6B-4EE9-B68B-CBF71CB80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5975" cy="395970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cs typeface="Calibri"/>
              </a:rPr>
              <a:t>Express can’t handle promise errors/rejections</a:t>
            </a:r>
          </a:p>
          <a:p>
            <a:r>
              <a:rPr lang="en-US" dirty="0">
                <a:cs typeface="Calibri"/>
              </a:rPr>
              <a:t>An Async function always returns a Promise.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can </a:t>
            </a:r>
            <a:r>
              <a:rPr lang="en-US" i="1" dirty="0">
                <a:cs typeface="Calibri"/>
              </a:rPr>
              <a:t>wrap </a:t>
            </a:r>
            <a:r>
              <a:rPr lang="en-US" dirty="0">
                <a:cs typeface="Calibri"/>
              </a:rPr>
              <a:t>the async function to catch errors in Express Apps</a:t>
            </a:r>
          </a:p>
          <a:p>
            <a:pPr lvl="1"/>
            <a:r>
              <a:rPr lang="en-US" dirty="0">
                <a:cs typeface="Calibri"/>
              </a:rPr>
              <a:t>Can drop try/catch in every async function </a:t>
            </a:r>
          </a:p>
          <a:p>
            <a:r>
              <a:rPr lang="en-US" dirty="0">
                <a:cs typeface="Calibri"/>
              </a:rPr>
              <a:t>Makes code more readable</a:t>
            </a:r>
            <a:r>
              <a:rPr lang="en-US" dirty="0">
                <a:latin typeface="Calibri"/>
                <a:cs typeface="Calibri"/>
              </a:rPr>
              <a:t>?</a:t>
            </a:r>
            <a:br>
              <a:rPr lang="en-US" dirty="0">
                <a:latin typeface="+mn-ea"/>
                <a:cs typeface="+mn-ea"/>
              </a:rPr>
            </a:b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8114B-BDD1-43E4-B496-EC1F5123C86E}"/>
              </a:ext>
            </a:extLst>
          </p:cNvPr>
          <p:cNvSpPr txBox="1"/>
          <p:nvPr/>
        </p:nvSpPr>
        <p:spPr>
          <a:xfrm>
            <a:off x="6015718" y="2047049"/>
            <a:ext cx="5706303" cy="351686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asyncHandler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'express-async-handler'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Get all users</a:t>
            </a:r>
            <a:endParaRPr lang="en-I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asyncHandler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}));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70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BA7F-3D7F-4438-B80E-8F1485E2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Parallelism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92420-C954-4C58-ADB0-517E955D7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2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Some processes need to be sequential</a:t>
            </a:r>
          </a:p>
          <a:p>
            <a:pPr lvl="1"/>
            <a:r>
              <a:rPr lang="en-US" dirty="0" err="1">
                <a:cs typeface="Calibri"/>
              </a:rPr>
              <a:t>Eg.</a:t>
            </a:r>
            <a:r>
              <a:rPr lang="en-US" dirty="0">
                <a:cs typeface="Calibri"/>
              </a:rPr>
              <a:t> Had to get data back from API </a:t>
            </a:r>
            <a:r>
              <a:rPr lang="en-US" b="1" dirty="0">
                <a:cs typeface="Calibri"/>
              </a:rPr>
              <a:t>BEFORE</a:t>
            </a:r>
            <a:r>
              <a:rPr lang="en-US" dirty="0">
                <a:cs typeface="Calibri"/>
              </a:rPr>
              <a:t> getting link URL</a:t>
            </a:r>
          </a:p>
          <a:p>
            <a:r>
              <a:rPr lang="en-US" dirty="0">
                <a:cs typeface="Calibri"/>
              </a:rPr>
              <a:t>REMEMBER: Should only be sequential if you need to be...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92E23-446C-45F6-A7B9-506858A62613}"/>
              </a:ext>
            </a:extLst>
          </p:cNvPr>
          <p:cNvSpPr txBox="1"/>
          <p:nvPr/>
        </p:nvSpPr>
        <p:spPr>
          <a:xfrm>
            <a:off x="5906024" y="1152525"/>
            <a:ext cx="609600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async function series() {</a:t>
            </a:r>
            <a:br>
              <a:rPr lang="en-US" dirty="0"/>
            </a:br>
            <a:r>
              <a:rPr lang="en-US" dirty="0"/>
              <a:t>  await wait(500); // Wait 500ms…</a:t>
            </a:r>
            <a:br>
              <a:rPr lang="en-US" dirty="0"/>
            </a:br>
            <a:r>
              <a:rPr lang="en-US" dirty="0"/>
              <a:t>  await wait(500); // …then wait another 500ms.</a:t>
            </a:r>
            <a:br>
              <a:rPr lang="en-US" dirty="0"/>
            </a:br>
            <a:r>
              <a:rPr lang="en-US" dirty="0"/>
              <a:t>  return "done!";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665FA-E1F4-494C-A095-1D782D13C48B}"/>
              </a:ext>
            </a:extLst>
          </p:cNvPr>
          <p:cNvSpPr txBox="1"/>
          <p:nvPr/>
        </p:nvSpPr>
        <p:spPr>
          <a:xfrm>
            <a:off x="5906024" y="3436210"/>
            <a:ext cx="6425804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async function parallel() {</a:t>
            </a:r>
            <a:br>
              <a:rPr lang="en-US" dirty="0"/>
            </a:br>
            <a:r>
              <a:rPr lang="en-US" dirty="0"/>
              <a:t>  const wait1 = wait(500); // Start a 500ms timer asynchronously…</a:t>
            </a:r>
            <a:br>
              <a:rPr lang="en-US" dirty="0"/>
            </a:br>
            <a:r>
              <a:rPr lang="en-US" dirty="0"/>
              <a:t>  const wait2 = wait(500); // this timer happens in parallel.</a:t>
            </a:r>
            <a:br>
              <a:rPr lang="en-US" dirty="0"/>
            </a:br>
            <a:r>
              <a:rPr lang="en-US" dirty="0"/>
              <a:t>  await wait1; // Wait 500ms for the first timer…</a:t>
            </a:r>
            <a:br>
              <a:rPr lang="en-US" dirty="0"/>
            </a:br>
            <a:r>
              <a:rPr lang="en-US" dirty="0"/>
              <a:t>  await wait2; // …by which time this timer has already finished.</a:t>
            </a:r>
            <a:br>
              <a:rPr lang="en-US" dirty="0"/>
            </a:br>
            <a:r>
              <a:rPr lang="en-US" dirty="0"/>
              <a:t>  return "done!";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6AE92-61AB-43FC-831A-00F457CB7B24}"/>
              </a:ext>
            </a:extLst>
          </p:cNvPr>
          <p:cNvSpPr txBox="1"/>
          <p:nvPr/>
        </p:nvSpPr>
        <p:spPr>
          <a:xfrm>
            <a:off x="5305895" y="6381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Takes </a:t>
            </a:r>
            <a:r>
              <a:rPr lang="en-US">
                <a:cs typeface="Calibri"/>
              </a:rPr>
              <a:t>1000ms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B80CE-F548-4B36-8885-B5F7D38F71C4}"/>
              </a:ext>
            </a:extLst>
          </p:cNvPr>
          <p:cNvSpPr txBox="1"/>
          <p:nvPr/>
        </p:nvSpPr>
        <p:spPr>
          <a:xfrm>
            <a:off x="5334472" y="30670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Takes </a:t>
            </a:r>
            <a:r>
              <a:rPr lang="en-US">
                <a:cs typeface="Calibri"/>
              </a:rPr>
              <a:t>~500ms</a:t>
            </a:r>
            <a:endParaRPr lang="en-US"/>
          </a:p>
        </p:txBody>
      </p:sp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6DF4C7A1-B6B2-408B-A9D9-E105150E6F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87568" y="671609"/>
            <a:ext cx="7874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7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C5FC-A9B8-4F00-950E-81E9EEF3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Sources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31B36-4EAC-409A-8951-169E2024B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  <a:hlinkClick r:id="rId2"/>
              </a:rPr>
              <a:t>https://developers.google.com/web/fundamentals/primers/promises</a:t>
            </a:r>
          </a:p>
          <a:p>
            <a:r>
              <a:rPr lang="en-US">
                <a:cs typeface="Calibri"/>
                <a:hlinkClick r:id="rId3"/>
              </a:rPr>
              <a:t>https://stackoverflow.com/questions/2069763/difference-between-event-handlers-and-callbacks</a:t>
            </a:r>
          </a:p>
          <a:p>
            <a:r>
              <a:rPr lang="en-US">
                <a:cs typeface="Calibri"/>
                <a:hlinkClick r:id="rId4"/>
              </a:rPr>
              <a:t>https://medium.com/@Abazhenov/using-async-await-in-express-with-node-8-b8af872c0016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51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CA81-EB91-4CFB-B837-2387BC5E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IE"/>
              <a:t>Agenda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38F84-0F37-4B01-884A-B3138CC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IE" sz="1800" dirty="0"/>
              <a:t>Async Await</a:t>
            </a:r>
          </a:p>
          <a:p>
            <a:r>
              <a:rPr lang="en-IE" sz="1800" dirty="0"/>
              <a:t>Further/advanced async behaviour</a:t>
            </a:r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plant&#10;&#10;Description automatically generated">
            <a:extLst>
              <a:ext uri="{FF2B5EF4-FFF2-40B4-BE49-F238E27FC236}">
                <a16:creationId xmlns:a16="http://schemas.microsoft.com/office/drawing/2014/main" id="{73E18538-E3BF-4549-B6BB-BD199F762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204" r="-3" b="-3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91489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DF50216-AE7D-4424-BD00-9F1D40C9B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" r="-2" b="-2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FF462-6614-404F-896E-2E97881C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Recap -</a:t>
            </a:r>
            <a:r>
              <a:rPr lang="en-US" dirty="0" err="1">
                <a:cs typeface="Calibri Light"/>
              </a:rPr>
              <a:t>Javascript</a:t>
            </a:r>
            <a:r>
              <a:rPr lang="en-US">
                <a:cs typeface="Calibri Light"/>
              </a:rPr>
              <a:t> Characteristics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822B-19C5-4A40-ADC1-6D0A7B12A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JavaScript is single threaded</a:t>
            </a:r>
          </a:p>
          <a:p>
            <a:r>
              <a:rPr lang="en-US" dirty="0">
                <a:cs typeface="Calibri"/>
              </a:rPr>
              <a:t>JavaScript is event driven</a:t>
            </a:r>
          </a:p>
          <a:p>
            <a:pPr lvl="1"/>
            <a:r>
              <a:rPr lang="en-US" dirty="0">
                <a:cs typeface="Calibri"/>
              </a:rPr>
              <a:t>Events happen – we write code to deal with them</a:t>
            </a:r>
          </a:p>
          <a:p>
            <a:pPr lvl="1"/>
            <a:r>
              <a:rPr lang="en-US" dirty="0">
                <a:cs typeface="Calibri"/>
              </a:rPr>
              <a:t>Can use callbacks to do this</a:t>
            </a:r>
          </a:p>
          <a:p>
            <a:r>
              <a:rPr lang="en-US" dirty="0">
                <a:cs typeface="Calibri"/>
              </a:rPr>
              <a:t>JavaScript can be Asynchronous </a:t>
            </a:r>
          </a:p>
          <a:p>
            <a:pPr lvl="1"/>
            <a:r>
              <a:rPr lang="en-US" dirty="0">
                <a:cs typeface="Calibri"/>
              </a:rPr>
              <a:t>Order of operation results may differ from order they were called… </a:t>
            </a:r>
          </a:p>
        </p:txBody>
      </p:sp>
    </p:spTree>
    <p:extLst>
      <p:ext uri="{BB962C8B-B14F-4D97-AF65-F5344CB8AC3E}">
        <p14:creationId xmlns:p14="http://schemas.microsoft.com/office/powerpoint/2010/main" val="42634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7546-A539-4F33-926C-DAB1E670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Callbacks</a:t>
            </a:r>
            <a:r>
              <a:rPr lang="en-IE" dirty="0"/>
              <a:t> (again)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8A9BA-B6C9-4900-8FE7-925A0DEBD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798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group of people posing for the camera&#10;&#10;Description generated with very high confidence">
            <a:extLst>
              <a:ext uri="{FF2B5EF4-FFF2-40B4-BE49-F238E27FC236}">
                <a16:creationId xmlns:a16="http://schemas.microsoft.com/office/drawing/2014/main" id="{B11D5DBF-D9F1-4804-B4D5-B2C596A8C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4" t="13703" r="4062" b="14703"/>
          <a:stretch/>
        </p:blipFill>
        <p:spPr>
          <a:xfrm>
            <a:off x="6533804" y="1825625"/>
            <a:ext cx="5275812" cy="3059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584105-65C8-42F8-8D28-B164A439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What have Callbacks ever done for us...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8475-6023-458B-BD74-037A51604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Great for things that can happen multiple times</a:t>
            </a:r>
          </a:p>
          <a:p>
            <a:r>
              <a:rPr lang="en-US" sz="2000" dirty="0">
                <a:cs typeface="Calibri"/>
              </a:rPr>
              <a:t>Great if you don't really care about what happened before you attached the listener</a:t>
            </a:r>
          </a:p>
          <a:p>
            <a:r>
              <a:rPr lang="en-US" sz="2000" dirty="0">
                <a:cs typeface="Calibri"/>
              </a:rPr>
              <a:t>Great if it's a straight-forward, stand-alone event with a quick resolution time</a:t>
            </a:r>
          </a:p>
          <a:p>
            <a:r>
              <a:rPr lang="en-US" sz="2000" dirty="0">
                <a:cs typeface="Calibri"/>
              </a:rPr>
              <a:t>Great if callback is not part of sequential process.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E.g. key press event on control.</a:t>
            </a:r>
          </a:p>
          <a:p>
            <a:pPr>
              <a:buNone/>
            </a:pPr>
            <a:r>
              <a:rPr lang="en-US" sz="2000" i="1" dirty="0">
                <a:cs typeface="Calibri"/>
              </a:rPr>
              <a:t>    </a:t>
            </a:r>
            <a:r>
              <a:rPr lang="en-US" sz="2000" i="1" dirty="0" err="1">
                <a:cs typeface="Calibri"/>
              </a:rPr>
              <a:t>document.getElementById</a:t>
            </a:r>
            <a:r>
              <a:rPr lang="en-US" sz="2000" i="1" dirty="0">
                <a:cs typeface="Calibri"/>
              </a:rPr>
              <a:t>("demo").</a:t>
            </a:r>
            <a:r>
              <a:rPr lang="en-US" sz="2000" i="1" dirty="0" err="1">
                <a:cs typeface="Calibri"/>
              </a:rPr>
              <a:t>addEventListener</a:t>
            </a:r>
            <a:r>
              <a:rPr lang="en-US" sz="2000" i="1" dirty="0">
                <a:cs typeface="Calibri"/>
              </a:rPr>
              <a:t>("keypress", </a:t>
            </a:r>
            <a:r>
              <a:rPr lang="en-US" sz="2000" i="1" dirty="0" err="1">
                <a:cs typeface="Calibri"/>
              </a:rPr>
              <a:t>myFunction</a:t>
            </a:r>
            <a:r>
              <a:rPr lang="en-US" sz="2000" i="1" dirty="0">
                <a:cs typeface="Calibri"/>
              </a:rPr>
              <a:t>);</a:t>
            </a:r>
          </a:p>
          <a:p>
            <a:r>
              <a:rPr lang="en-US" sz="2000" b="1" dirty="0">
                <a:cs typeface="Calibri"/>
              </a:rPr>
              <a:t>But...</a:t>
            </a:r>
          </a:p>
        </p:txBody>
      </p:sp>
    </p:spTree>
    <p:extLst>
      <p:ext uri="{BB962C8B-B14F-4D97-AF65-F5344CB8AC3E}">
        <p14:creationId xmlns:p14="http://schemas.microsoft.com/office/powerpoint/2010/main" val="149364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3163F-CC41-43F6-8C6A-D1028245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Multiple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F95A-D652-4752-9B46-82BCA6042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D9D66A"/>
                </a:solidFill>
                <a:latin typeface="+mn-lt"/>
                <a:ea typeface="+mn-ea"/>
                <a:cs typeface="+mn-cs"/>
              </a:rPr>
              <a:t>I want this to happen sequentially… but order of callback events is indeterminate.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A5C7518-C7C7-4D6F-A5CA-4D1EA1785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04" y="2404653"/>
            <a:ext cx="7623707" cy="3986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8AE74F-5771-4808-8611-5CECE8AA6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450" y="2213967"/>
            <a:ext cx="1528077" cy="2184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69FC88-F6DA-49C6-8FFD-06EE269FD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1826" y="4533118"/>
            <a:ext cx="1472701" cy="232488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26EA7B9-99E7-4C65-B4C3-A3EFEABF85C6}"/>
              </a:ext>
            </a:extLst>
          </p:cNvPr>
          <p:cNvSpPr/>
          <p:nvPr/>
        </p:nvSpPr>
        <p:spPr>
          <a:xfrm>
            <a:off x="8407444" y="3039341"/>
            <a:ext cx="1770877" cy="723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Possible Result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FE993CC-875F-477C-89AB-FBD92D02C006}"/>
              </a:ext>
            </a:extLst>
          </p:cNvPr>
          <p:cNvSpPr/>
          <p:nvPr/>
        </p:nvSpPr>
        <p:spPr>
          <a:xfrm>
            <a:off x="8407443" y="5140462"/>
            <a:ext cx="1770877" cy="723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Possible Result</a:t>
            </a:r>
          </a:p>
        </p:txBody>
      </p:sp>
    </p:spTree>
    <p:extLst>
      <p:ext uri="{BB962C8B-B14F-4D97-AF65-F5344CB8AC3E}">
        <p14:creationId xmlns:p14="http://schemas.microsoft.com/office/powerpoint/2010/main" val="192040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EAA08-F502-480F-9F5F-DFEA9E26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dirty="0">
                <a:solidFill>
                  <a:srgbClr val="FFFFFF"/>
                </a:solidFill>
              </a:rPr>
              <a:t>Callback Hell – Multiple sequential requests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809D75F-D11D-4675-99CB-768E94F5F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05" r="26396"/>
          <a:stretch/>
        </p:blipFill>
        <p:spPr>
          <a:xfrm>
            <a:off x="581029" y="2426818"/>
            <a:ext cx="5373762" cy="433374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ECF57A-FEE2-454E-80E5-E0CB07609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69896" y="3299092"/>
            <a:ext cx="6218678" cy="203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2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776A-1D40-4783-93EC-E50ACC1F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Async</a:t>
            </a:r>
            <a:r>
              <a:rPr lang="en-US">
                <a:cs typeface="Calibri Light"/>
              </a:rPr>
              <a:t> Functions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B5AD5-FD8E-449A-8BB4-860B94D48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using </a:t>
            </a:r>
            <a:r>
              <a:rPr lang="en-US" err="1">
                <a:cs typeface="Calibri"/>
              </a:rPr>
              <a:t>async</a:t>
            </a:r>
            <a:r>
              <a:rPr lang="en-US">
                <a:cs typeface="Calibri"/>
              </a:rPr>
              <a:t>/await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20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5D88-E3A2-4F56-A53A-202174F0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Async/Await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CC521-4BA7-45D5-9F11-949155009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cs typeface="Calibri"/>
              </a:rPr>
              <a:t>async/await</a:t>
            </a:r>
            <a:r>
              <a:rPr lang="en-US" sz="2000" dirty="0">
                <a:cs typeface="Calibri"/>
              </a:rPr>
              <a:t> and </a:t>
            </a:r>
            <a:r>
              <a:rPr lang="en-US" sz="2000" b="1" dirty="0">
                <a:cs typeface="Calibri"/>
              </a:rPr>
              <a:t>promises</a:t>
            </a:r>
            <a:r>
              <a:rPr lang="en-US" sz="2000" dirty="0">
                <a:cs typeface="Calibri"/>
              </a:rPr>
              <a:t> are essentially the same under the hood</a:t>
            </a:r>
            <a:endParaRPr lang="en-US" sz="2000" b="1" dirty="0">
              <a:cs typeface="Calibri"/>
            </a:endParaRPr>
          </a:p>
          <a:p>
            <a:r>
              <a:rPr lang="en-US" sz="2000" b="1" dirty="0">
                <a:cs typeface="Calibri"/>
              </a:rPr>
              <a:t>async</a:t>
            </a:r>
            <a:r>
              <a:rPr lang="en-US" sz="2000" dirty="0">
                <a:cs typeface="Calibri"/>
              </a:rPr>
              <a:t> is a keyword </a:t>
            </a:r>
            <a:endParaRPr lang="en-US" dirty="0">
              <a:cs typeface="Calibri"/>
            </a:endParaRPr>
          </a:p>
          <a:p>
            <a:pPr lvl="1"/>
            <a:r>
              <a:rPr lang="en-US" sz="1600" dirty="0">
                <a:cs typeface="Calibri"/>
              </a:rPr>
              <a:t>Used in function declaration</a:t>
            </a:r>
            <a:endParaRPr lang="en-US" dirty="0">
              <a:cs typeface="Calibri"/>
            </a:endParaRPr>
          </a:p>
          <a:p>
            <a:r>
              <a:rPr lang="en-US" sz="2000" b="1" dirty="0">
                <a:cs typeface="Calibri"/>
              </a:rPr>
              <a:t>await</a:t>
            </a:r>
            <a:r>
              <a:rPr lang="en-US" sz="2000" dirty="0">
                <a:cs typeface="Calibri"/>
              </a:rPr>
              <a:t> is used during the promise handling</a:t>
            </a:r>
          </a:p>
          <a:p>
            <a:pPr lvl="1"/>
            <a:r>
              <a:rPr lang="en-US" sz="1600" dirty="0">
                <a:cs typeface="Calibri"/>
              </a:rPr>
              <a:t> must be used within an </a:t>
            </a:r>
            <a:r>
              <a:rPr lang="en-US" sz="1600" b="1" dirty="0">
                <a:cs typeface="Calibri"/>
              </a:rPr>
              <a:t>async function</a:t>
            </a:r>
            <a:endParaRPr lang="en-US" sz="1600" dirty="0">
              <a:cs typeface="Calibri"/>
            </a:endParaRPr>
          </a:p>
          <a:p>
            <a:r>
              <a:rPr lang="en-US" sz="2000" b="1" dirty="0">
                <a:cs typeface="Calibri"/>
              </a:rPr>
              <a:t>async</a:t>
            </a:r>
            <a:r>
              <a:rPr lang="en-US" sz="2000" dirty="0">
                <a:cs typeface="Calibri"/>
              </a:rPr>
              <a:t> functions return a promise, regardless of what the return value is within the function.</a:t>
            </a:r>
          </a:p>
          <a:p>
            <a:r>
              <a:rPr lang="en-US" sz="2000" b="1" dirty="0">
                <a:cs typeface="Calibri"/>
              </a:rPr>
              <a:t>Available now!</a:t>
            </a:r>
            <a:r>
              <a:rPr lang="en-US" sz="2000" dirty="0">
                <a:cs typeface="Calibri"/>
              </a:rPr>
              <a:t> in most good browsers as well as Node.js</a:t>
            </a:r>
            <a:endParaRPr lang="en-US" sz="2000" dirty="0"/>
          </a:p>
          <a:p>
            <a:endParaRPr lang="en-US" sz="2000" dirty="0"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DCF05C-CECE-420F-A68B-186A997C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673" y="1891578"/>
            <a:ext cx="6732906" cy="362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619</Words>
  <Application>Microsoft Office PowerPoint</Application>
  <PresentationFormat>Widescreen</PresentationFormat>
  <Paragraphs>72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 New</vt:lpstr>
      <vt:lpstr>office theme</vt:lpstr>
      <vt:lpstr>JavaScript Asynchronous Patterns</vt:lpstr>
      <vt:lpstr>Agenda</vt:lpstr>
      <vt:lpstr>Recap -Javascript Characteristics</vt:lpstr>
      <vt:lpstr>Callbacks (again)</vt:lpstr>
      <vt:lpstr>What have Callbacks ever done for us...</vt:lpstr>
      <vt:lpstr>Multiple Callbacks</vt:lpstr>
      <vt:lpstr>Callback Hell – Multiple sequential requests</vt:lpstr>
      <vt:lpstr>Async Functions</vt:lpstr>
      <vt:lpstr>Async/Await !</vt:lpstr>
      <vt:lpstr>Async/Await Sequential read</vt:lpstr>
      <vt:lpstr>Callbacks vs Promises vs Async-Await</vt:lpstr>
      <vt:lpstr>Error Handling</vt:lpstr>
      <vt:lpstr>Error Handling – async await</vt:lpstr>
      <vt:lpstr>Further Asynchronous features…</vt:lpstr>
      <vt:lpstr>Wrapper Function for Error handling</vt:lpstr>
      <vt:lpstr>Parallelism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Asynchronous Patterns</dc:title>
  <dc:creator>Frank X Walsh</dc:creator>
  <cp:lastModifiedBy>Frank X Walsh</cp:lastModifiedBy>
  <cp:revision>7</cp:revision>
  <dcterms:created xsi:type="dcterms:W3CDTF">2020-11-26T10:45:54Z</dcterms:created>
  <dcterms:modified xsi:type="dcterms:W3CDTF">2021-04-20T12:30:30Z</dcterms:modified>
</cp:coreProperties>
</file>