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2" r:id="rId8"/>
    <p:sldId id="264" r:id="rId9"/>
    <p:sldId id="263" r:id="rId10"/>
    <p:sldId id="265" r:id="rId11"/>
    <p:sldId id="282" r:id="rId12"/>
    <p:sldId id="266" r:id="rId13"/>
    <p:sldId id="258" r:id="rId14"/>
    <p:sldId id="259" r:id="rId15"/>
    <p:sldId id="267" r:id="rId16"/>
    <p:sldId id="268" r:id="rId17"/>
    <p:sldId id="284" r:id="rId18"/>
    <p:sldId id="285" r:id="rId19"/>
    <p:sldId id="261" r:id="rId20"/>
    <p:sldId id="286" r:id="rId21"/>
    <p:sldId id="287" r:id="rId22"/>
    <p:sldId id="288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lectures/web-fall07/res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home.com/heating?status=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.wikiversity.org/wiki/Benutzer:MartinThoma/Rechnernetze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doc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shup.se/nyheter/apimandag-2015-11-09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eleshev.com/yaml-quick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tex.stackexchange.com/questions/152829/how-can-i-highlight-yaml-code-in-a-pretty-way-with-listing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lph_Waldo_Emerso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uk.com/it-business/rentokil-on-iot-rat-traps-cash-for-apps-incentives-apis-361286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Short for Representational State Transfer</a:t>
            </a:r>
          </a:p>
          <a:p>
            <a:r>
              <a:rPr lang="en-US" sz="2400">
                <a:cs typeface="Calibri"/>
              </a:rPr>
              <a:t>Set of Principles for how web should be used</a:t>
            </a:r>
          </a:p>
          <a:p>
            <a:r>
              <a:rPr lang="en-US" sz="2400">
                <a:cs typeface="Calibri"/>
              </a:rPr>
              <a:t>Coined by Roy Fielding</a:t>
            </a:r>
          </a:p>
          <a:p>
            <a:pPr lvl="1"/>
            <a:r>
              <a:rPr lang="en-US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400">
                <a:cs typeface="Calibri"/>
              </a:rPr>
              <a:t>A set of principles that define how Web standards(HTTP and URIs) can be used.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CD9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2988546"/>
            <a:ext cx="1462088" cy="88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Every “thing” has an identity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Link things together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Use standard set of methods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Resources can have multiple representations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JSON/XML/PNG/...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Communicate stateless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Should </a:t>
            </a:r>
            <a:r>
              <a:rPr lang="en-IE" sz="2000" b="1" dirty="0">
                <a:cs typeface="Calibri"/>
              </a:rPr>
              <a:t>not</a:t>
            </a:r>
            <a:r>
              <a:rPr lang="en-IE" sz="2000" dirty="0">
                <a:cs typeface="Calibri"/>
              </a:rPr>
              <a:t> depend on server state. </a:t>
            </a:r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/>
              <a:t>In Rest, everything is based around resources</a:t>
            </a:r>
            <a:endParaRPr lang="en-IE" sz="6000">
              <a:cs typeface="Calibri"/>
            </a:endParaRPr>
          </a:p>
          <a:p>
            <a:pPr lvl="1"/>
            <a:r>
              <a:rPr lang="en-IE" sz="5400"/>
              <a:t>the “things” you’re working with are modelled as resources described by URI paths--like /users, /groups, /dogs</a:t>
            </a:r>
            <a:endParaRPr lang="en-IE" sz="5400">
              <a:cs typeface="Calibri"/>
            </a:endParaRPr>
          </a:p>
          <a:p>
            <a:pPr lvl="1"/>
            <a:r>
              <a:rPr lang="en-IE" sz="5400"/>
              <a:t>Notice they are </a:t>
            </a:r>
            <a:r>
              <a:rPr lang="en-IE" sz="7200" b="1"/>
              <a:t>nouns</a:t>
            </a:r>
            <a:r>
              <a:rPr lang="en-IE" sz="5400"/>
              <a:t> </a:t>
            </a:r>
            <a:r>
              <a:rPr lang="en-IE" sz="5400" b="1"/>
              <a:t>. </a:t>
            </a:r>
            <a:endParaRPr lang="en-IE" sz="5400" b="1">
              <a:cs typeface="Calibri"/>
            </a:endParaRPr>
          </a:p>
          <a:p>
            <a:pPr lvl="1"/>
            <a:r>
              <a:rPr lang="en-IE" sz="5400" b="1" u="sng"/>
              <a:t>Verbs in URLs are BAD</a:t>
            </a:r>
            <a:endParaRPr lang="en-IE" sz="5400" b="1" u="sng">
              <a:cs typeface="Calibri"/>
            </a:endParaRPr>
          </a:p>
          <a:p>
            <a:r>
              <a:rPr lang="en-IE" sz="6000"/>
              <a:t>The things that you do on these things (or nouns) are characterised by the fixed set of  HTTP methods</a:t>
            </a:r>
            <a:endParaRPr lang="en-IE" sz="6000">
              <a:cs typeface="Calibri"/>
            </a:endParaRPr>
          </a:p>
          <a:p>
            <a:pPr lvl="1"/>
            <a:r>
              <a:rPr lang="en-IE" sz="5400"/>
              <a:t>What GET,POST,PUT does is something that the designer/developer gets to put into the model.</a:t>
            </a:r>
            <a:endParaRPr lang="en-IE" sz="5400">
              <a:cs typeface="Calibri"/>
            </a:endParaRPr>
          </a:p>
          <a:p>
            <a:r>
              <a:rPr lang="en-IE" sz="6000"/>
              <a:t>The metadata (the adjectives) is usually encoded in HTTP headers, although sometimes in the payload.</a:t>
            </a:r>
            <a:endParaRPr lang="en-IE" sz="6000">
              <a:cs typeface="Calibri"/>
            </a:endParaRPr>
          </a:p>
          <a:p>
            <a:r>
              <a:rPr lang="en-IE" sz="6000"/>
              <a:t>The responses are the pre-established HTTP status codes and body. (200, 404, 500 etc.)</a:t>
            </a:r>
            <a:endParaRPr lang="en-IE" sz="6000">
              <a:cs typeface="Calibri"/>
            </a:endParaRPr>
          </a:p>
          <a:p>
            <a:r>
              <a:rPr lang="en-IE" sz="6000"/>
              <a:t> The representations of the resource are found inside the body of the request and respons</a:t>
            </a:r>
            <a:r>
              <a:rPr lang="en-IE"/>
              <a:t>e</a:t>
            </a:r>
            <a:endParaRPr lang="en-IE"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F7F64E-840B-4EA8-9BF8-A2836A62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3529"/>
              </p:ext>
            </p:extLst>
          </p:nvPr>
        </p:nvGraphicFramePr>
        <p:xfrm>
          <a:off x="1155700" y="444802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917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04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740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389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47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List 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New 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Bulk Update 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/dogs/{id}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Details of Dog 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details of dog {id}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dog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1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550" y="320675"/>
            <a:ext cx="4098995" cy="589756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2E2D5-7F38-40BD-82DF-A59F69D6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4171950"/>
            <a:ext cx="2057815" cy="2073653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5C9CC120-B3D2-44FC-B1E2-97841ACC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81000"/>
            <a:ext cx="6237801" cy="3435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3714C-3583-4473-AC1D-F649A13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639763"/>
            <a:ext cx="3559244" cy="13462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API Design - Containment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789-4EAA-4904-AF13-236E500B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8" y="2122488"/>
            <a:ext cx="3447429" cy="3625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URIs embed ids of “child” resources</a:t>
            </a:r>
          </a:p>
          <a:p>
            <a:r>
              <a:rPr lang="en-US" sz="2400">
                <a:cs typeface="Calibri"/>
              </a:rPr>
              <a:t>Post creates child resources</a:t>
            </a:r>
            <a:endParaRPr lang="en-US" sz="2400"/>
          </a:p>
          <a:p>
            <a:r>
              <a:rPr lang="en-US" sz="2400">
                <a:cs typeface="Calibri"/>
              </a:rPr>
              <a:t>Put/Delete for updating /removing resources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636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2AA8-708A-4D50-B517-9EE9EB82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C33DABC5-5753-43E3-AC79-69579F373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3725" y="1895975"/>
            <a:ext cx="7721328" cy="4299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4DC3-743C-42FB-AE34-FB1C3EBD94FC}"/>
              </a:ext>
            </a:extLst>
          </p:cNvPr>
          <p:cNvSpPr txBox="1"/>
          <p:nvPr/>
        </p:nvSpPr>
        <p:spPr>
          <a:xfrm>
            <a:off x="3782525" y="6492875"/>
            <a:ext cx="2876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dret.net/lectures/web-fall07/rest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/3.0/"/>
              </a:rPr>
              <a:t>CC BY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2002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35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dirty="0">
                <a:latin typeface="Calibri" charset="0"/>
              </a:rPr>
              <a:t>Uniquely identifies a resource over the web. </a:t>
            </a:r>
            <a:r>
              <a:rPr lang="en-US" sz="3600" i="1" dirty="0">
                <a:latin typeface="Calibri" charset="0"/>
              </a:rPr>
              <a:t>protocol://hostname:port/path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Query string used to include data in a URL. For example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hlinkClick r:id="rId3"/>
              </a:rPr>
              <a:t>https://www.myhome.com/heating?status=on</a:t>
            </a:r>
            <a:endParaRPr lang="en-US" dirty="0">
              <a:latin typeface="Calibri" charset="0"/>
              <a:cs typeface="Calibri"/>
              <a:hlinkClick r:id="rId3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36282-623E-49F2-BB2E-79F9BB30F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34214" y="4255564"/>
            <a:ext cx="7929664" cy="234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483E7-2625-45BC-8D12-0FA0819D1E2C}"/>
              </a:ext>
            </a:extLst>
          </p:cNvPr>
          <p:cNvSpPr txBox="1"/>
          <p:nvPr/>
        </p:nvSpPr>
        <p:spPr>
          <a:xfrm>
            <a:off x="3925756" y="4071392"/>
            <a:ext cx="434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5" tooltip="https://de.wikiversity.org/wiki/Benutzer:MartinThoma/Rechnernetze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6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>
                <a:cs typeface="Calibri Light"/>
              </a:rPr>
              <a:t>request from App.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689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Browser: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2387600"/>
            <a:ext cx="9071113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3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27" y="346540"/>
            <a:ext cx="10515600" cy="1325563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07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pPr algn="just"/>
            <a:r>
              <a:rPr lang="en-US" dirty="0">
                <a:latin typeface="Calibri" charset="0"/>
              </a:rPr>
              <a:t>For example, the browser translated the URL  </a:t>
            </a:r>
            <a:r>
              <a:rPr lang="en-US" dirty="0">
                <a:latin typeface="Calibri" charset="0"/>
                <a:hlinkClick r:id="rId3"/>
              </a:rPr>
              <a:t>http://www.nowhere123.com/doc/index.html</a:t>
            </a:r>
            <a:r>
              <a:rPr lang="en-US" dirty="0">
                <a:latin typeface="Calibri" charset="0"/>
              </a:rPr>
              <a:t> into the following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907" y="4490302"/>
            <a:ext cx="7426712" cy="2031325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GET /docs/index.html HTTP/1.1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Host: www.nowhere123.com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Accept: image/gif, image/jpeg, */*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Accept-Language: </a:t>
            </a:r>
            <a:r>
              <a:rPr lang="en-US" dirty="0" err="1">
                <a:latin typeface="Arial" charset="0"/>
              </a:rPr>
              <a:t>en</a:t>
            </a:r>
            <a:r>
              <a:rPr lang="en-US" dirty="0">
                <a:latin typeface="Arial" charset="0"/>
              </a:rPr>
              <a:t>-us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Accept-Encoding: </a:t>
            </a:r>
            <a:r>
              <a:rPr lang="en-US" dirty="0" err="1">
                <a:latin typeface="Arial" charset="0"/>
              </a:rPr>
              <a:t>gzip</a:t>
            </a:r>
            <a:r>
              <a:rPr lang="en-US" dirty="0">
                <a:latin typeface="Arial" charset="0"/>
              </a:rPr>
              <a:t>, deflate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User-Agent: Mozilla/4.0 (compatible; MSIE 6.0; Windows NT 5.1)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(blank line)</a:t>
            </a: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76" y="1360991"/>
            <a:ext cx="10515600" cy="25299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file under the server's document directory, and returns the file requested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2444" y="4207357"/>
            <a:ext cx="6683297" cy="258532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b="1" dirty="0">
                <a:latin typeface="Arial"/>
              </a:rPr>
              <a:t>HTTP/1.1 200 OK</a:t>
            </a:r>
            <a:r>
              <a:rPr lang="en-US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Date: Sun, 18 Oct 2009 08:56:53 GMT </a:t>
            </a:r>
          </a:p>
          <a:p>
            <a:r>
              <a:rPr lang="en-US" dirty="0">
                <a:latin typeface="Arial"/>
              </a:rPr>
              <a:t>Server: Apache/2.2.14 (Win32) </a:t>
            </a:r>
          </a:p>
          <a:p>
            <a:r>
              <a:rPr lang="en-US" dirty="0">
                <a:latin typeface="Arial"/>
              </a:rPr>
              <a:t>Last-Modified: Sat, 20 Nov 2004 07:16:26 GMT </a:t>
            </a:r>
          </a:p>
          <a:p>
            <a:r>
              <a:rPr lang="en-US" dirty="0">
                <a:latin typeface="Arial"/>
              </a:rPr>
              <a:t>Content-Length: 44 </a:t>
            </a:r>
          </a:p>
          <a:p>
            <a:r>
              <a:rPr lang="en-US" dirty="0">
                <a:latin typeface="Arial"/>
              </a:rPr>
              <a:t>Connection: close </a:t>
            </a:r>
          </a:p>
          <a:p>
            <a:r>
              <a:rPr lang="en-US" b="1" dirty="0">
                <a:latin typeface="Arial"/>
              </a:rPr>
              <a:t>Content-Type: text/html</a:t>
            </a:r>
          </a:p>
          <a:p>
            <a:br>
              <a:rPr lang="en-US" b="1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&lt;html&gt;&lt;body&gt;&lt;h1&gt;It works!&lt;/h1&gt;&lt;/body&gt;&lt;/html&gt;</a:t>
            </a:r>
            <a:r>
              <a:rPr lang="en-US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Request resources without sending data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Can be used to create new resources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PUT/Patch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Modify/ Partially Modify objects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Delete objects without sending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EEE552F-8F3C-4562-A67D-EE1BB566C5C4}"/>
              </a:ext>
            </a:extLst>
          </p:cNvPr>
          <p:cNvSpPr/>
          <p:nvPr/>
        </p:nvSpPr>
        <p:spPr>
          <a:xfrm>
            <a:off x="4071816" y="1591408"/>
            <a:ext cx="4571999" cy="628161"/>
          </a:xfrm>
          <a:prstGeom prst="accentCallout1">
            <a:avLst>
              <a:gd name="adj1" fmla="val 18750"/>
              <a:gd name="adj2" fmla="val -8333"/>
              <a:gd name="adj3" fmla="val 68954"/>
              <a:gd name="adj4" fmla="val -46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Safe Method (no action on server/resource, “idempotent”)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3629FCF1-EFAA-4F42-A013-9BB5D74E119F}"/>
              </a:ext>
            </a:extLst>
          </p:cNvPr>
          <p:cNvSpPr/>
          <p:nvPr/>
        </p:nvSpPr>
        <p:spPr>
          <a:xfrm>
            <a:off x="7862276" y="2273086"/>
            <a:ext cx="4509477" cy="978877"/>
          </a:xfrm>
          <a:prstGeom prst="accentCallout1">
            <a:avLst>
              <a:gd name="adj1" fmla="val 18750"/>
              <a:gd name="adj2" fmla="val -8333"/>
              <a:gd name="adj3" fmla="val 72522"/>
              <a:gd name="adj4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Usually contains body </a:t>
            </a:r>
          </a:p>
          <a:p>
            <a:pPr algn="ctr"/>
            <a:r>
              <a:rPr lang="en-IE" dirty="0"/>
              <a:t>(the data sent to server)</a:t>
            </a:r>
          </a:p>
          <a:p>
            <a:pPr algn="ctr"/>
            <a:r>
              <a:rPr lang="en-IE" dirty="0"/>
              <a:t>Changes stuff!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EC0B2-3B0B-47FD-B87C-6B2A58ED5ECA}"/>
              </a:ext>
            </a:extLst>
          </p:cNvPr>
          <p:cNvCxnSpPr>
            <a:cxnSpLocks/>
          </p:cNvCxnSpPr>
          <p:nvPr/>
        </p:nvCxnSpPr>
        <p:spPr>
          <a:xfrm flipH="1">
            <a:off x="3048001" y="2672862"/>
            <a:ext cx="4493845" cy="1158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Web API</a:t>
            </a:r>
          </a:p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44E2-D7E0-4FF8-9C30-5CC17A50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E" dirty="0" err="1"/>
              <a:t>OpenAPI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375-E61B-4DFE-A3FF-B01FF20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400" dirty="0"/>
              <a:t>Specification for machine-readable interface files for describing, producing, consuming, and visualising Restful Web Services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OpenAPI</a:t>
            </a:r>
            <a:r>
              <a:rPr lang="en-GB" sz="2400" dirty="0"/>
              <a:t> Initiative is an open-source collaboration project of the Linux Foundation</a:t>
            </a:r>
          </a:p>
          <a:p>
            <a:r>
              <a:rPr lang="en-GB" sz="2400" dirty="0"/>
              <a:t>Origins in Swagger… (</a:t>
            </a:r>
            <a:r>
              <a:rPr lang="en-IE" sz="2400" dirty="0">
                <a:hlinkClick r:id="rId2"/>
              </a:rPr>
              <a:t>https://swagger.io/specification/</a:t>
            </a:r>
            <a:r>
              <a:rPr lang="en-IE" sz="2400" dirty="0"/>
              <a:t>)</a:t>
            </a:r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 err="1"/>
              <a:t>OpenAPI</a:t>
            </a:r>
            <a:r>
              <a:rPr lang="en-GB" sz="2400" dirty="0"/>
              <a:t> Specification (OAS) defines a standard, language-agnostic interface to RESTful APIs</a:t>
            </a:r>
          </a:p>
          <a:p>
            <a:r>
              <a:rPr lang="en-GB" sz="2400" dirty="0"/>
              <a:t>YAML can be used to describe an </a:t>
            </a:r>
            <a:r>
              <a:rPr lang="en-GB" sz="2400" dirty="0" err="1"/>
              <a:t>OpanAPI</a:t>
            </a:r>
            <a:r>
              <a:rPr lang="en-GB" sz="2400" dirty="0"/>
              <a:t>.</a:t>
            </a:r>
            <a:endParaRPr lang="en-IE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C7E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C8EB5978-0D84-44D3-A9B0-6F03EDF4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91358" y="2857501"/>
            <a:ext cx="1388256" cy="114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BA07-B4A5-434D-B3D4-B8A96E9442E6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mashup.se/nyheter/apimandag-2015-11-0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1F5F-4E52-48FE-B8E9-A9339EF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364-CFF2-434A-9096-3621266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596"/>
            <a:ext cx="4882662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Human friendly, cross language, data </a:t>
            </a:r>
            <a:r>
              <a:rPr lang="en-IE" sz="2000" dirty="0"/>
              <a:t>serialization language.</a:t>
            </a:r>
          </a:p>
          <a:p>
            <a:pPr lvl="1"/>
            <a:r>
              <a:rPr lang="en-IE" sz="2000" dirty="0"/>
              <a:t>YAML </a:t>
            </a:r>
            <a:r>
              <a:rPr lang="en-IE" sz="2000" dirty="0" err="1"/>
              <a:t>Ain’t</a:t>
            </a:r>
            <a:r>
              <a:rPr lang="en-IE" sz="2000" dirty="0"/>
              <a:t> </a:t>
            </a:r>
            <a:r>
              <a:rPr lang="en-IE" sz="2000" dirty="0" err="1"/>
              <a:t>Markup</a:t>
            </a:r>
            <a:r>
              <a:rPr lang="en-IE" sz="2000" dirty="0"/>
              <a:t> Language</a:t>
            </a:r>
          </a:p>
          <a:p>
            <a:r>
              <a:rPr lang="en-GB" sz="2400" dirty="0"/>
              <a:t>Documents begin with --- and end with …</a:t>
            </a:r>
          </a:p>
          <a:p>
            <a:r>
              <a:rPr lang="en-GB" sz="2400" b="1" dirty="0"/>
              <a:t>Indentation of lines denotes the structure within the document.</a:t>
            </a:r>
          </a:p>
          <a:p>
            <a:r>
              <a:rPr lang="en-GB" sz="2400" dirty="0"/>
              <a:t>Comments begin with #</a:t>
            </a:r>
          </a:p>
          <a:p>
            <a:r>
              <a:rPr lang="en-GB" sz="2400" dirty="0"/>
              <a:t>Members of lists begin with –</a:t>
            </a:r>
          </a:p>
          <a:p>
            <a:r>
              <a:rPr lang="en-GB" sz="2400" dirty="0"/>
              <a:t>Key value pairs use the following syntax</a:t>
            </a:r>
          </a:p>
          <a:p>
            <a:pPr lvl="1"/>
            <a:r>
              <a:rPr lang="en-GB" sz="2000" dirty="0"/>
              <a:t>&lt;key&gt;: &lt;value&gt;</a:t>
            </a:r>
          </a:p>
          <a:p>
            <a:r>
              <a:rPr lang="en-GB" sz="2400" dirty="0"/>
              <a:t>Quick tutorial here</a:t>
            </a:r>
          </a:p>
          <a:p>
            <a:pPr lvl="1"/>
            <a:r>
              <a:rPr lang="en-IE" sz="2000" dirty="0">
                <a:hlinkClick r:id="rId2"/>
              </a:rPr>
              <a:t>https://keleshev.com/yaml-quick-introduction</a:t>
            </a:r>
            <a:endParaRPr lang="en-GB" sz="2000" dirty="0"/>
          </a:p>
          <a:p>
            <a:pPr lvl="1"/>
            <a:endParaRPr lang="en-IE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8692E-26C1-4E7B-AEB4-0010C4767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84" r="2989" b="27956"/>
          <a:stretch/>
        </p:blipFill>
        <p:spPr>
          <a:xfrm>
            <a:off x="6557554" y="2071395"/>
            <a:ext cx="6233160" cy="2873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C6C3-61F8-4017-A475-59DF8D5D0722}"/>
              </a:ext>
            </a:extLst>
          </p:cNvPr>
          <p:cNvSpPr txBox="1"/>
          <p:nvPr/>
        </p:nvSpPr>
        <p:spPr>
          <a:xfrm>
            <a:off x="9057980" y="5976907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tex.stackexchange.com/questions/152829/how-can-i-highlight-yaml-code-in-a-pretty-way-with-list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8945-3E10-4AB0-B90D-EE08CF5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Swagger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52898-87B9-4921-B2E2-A22CE7E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03" r="1" b="31876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7500" lnSpcReduction="20000"/>
          </a:bodyPr>
          <a:lstStyle/>
          <a:p>
            <a:r>
              <a:rPr lang="en-IE"/>
              <a:t>Programmatic interface exposed via the web</a:t>
            </a:r>
          </a:p>
          <a:p>
            <a:r>
              <a:rPr lang="en-IE"/>
              <a:t>Uses open standards typically with request-response messaging.</a:t>
            </a:r>
          </a:p>
          <a:p>
            <a:pPr lvl="1"/>
            <a:r>
              <a:rPr lang="en-IE" err="1"/>
              <a:t>E.g</a:t>
            </a:r>
            <a:r>
              <a:rPr lang="en-IE"/>
              <a:t> messages in JSON or XML</a:t>
            </a:r>
          </a:p>
          <a:p>
            <a:pPr lvl="1"/>
            <a:r>
              <a:rPr lang="en-IE"/>
              <a:t>HTTP as transport</a:t>
            </a:r>
          </a:p>
          <a:p>
            <a:pPr lvl="1"/>
            <a:r>
              <a:rPr lang="en-IE"/>
              <a:t>URIs</a:t>
            </a:r>
          </a:p>
          <a:p>
            <a:r>
              <a:rPr lang="en-IE"/>
              <a:t>Example would be Restful web service described in previous lectures.</a:t>
            </a:r>
          </a:p>
          <a:p>
            <a:r>
              <a:rPr lang="en-IE"/>
              <a:t>Typical use:</a:t>
            </a:r>
          </a:p>
          <a:p>
            <a:pPr lvl="1"/>
            <a:r>
              <a:rPr lang="en-IE"/>
              <a:t>Expose application functionality via the web</a:t>
            </a:r>
          </a:p>
          <a:p>
            <a:pPr lvl="1"/>
            <a:r>
              <a:rPr lang="en-IE"/>
              <a:t>Machine to machine communication</a:t>
            </a:r>
          </a:p>
          <a:p>
            <a:pPr lvl="1"/>
            <a:r>
              <a:rPr lang="en-IE"/>
              <a:t>Distributed systems</a:t>
            </a:r>
          </a:p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51" y="1690688"/>
            <a:ext cx="6415944" cy="3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51338"/>
          </a:xfrm>
        </p:spPr>
        <p:txBody>
          <a:bodyPr/>
          <a:lstStyle/>
          <a:p>
            <a:r>
              <a:rPr lang="en-IE"/>
              <a:t>API design happens after the release of some a data-rich application</a:t>
            </a:r>
          </a:p>
          <a:p>
            <a:pPr lvl="1"/>
            <a:r>
              <a:rPr lang="en-IE"/>
              <a:t>Existing application “wrapped” in API</a:t>
            </a:r>
          </a:p>
          <a:p>
            <a:r>
              <a:rPr lang="en-IE"/>
              <a:t>Created as an afterthought.</a:t>
            </a:r>
          </a:p>
          <a:p>
            <a:pPr lvl="1"/>
            <a:r>
              <a:rPr lang="en-IE"/>
              <a:t>Tightly bound application needs data/function exposed as API.</a:t>
            </a:r>
          </a:p>
          <a:p>
            <a:pPr lvl="1"/>
            <a:r>
              <a:rPr lang="en-IE"/>
              <a:t>Shoe-horned in as a separate entity.</a:t>
            </a:r>
          </a:p>
          <a:p>
            <a:endParaRPr lang="en-IE"/>
          </a:p>
          <a:p>
            <a:pPr lvl="1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4" y="2799982"/>
            <a:ext cx="4618486" cy="2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3650" cy="4351338"/>
          </a:xfrm>
        </p:spPr>
        <p:txBody>
          <a:bodyPr>
            <a:normAutofit/>
          </a:bodyPr>
          <a:lstStyle/>
          <a:p>
            <a:r>
              <a:rPr lang="en-IE" dirty="0"/>
              <a:t>Collaboratively design, </a:t>
            </a:r>
            <a:r>
              <a:rPr lang="en-IE" dirty="0" err="1"/>
              <a:t>mockup</a:t>
            </a:r>
            <a:r>
              <a:rPr lang="en-IE" dirty="0"/>
              <a:t>, implement and document an API </a:t>
            </a:r>
            <a:r>
              <a:rPr lang="en-IE" b="1" dirty="0"/>
              <a:t>before</a:t>
            </a:r>
            <a:r>
              <a:rPr lang="en-IE" dirty="0"/>
              <a:t> the application or other channels that will use it even exist.</a:t>
            </a:r>
          </a:p>
          <a:p>
            <a:r>
              <a:rPr lang="en-IE" dirty="0"/>
              <a:t>Uses “clean-room” approach.</a:t>
            </a:r>
          </a:p>
          <a:p>
            <a:pPr lvl="1"/>
            <a:r>
              <a:rPr lang="en-IE" dirty="0"/>
              <a:t>the API is designed with little consideration for the existing IT landscape.</a:t>
            </a:r>
          </a:p>
          <a:p>
            <a:pPr lvl="1"/>
            <a:r>
              <a:rPr lang="en-IE" dirty="0"/>
              <a:t>the API is designed as though there are no constraints.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50" y="1825625"/>
            <a:ext cx="5007033" cy="39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>
            <a:normAutofit fontScale="92500" lnSpcReduction="10000"/>
          </a:bodyPr>
          <a:lstStyle/>
          <a:p>
            <a:r>
              <a:rPr lang="en-IE"/>
              <a:t>Suits multi-device environment of today.</a:t>
            </a:r>
          </a:p>
          <a:p>
            <a:r>
              <a:rPr lang="en-IE"/>
              <a:t>An API layer can serve multiple channels/devices.</a:t>
            </a:r>
          </a:p>
          <a:p>
            <a:pPr lvl="1"/>
            <a:r>
              <a:rPr lang="en-IE"/>
              <a:t>Mobile/tablet/</a:t>
            </a:r>
            <a:r>
              <a:rPr lang="en-IE" err="1"/>
              <a:t>IoT</a:t>
            </a:r>
            <a:r>
              <a:rPr lang="en-IE"/>
              <a:t> device</a:t>
            </a:r>
          </a:p>
          <a:p>
            <a:r>
              <a:rPr lang="en-IE"/>
              <a:t>Scalable, modular, cohesive and </a:t>
            </a:r>
            <a:r>
              <a:rPr lang="en-IE" err="1"/>
              <a:t>composeable</a:t>
            </a:r>
            <a:endParaRPr lang="en-IE"/>
          </a:p>
          <a:p>
            <a:pPr lvl="1"/>
            <a:r>
              <a:rPr lang="en-IE"/>
              <a:t>If designed properly(e.g. microservice architecture)</a:t>
            </a:r>
          </a:p>
          <a:p>
            <a:pPr lvl="1"/>
            <a:r>
              <a:rPr lang="en-IE"/>
              <a:t>See later slides</a:t>
            </a:r>
          </a:p>
          <a:p>
            <a:r>
              <a:rPr lang="en-IE"/>
              <a:t>Concentrate on function first rather than data</a:t>
            </a:r>
          </a:p>
          <a:p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5" y="2947096"/>
            <a:ext cx="4685587" cy="29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B3A176-6790-4030-9E8F-F6E332B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8" r="14417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E9E6F-00C3-4F8B-B329-88972E8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APIs in the Internet of Things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51B-B87E-4087-BE7A-0261F91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cs typeface="Calibri"/>
              </a:rPr>
              <a:t>Many new IoT devices being released. </a:t>
            </a:r>
            <a:endParaRPr lang="en-US" sz="1500"/>
          </a:p>
          <a:p>
            <a:r>
              <a:rPr lang="en-US" sz="1500">
                <a:cs typeface="Calibri"/>
              </a:rPr>
              <a:t>Devices are limited on their own</a:t>
            </a:r>
          </a:p>
          <a:p>
            <a:pPr lvl="1"/>
            <a:r>
              <a:rPr lang="en-US" sz="1500">
                <a:cs typeface="Calibri"/>
              </a:rPr>
              <a:t>It's the innovative use of those devices with accompanying APIs that generate value</a:t>
            </a:r>
          </a:p>
          <a:p>
            <a:r>
              <a:rPr lang="en-US" sz="1500">
                <a:cs typeface="Calibri"/>
              </a:rPr>
              <a:t>"</a:t>
            </a:r>
            <a:r>
              <a:rPr lang="en" sz="1500"/>
              <a:t>Build a better mousetrap, and the world will beat a path to your door</a:t>
            </a:r>
            <a:r>
              <a:rPr lang="en" sz="1500">
                <a:cs typeface="Calibri"/>
              </a:rPr>
              <a:t>" - </a:t>
            </a:r>
            <a:r>
              <a:rPr lang="en" sz="1500">
                <a:cs typeface="Calibri"/>
                <a:hlinkClick r:id="rId3"/>
              </a:rPr>
              <a:t>Ralph Waldo Emerson</a:t>
            </a:r>
          </a:p>
          <a:p>
            <a:pPr lvl="1"/>
            <a:r>
              <a:rPr lang="en" sz="1500">
                <a:cs typeface="Calibri"/>
              </a:rPr>
              <a:t>Rentokil believe they have using APIs( </a:t>
            </a:r>
            <a:br>
              <a:rPr lang="en" sz="1500">
                <a:ea typeface="+mn-lt"/>
                <a:cs typeface="+mn-lt"/>
              </a:rPr>
            </a:br>
            <a:r>
              <a:rPr lang="en" sz="1500">
                <a:cs typeface="Calibri"/>
                <a:hlinkClick r:id="rId4"/>
              </a:rPr>
              <a:t>https://www.computerworlduk.com/it-business/rentokil-on-iot-rat-traps-cash-for-apps-incentives-apis-3612866/</a:t>
            </a:r>
            <a:r>
              <a:rPr lang="en" sz="1500">
                <a:cs typeface="Calibri"/>
              </a:rPr>
              <a:t>) </a:t>
            </a:r>
            <a:endParaRPr lang="en">
              <a:cs typeface="Calibri"/>
            </a:endParaRPr>
          </a:p>
          <a:p>
            <a:pPr lvl="1"/>
            <a:r>
              <a:rPr lang="en" sz="1500">
                <a:cs typeface="Calibri"/>
              </a:rPr>
              <a:t>Rentokil increased operational efficiency through the automatic notifications of a caught animal and its size</a:t>
            </a:r>
          </a:p>
        </p:txBody>
      </p:sp>
    </p:spTree>
    <p:extLst>
      <p:ext uri="{BB962C8B-B14F-4D97-AF65-F5344CB8AC3E}">
        <p14:creationId xmlns:p14="http://schemas.microsoft.com/office/powerpoint/2010/main" val="9829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developer-first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Use a Interface Description Language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 (YAML/JSON)</a:t>
            </a:r>
          </a:p>
          <a:p>
            <a:r>
              <a:rPr lang="en-IE" dirty="0"/>
              <a:t>Take a grammatical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FC965-3637-45D5-B4DF-7591A11F8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6DE51-BBDC-464E-A412-C4EDF9EDD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581383-3816-49BF-A165-E5B754F2428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4fa34961-db85-4b4a-bce8-6d4fac0faa91"/>
    <ds:schemaRef ds:uri="2ce51dc8-c7fd-4e9f-aab7-66ee981bb74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1267</Words>
  <Application>Microsoft Office PowerPoint</Application>
  <PresentationFormat>Widescreen</PresentationFormat>
  <Paragraphs>168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Web API Design</vt:lpstr>
      <vt:lpstr>Agenda</vt:lpstr>
      <vt:lpstr>Web APIs</vt:lpstr>
      <vt:lpstr>Web APIs</vt:lpstr>
      <vt:lpstr>Traditional API Design</vt:lpstr>
      <vt:lpstr>“API First” approach</vt:lpstr>
      <vt:lpstr>Advantages of API First</vt:lpstr>
      <vt:lpstr>APIs in the Internet of Things</vt:lpstr>
      <vt:lpstr>API Design</vt:lpstr>
      <vt:lpstr>REST</vt:lpstr>
      <vt:lpstr>Key REST Principles</vt:lpstr>
      <vt:lpstr>API Design</vt:lpstr>
      <vt:lpstr>API Design - Containment</vt:lpstr>
      <vt:lpstr>API Design</vt:lpstr>
      <vt:lpstr>URLs</vt:lpstr>
      <vt:lpstr>HTTP request from App.</vt:lpstr>
      <vt:lpstr>HTTP Protocol (Request)</vt:lpstr>
      <vt:lpstr>HTTP Protocol (Response)</vt:lpstr>
      <vt:lpstr>HTTP Methods</vt:lpstr>
      <vt:lpstr>OpenAPI</vt:lpstr>
      <vt:lpstr>YAML</vt:lpstr>
      <vt:lpstr>Swagger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 X Walsh</dc:creator>
  <cp:lastModifiedBy>Frank X Walsh</cp:lastModifiedBy>
  <cp:revision>3</cp:revision>
  <dcterms:created xsi:type="dcterms:W3CDTF">2020-03-09T15:11:26Z</dcterms:created>
  <dcterms:modified xsi:type="dcterms:W3CDTF">2020-03-09T15:19:53Z</dcterms:modified>
</cp:coreProperties>
</file>