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66" r:id="rId12"/>
    <p:sldId id="301" r:id="rId13"/>
    <p:sldId id="258" r:id="rId14"/>
    <p:sldId id="259" r:id="rId15"/>
    <p:sldId id="302" r:id="rId16"/>
    <p:sldId id="293" r:id="rId17"/>
    <p:sldId id="294" r:id="rId18"/>
    <p:sldId id="286" r:id="rId19"/>
    <p:sldId id="287" r:id="rId20"/>
    <p:sldId id="297" r:id="rId21"/>
    <p:sldId id="288" r:id="rId22"/>
    <p:sldId id="303" r:id="rId23"/>
    <p:sldId id="285" r:id="rId24"/>
    <p:sldId id="300" r:id="rId25"/>
    <p:sldId id="304" r:id="rId26"/>
    <p:sldId id="295" r:id="rId27"/>
    <p:sldId id="267" r:id="rId28"/>
    <p:sldId id="296" r:id="rId29"/>
    <p:sldId id="298" r:id="rId30"/>
    <p:sldId id="284" r:id="rId31"/>
    <p:sldId id="305" r:id="rId32"/>
    <p:sldId id="290" r:id="rId33"/>
    <p:sldId id="291" r:id="rId34"/>
    <p:sldId id="29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84336" autoAdjust="0"/>
  </p:normalViewPr>
  <p:slideViewPr>
    <p:cSldViewPr snapToGrid="0">
      <p:cViewPr varScale="1">
        <p:scale>
          <a:sx n="121" d="100"/>
          <a:sy n="121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://www.programmableweb.com/news/developer-experience-dx-key-to-successful-api/analysis/2014/06/05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programmableweb.com/news/developer-experience-dx-key-to-successful-api/analysis/2014/06/05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FDE2A-7C74-4A2F-9A50-CEFE134F67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3914A-1FAA-4DDB-A8FB-16A4E396E8C6}">
      <dgm:prSet/>
      <dgm:spPr/>
      <dgm:t>
        <a:bodyPr/>
        <a:lstStyle/>
        <a:p>
          <a:pPr>
            <a:defRPr b="1"/>
          </a:pPr>
          <a:r>
            <a:rPr lang="en-IE" dirty="0"/>
            <a:t>Use principle of </a:t>
          </a:r>
          <a:r>
            <a:rPr lang="en-IE" b="1" dirty="0"/>
            <a:t>developer-first</a:t>
          </a:r>
          <a:endParaRPr lang="en-US" dirty="0"/>
        </a:p>
      </dgm:t>
    </dgm:pt>
    <dgm:pt modelId="{5B1D39D7-E479-4DC4-8F76-F56B4A154E24}" type="parTrans" cxnId="{FF8C017E-011F-4D95-A4E9-261C7E986E92}">
      <dgm:prSet/>
      <dgm:spPr/>
      <dgm:t>
        <a:bodyPr/>
        <a:lstStyle/>
        <a:p>
          <a:endParaRPr lang="en-US"/>
        </a:p>
      </dgm:t>
    </dgm:pt>
    <dgm:pt modelId="{2F3628CE-C30E-4BED-BFD5-25F7957D45FB}" type="sibTrans" cxnId="{FF8C017E-011F-4D95-A4E9-261C7E986E92}">
      <dgm:prSet/>
      <dgm:spPr/>
      <dgm:t>
        <a:bodyPr/>
        <a:lstStyle/>
        <a:p>
          <a:endParaRPr lang="en-US"/>
        </a:p>
      </dgm:t>
    </dgm:pt>
    <dgm:pt modelId="{8CFA787D-3FAF-4371-AED4-86428737D897}">
      <dgm:prSet/>
      <dgm:spPr/>
      <dgm:t>
        <a:bodyPr/>
        <a:lstStyle/>
        <a:p>
          <a:r>
            <a:rPr lang="en-IE"/>
            <a:t>put target developers’ interests ahead of other considerations </a:t>
          </a:r>
          <a:endParaRPr lang="en-US"/>
        </a:p>
      </dgm:t>
    </dgm:pt>
    <dgm:pt modelId="{8D1C1F65-BA1F-49D9-A235-CD584F537414}" type="parTrans" cxnId="{EB844DA0-F372-4A61-AEA6-61DF489CAF13}">
      <dgm:prSet/>
      <dgm:spPr/>
      <dgm:t>
        <a:bodyPr/>
        <a:lstStyle/>
        <a:p>
          <a:endParaRPr lang="en-US"/>
        </a:p>
      </dgm:t>
    </dgm:pt>
    <dgm:pt modelId="{E17A6789-69EE-435A-A9FB-59AB72C1DDC3}" type="sibTrans" cxnId="{EB844DA0-F372-4A61-AEA6-61DF489CAF13}">
      <dgm:prSet/>
      <dgm:spPr/>
      <dgm:t>
        <a:bodyPr/>
        <a:lstStyle/>
        <a:p>
          <a:endParaRPr lang="en-US"/>
        </a:p>
      </dgm:t>
    </dgm:pt>
    <dgm:pt modelId="{9D1C614F-B39B-4F59-A415-D2B762812D0D}">
      <dgm:prSet/>
      <dgm:spPr/>
      <dgm:t>
        <a:bodyPr/>
        <a:lstStyle/>
        <a:p>
          <a:r>
            <a:rPr lang="en-IE"/>
            <a:t>Strive for a better </a:t>
          </a:r>
          <a:r>
            <a:rPr lang="en-IE">
              <a:hlinkClick xmlns:r="http://schemas.openxmlformats.org/officeDocument/2006/relationships" r:id="rId1"/>
            </a:rPr>
            <a:t>developer experience</a:t>
          </a:r>
          <a:endParaRPr lang="en-US"/>
        </a:p>
      </dgm:t>
    </dgm:pt>
    <dgm:pt modelId="{5BAD7B08-1E98-4B1F-A464-4A90CB1012C6}" type="parTrans" cxnId="{9C533034-DFCE-4EC5-940B-0399F61E3348}">
      <dgm:prSet/>
      <dgm:spPr/>
      <dgm:t>
        <a:bodyPr/>
        <a:lstStyle/>
        <a:p>
          <a:endParaRPr lang="en-US"/>
        </a:p>
      </dgm:t>
    </dgm:pt>
    <dgm:pt modelId="{64EFBF29-AEC0-4C25-A58D-AF83FC04E991}" type="sibTrans" cxnId="{9C533034-DFCE-4EC5-940B-0399F61E3348}">
      <dgm:prSet/>
      <dgm:spPr/>
      <dgm:t>
        <a:bodyPr/>
        <a:lstStyle/>
        <a:p>
          <a:endParaRPr lang="en-US"/>
        </a:p>
      </dgm:t>
    </dgm:pt>
    <dgm:pt modelId="{EDC3136D-2553-4CBC-8449-17957688DEFA}">
      <dgm:prSet/>
      <dgm:spPr/>
      <dgm:t>
        <a:bodyPr/>
        <a:lstStyle/>
        <a:p>
          <a:pPr>
            <a:defRPr b="1"/>
          </a:pPr>
          <a:r>
            <a:rPr lang="en-IE"/>
            <a:t>Commit to RESTful APIs </a:t>
          </a:r>
          <a:endParaRPr lang="en-US"/>
        </a:p>
      </dgm:t>
    </dgm:pt>
    <dgm:pt modelId="{29176537-782C-4B30-9A5A-ED823E5379EB}" type="parTrans" cxnId="{A8E5DDC3-A859-4923-8E5E-1D89E7ED85DF}">
      <dgm:prSet/>
      <dgm:spPr/>
      <dgm:t>
        <a:bodyPr/>
        <a:lstStyle/>
        <a:p>
          <a:endParaRPr lang="en-US"/>
        </a:p>
      </dgm:t>
    </dgm:pt>
    <dgm:pt modelId="{566FA462-D816-4938-AC9D-D36F924E3EDC}" type="sibTrans" cxnId="{A8E5DDC3-A859-4923-8E5E-1D89E7ED85DF}">
      <dgm:prSet/>
      <dgm:spPr/>
      <dgm:t>
        <a:bodyPr/>
        <a:lstStyle/>
        <a:p>
          <a:endParaRPr lang="en-US"/>
        </a:p>
      </dgm:t>
    </dgm:pt>
    <dgm:pt modelId="{6E04324F-AE47-4AB7-B7D4-9B91A4A34E26}">
      <dgm:prSet/>
      <dgm:spPr/>
      <dgm:t>
        <a:bodyPr/>
        <a:lstStyle/>
        <a:p>
          <a:pPr>
            <a:defRPr b="1"/>
          </a:pPr>
          <a:r>
            <a:rPr lang="en-IE"/>
            <a:t>Take a </a:t>
          </a:r>
          <a:r>
            <a:rPr lang="en-IE" b="1"/>
            <a:t>grammatical</a:t>
          </a:r>
          <a:r>
            <a:rPr lang="en-IE"/>
            <a:t> approach to the functionality</a:t>
          </a:r>
          <a:endParaRPr lang="en-US"/>
        </a:p>
      </dgm:t>
    </dgm:pt>
    <dgm:pt modelId="{80FA44B8-A389-40F3-A203-5BE78568FBEA}" type="parTrans" cxnId="{25B1264F-13E4-4139-8478-4DA8134A08E3}">
      <dgm:prSet/>
      <dgm:spPr/>
      <dgm:t>
        <a:bodyPr/>
        <a:lstStyle/>
        <a:p>
          <a:endParaRPr lang="en-US"/>
        </a:p>
      </dgm:t>
    </dgm:pt>
    <dgm:pt modelId="{819C9D08-FEFB-440C-8AB2-FE80BB03C687}" type="sibTrans" cxnId="{25B1264F-13E4-4139-8478-4DA8134A08E3}">
      <dgm:prSet/>
      <dgm:spPr/>
      <dgm:t>
        <a:bodyPr/>
        <a:lstStyle/>
        <a:p>
          <a:endParaRPr lang="en-US"/>
        </a:p>
      </dgm:t>
    </dgm:pt>
    <dgm:pt modelId="{53624A36-571B-4BF0-A65A-A27553B7D835}">
      <dgm:prSet/>
      <dgm:spPr/>
      <dgm:t>
        <a:bodyPr/>
        <a:lstStyle/>
        <a:p>
          <a:pPr>
            <a:defRPr b="1"/>
          </a:pPr>
          <a:r>
            <a:rPr lang="en-IE"/>
            <a:t>Keep interface </a:t>
          </a:r>
          <a:r>
            <a:rPr lang="en-IE" b="1"/>
            <a:t>simple </a:t>
          </a:r>
          <a:r>
            <a:rPr lang="en-IE"/>
            <a:t>and intuitive</a:t>
          </a:r>
          <a:endParaRPr lang="en-US"/>
        </a:p>
      </dgm:t>
    </dgm:pt>
    <dgm:pt modelId="{CFACE7AC-57FF-47F6-B200-E8D4940859E9}" type="parTrans" cxnId="{9E5778C6-A08A-46F4-A49A-AC13D221EA78}">
      <dgm:prSet/>
      <dgm:spPr/>
      <dgm:t>
        <a:bodyPr/>
        <a:lstStyle/>
        <a:p>
          <a:endParaRPr lang="en-US"/>
        </a:p>
      </dgm:t>
    </dgm:pt>
    <dgm:pt modelId="{DE808711-99C0-4EAC-B6B8-7AD4D29B894F}" type="sibTrans" cxnId="{9E5778C6-A08A-46F4-A49A-AC13D221EA78}">
      <dgm:prSet/>
      <dgm:spPr/>
      <dgm:t>
        <a:bodyPr/>
        <a:lstStyle/>
        <a:p>
          <a:endParaRPr lang="en-US"/>
        </a:p>
      </dgm:t>
    </dgm:pt>
    <dgm:pt modelId="{78DED08E-B989-40F4-9C84-32A3D1C33EB0}" type="pres">
      <dgm:prSet presAssocID="{D30FDE2A-7C74-4A2F-9A50-CEFE134F67B5}" presName="root" presStyleCnt="0">
        <dgm:presLayoutVars>
          <dgm:dir/>
          <dgm:resizeHandles val="exact"/>
        </dgm:presLayoutVars>
      </dgm:prSet>
      <dgm:spPr/>
    </dgm:pt>
    <dgm:pt modelId="{66CF32CB-B46C-4C23-A096-A9FEF0F7723E}" type="pres">
      <dgm:prSet presAssocID="{9203914A-1FAA-4DDB-A8FB-16A4E396E8C6}" presName="compNode" presStyleCnt="0"/>
      <dgm:spPr/>
    </dgm:pt>
    <dgm:pt modelId="{C2CD8FB1-95DD-47E8-8109-DE96AA02CE5E}" type="pres">
      <dgm:prSet presAssocID="{9203914A-1FAA-4DDB-A8FB-16A4E396E8C6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461948-0298-4428-9CC3-097D9233EFFC}" type="pres">
      <dgm:prSet presAssocID="{9203914A-1FAA-4DDB-A8FB-16A4E396E8C6}" presName="iconSpace" presStyleCnt="0"/>
      <dgm:spPr/>
    </dgm:pt>
    <dgm:pt modelId="{A4DCA35F-402B-42DF-A1D3-4E97EE1085B3}" type="pres">
      <dgm:prSet presAssocID="{9203914A-1FAA-4DDB-A8FB-16A4E396E8C6}" presName="parTx" presStyleLbl="revTx" presStyleIdx="0" presStyleCnt="8">
        <dgm:presLayoutVars>
          <dgm:chMax val="0"/>
          <dgm:chPref val="0"/>
        </dgm:presLayoutVars>
      </dgm:prSet>
      <dgm:spPr/>
    </dgm:pt>
    <dgm:pt modelId="{B65A83B7-9A52-4D28-B67B-052860474915}" type="pres">
      <dgm:prSet presAssocID="{9203914A-1FAA-4DDB-A8FB-16A4E396E8C6}" presName="txSpace" presStyleCnt="0"/>
      <dgm:spPr/>
    </dgm:pt>
    <dgm:pt modelId="{F35A6E44-BFE1-48A5-B0F0-B4BF6E6F622D}" type="pres">
      <dgm:prSet presAssocID="{9203914A-1FAA-4DDB-A8FB-16A4E396E8C6}" presName="desTx" presStyleLbl="revTx" presStyleIdx="1" presStyleCnt="8">
        <dgm:presLayoutVars/>
      </dgm:prSet>
      <dgm:spPr/>
    </dgm:pt>
    <dgm:pt modelId="{4958B983-3848-4ACF-A14C-1841CC6B89CB}" type="pres">
      <dgm:prSet presAssocID="{2F3628CE-C30E-4BED-BFD5-25F7957D45FB}" presName="sibTrans" presStyleCnt="0"/>
      <dgm:spPr/>
    </dgm:pt>
    <dgm:pt modelId="{C906C98D-2CB0-44C1-AD1D-D464009A4492}" type="pres">
      <dgm:prSet presAssocID="{EDC3136D-2553-4CBC-8449-17957688DEFA}" presName="compNode" presStyleCnt="0"/>
      <dgm:spPr/>
    </dgm:pt>
    <dgm:pt modelId="{5428CBBF-2701-4E09-9D23-04A4C31C9ACE}" type="pres">
      <dgm:prSet presAssocID="{EDC3136D-2553-4CBC-8449-17957688DEF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6A8F31B-69B0-46B4-8407-A808DA635522}" type="pres">
      <dgm:prSet presAssocID="{EDC3136D-2553-4CBC-8449-17957688DEFA}" presName="iconSpace" presStyleCnt="0"/>
      <dgm:spPr/>
    </dgm:pt>
    <dgm:pt modelId="{B4E1CBED-E199-471A-98AF-136F71DFCBFC}" type="pres">
      <dgm:prSet presAssocID="{EDC3136D-2553-4CBC-8449-17957688DEFA}" presName="parTx" presStyleLbl="revTx" presStyleIdx="2" presStyleCnt="8">
        <dgm:presLayoutVars>
          <dgm:chMax val="0"/>
          <dgm:chPref val="0"/>
        </dgm:presLayoutVars>
      </dgm:prSet>
      <dgm:spPr/>
    </dgm:pt>
    <dgm:pt modelId="{3B334F10-4323-453F-BE51-9B1987642179}" type="pres">
      <dgm:prSet presAssocID="{EDC3136D-2553-4CBC-8449-17957688DEFA}" presName="txSpace" presStyleCnt="0"/>
      <dgm:spPr/>
    </dgm:pt>
    <dgm:pt modelId="{C5DF23A7-EC28-4CDD-873E-60462537BC4B}" type="pres">
      <dgm:prSet presAssocID="{EDC3136D-2553-4CBC-8449-17957688DEFA}" presName="desTx" presStyleLbl="revTx" presStyleIdx="3" presStyleCnt="8">
        <dgm:presLayoutVars/>
      </dgm:prSet>
      <dgm:spPr/>
    </dgm:pt>
    <dgm:pt modelId="{91F00057-A1C4-4FEC-B6C7-BA2D5F7F191F}" type="pres">
      <dgm:prSet presAssocID="{566FA462-D816-4938-AC9D-D36F924E3EDC}" presName="sibTrans" presStyleCnt="0"/>
      <dgm:spPr/>
    </dgm:pt>
    <dgm:pt modelId="{AFB20970-4937-4003-A2EB-1C85B3AD782D}" type="pres">
      <dgm:prSet presAssocID="{6E04324F-AE47-4AB7-B7D4-9B91A4A34E26}" presName="compNode" presStyleCnt="0"/>
      <dgm:spPr/>
    </dgm:pt>
    <dgm:pt modelId="{87B71545-11AB-4012-AA5B-1052DE15910E}" type="pres">
      <dgm:prSet presAssocID="{6E04324F-AE47-4AB7-B7D4-9B91A4A34E2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990042-F76B-4BAE-A5BF-F0817B235C14}" type="pres">
      <dgm:prSet presAssocID="{6E04324F-AE47-4AB7-B7D4-9B91A4A34E26}" presName="iconSpace" presStyleCnt="0"/>
      <dgm:spPr/>
    </dgm:pt>
    <dgm:pt modelId="{9E2C149C-4C12-4FAE-91EA-E1BDD9643D95}" type="pres">
      <dgm:prSet presAssocID="{6E04324F-AE47-4AB7-B7D4-9B91A4A34E26}" presName="parTx" presStyleLbl="revTx" presStyleIdx="4" presStyleCnt="8">
        <dgm:presLayoutVars>
          <dgm:chMax val="0"/>
          <dgm:chPref val="0"/>
        </dgm:presLayoutVars>
      </dgm:prSet>
      <dgm:spPr/>
    </dgm:pt>
    <dgm:pt modelId="{0B40640C-4BC0-4E58-A790-9D9F087F249A}" type="pres">
      <dgm:prSet presAssocID="{6E04324F-AE47-4AB7-B7D4-9B91A4A34E26}" presName="txSpace" presStyleCnt="0"/>
      <dgm:spPr/>
    </dgm:pt>
    <dgm:pt modelId="{3D723AD4-FE4E-4254-9016-102B68710C02}" type="pres">
      <dgm:prSet presAssocID="{6E04324F-AE47-4AB7-B7D4-9B91A4A34E26}" presName="desTx" presStyleLbl="revTx" presStyleIdx="5" presStyleCnt="8">
        <dgm:presLayoutVars/>
      </dgm:prSet>
      <dgm:spPr/>
    </dgm:pt>
    <dgm:pt modelId="{C90E03D6-2968-4EB3-83EF-985ABB70C8A9}" type="pres">
      <dgm:prSet presAssocID="{819C9D08-FEFB-440C-8AB2-FE80BB03C687}" presName="sibTrans" presStyleCnt="0"/>
      <dgm:spPr/>
    </dgm:pt>
    <dgm:pt modelId="{1993877E-23F9-4B4A-A286-77912C714518}" type="pres">
      <dgm:prSet presAssocID="{53624A36-571B-4BF0-A65A-A27553B7D835}" presName="compNode" presStyleCnt="0"/>
      <dgm:spPr/>
    </dgm:pt>
    <dgm:pt modelId="{4296C0D8-0A2D-4A9E-A4DB-F136ACB3FC93}" type="pres">
      <dgm:prSet presAssocID="{53624A36-571B-4BF0-A65A-A27553B7D83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D0AACC-599E-401B-B537-A6454E2AF4A7}" type="pres">
      <dgm:prSet presAssocID="{53624A36-571B-4BF0-A65A-A27553B7D835}" presName="iconSpace" presStyleCnt="0"/>
      <dgm:spPr/>
    </dgm:pt>
    <dgm:pt modelId="{7D4215BA-4DEF-4B62-9A3D-FAB3657B7F2D}" type="pres">
      <dgm:prSet presAssocID="{53624A36-571B-4BF0-A65A-A27553B7D835}" presName="parTx" presStyleLbl="revTx" presStyleIdx="6" presStyleCnt="8">
        <dgm:presLayoutVars>
          <dgm:chMax val="0"/>
          <dgm:chPref val="0"/>
        </dgm:presLayoutVars>
      </dgm:prSet>
      <dgm:spPr/>
    </dgm:pt>
    <dgm:pt modelId="{39380EA9-ED29-485E-A136-8FAF84F0330E}" type="pres">
      <dgm:prSet presAssocID="{53624A36-571B-4BF0-A65A-A27553B7D835}" presName="txSpace" presStyleCnt="0"/>
      <dgm:spPr/>
    </dgm:pt>
    <dgm:pt modelId="{BC71F21E-D256-4839-BAF3-FF3B49604B5B}" type="pres">
      <dgm:prSet presAssocID="{53624A36-571B-4BF0-A65A-A27553B7D835}" presName="desTx" presStyleLbl="revTx" presStyleIdx="7" presStyleCnt="8">
        <dgm:presLayoutVars/>
      </dgm:prSet>
      <dgm:spPr/>
    </dgm:pt>
  </dgm:ptLst>
  <dgm:cxnLst>
    <dgm:cxn modelId="{AF812400-5F78-4BB4-9207-7BE5FB1AEFEA}" type="presOf" srcId="{8CFA787D-3FAF-4371-AED4-86428737D897}" destId="{F35A6E44-BFE1-48A5-B0F0-B4BF6E6F622D}" srcOrd="0" destOrd="0" presId="urn:microsoft.com/office/officeart/2018/2/layout/IconLabelDescriptionList"/>
    <dgm:cxn modelId="{E30E1526-F732-4083-9805-71F52379B43F}" type="presOf" srcId="{EDC3136D-2553-4CBC-8449-17957688DEFA}" destId="{B4E1CBED-E199-471A-98AF-136F71DFCBFC}" srcOrd="0" destOrd="0" presId="urn:microsoft.com/office/officeart/2018/2/layout/IconLabelDescriptionList"/>
    <dgm:cxn modelId="{9C533034-DFCE-4EC5-940B-0399F61E3348}" srcId="{9203914A-1FAA-4DDB-A8FB-16A4E396E8C6}" destId="{9D1C614F-B39B-4F59-A415-D2B762812D0D}" srcOrd="1" destOrd="0" parTransId="{5BAD7B08-1E98-4B1F-A464-4A90CB1012C6}" sibTransId="{64EFBF29-AEC0-4C25-A58D-AF83FC04E991}"/>
    <dgm:cxn modelId="{25B1264F-13E4-4139-8478-4DA8134A08E3}" srcId="{D30FDE2A-7C74-4A2F-9A50-CEFE134F67B5}" destId="{6E04324F-AE47-4AB7-B7D4-9B91A4A34E26}" srcOrd="2" destOrd="0" parTransId="{80FA44B8-A389-40F3-A203-5BE78568FBEA}" sibTransId="{819C9D08-FEFB-440C-8AB2-FE80BB03C687}"/>
    <dgm:cxn modelId="{FF8C017E-011F-4D95-A4E9-261C7E986E92}" srcId="{D30FDE2A-7C74-4A2F-9A50-CEFE134F67B5}" destId="{9203914A-1FAA-4DDB-A8FB-16A4E396E8C6}" srcOrd="0" destOrd="0" parTransId="{5B1D39D7-E479-4DC4-8F76-F56B4A154E24}" sibTransId="{2F3628CE-C30E-4BED-BFD5-25F7957D45FB}"/>
    <dgm:cxn modelId="{05F91F8E-C29C-4B47-9F5A-FB07A627C1E3}" type="presOf" srcId="{D30FDE2A-7C74-4A2F-9A50-CEFE134F67B5}" destId="{78DED08E-B989-40F4-9C84-32A3D1C33EB0}" srcOrd="0" destOrd="0" presId="urn:microsoft.com/office/officeart/2018/2/layout/IconLabelDescriptionList"/>
    <dgm:cxn modelId="{EB844DA0-F372-4A61-AEA6-61DF489CAF13}" srcId="{9203914A-1FAA-4DDB-A8FB-16A4E396E8C6}" destId="{8CFA787D-3FAF-4371-AED4-86428737D897}" srcOrd="0" destOrd="0" parTransId="{8D1C1F65-BA1F-49D9-A235-CD584F537414}" sibTransId="{E17A6789-69EE-435A-A9FB-59AB72C1DDC3}"/>
    <dgm:cxn modelId="{E2672AB7-5635-4A08-A2FB-C0FEB77ACCB9}" type="presOf" srcId="{53624A36-571B-4BF0-A65A-A27553B7D835}" destId="{7D4215BA-4DEF-4B62-9A3D-FAB3657B7F2D}" srcOrd="0" destOrd="0" presId="urn:microsoft.com/office/officeart/2018/2/layout/IconLabelDescriptionList"/>
    <dgm:cxn modelId="{01A75DBA-9F80-4AD8-9B67-BE89FC164C82}" type="presOf" srcId="{9D1C614F-B39B-4F59-A415-D2B762812D0D}" destId="{F35A6E44-BFE1-48A5-B0F0-B4BF6E6F622D}" srcOrd="0" destOrd="1" presId="urn:microsoft.com/office/officeart/2018/2/layout/IconLabelDescriptionList"/>
    <dgm:cxn modelId="{A8E5DDC3-A859-4923-8E5E-1D89E7ED85DF}" srcId="{D30FDE2A-7C74-4A2F-9A50-CEFE134F67B5}" destId="{EDC3136D-2553-4CBC-8449-17957688DEFA}" srcOrd="1" destOrd="0" parTransId="{29176537-782C-4B30-9A5A-ED823E5379EB}" sibTransId="{566FA462-D816-4938-AC9D-D36F924E3EDC}"/>
    <dgm:cxn modelId="{9E5778C6-A08A-46F4-A49A-AC13D221EA78}" srcId="{D30FDE2A-7C74-4A2F-9A50-CEFE134F67B5}" destId="{53624A36-571B-4BF0-A65A-A27553B7D835}" srcOrd="3" destOrd="0" parTransId="{CFACE7AC-57FF-47F6-B200-E8D4940859E9}" sibTransId="{DE808711-99C0-4EAC-B6B8-7AD4D29B894F}"/>
    <dgm:cxn modelId="{16E85EF1-1542-4B6F-89C9-C28F4DE66B07}" type="presOf" srcId="{9203914A-1FAA-4DDB-A8FB-16A4E396E8C6}" destId="{A4DCA35F-402B-42DF-A1D3-4E97EE1085B3}" srcOrd="0" destOrd="0" presId="urn:microsoft.com/office/officeart/2018/2/layout/IconLabelDescriptionList"/>
    <dgm:cxn modelId="{5EE331FD-9836-4461-9EBD-EA2646882055}" type="presOf" srcId="{6E04324F-AE47-4AB7-B7D4-9B91A4A34E26}" destId="{9E2C149C-4C12-4FAE-91EA-E1BDD9643D95}" srcOrd="0" destOrd="0" presId="urn:microsoft.com/office/officeart/2018/2/layout/IconLabelDescriptionList"/>
    <dgm:cxn modelId="{3A7DDAB7-6D58-499C-8C06-00855B7E7E8F}" type="presParOf" srcId="{78DED08E-B989-40F4-9C84-32A3D1C33EB0}" destId="{66CF32CB-B46C-4C23-A096-A9FEF0F7723E}" srcOrd="0" destOrd="0" presId="urn:microsoft.com/office/officeart/2018/2/layout/IconLabelDescriptionList"/>
    <dgm:cxn modelId="{5696F6D8-3F41-4F80-974D-D4C01BE0C828}" type="presParOf" srcId="{66CF32CB-B46C-4C23-A096-A9FEF0F7723E}" destId="{C2CD8FB1-95DD-47E8-8109-DE96AA02CE5E}" srcOrd="0" destOrd="0" presId="urn:microsoft.com/office/officeart/2018/2/layout/IconLabelDescriptionList"/>
    <dgm:cxn modelId="{E3B4D2B2-64B0-4277-B108-044523B5089B}" type="presParOf" srcId="{66CF32CB-B46C-4C23-A096-A9FEF0F7723E}" destId="{E9461948-0298-4428-9CC3-097D9233EFFC}" srcOrd="1" destOrd="0" presId="urn:microsoft.com/office/officeart/2018/2/layout/IconLabelDescriptionList"/>
    <dgm:cxn modelId="{07A4F7BA-026F-44A1-8577-6BD6A8156613}" type="presParOf" srcId="{66CF32CB-B46C-4C23-A096-A9FEF0F7723E}" destId="{A4DCA35F-402B-42DF-A1D3-4E97EE1085B3}" srcOrd="2" destOrd="0" presId="urn:microsoft.com/office/officeart/2018/2/layout/IconLabelDescriptionList"/>
    <dgm:cxn modelId="{8CA38C31-26C9-468F-9537-D91232397175}" type="presParOf" srcId="{66CF32CB-B46C-4C23-A096-A9FEF0F7723E}" destId="{B65A83B7-9A52-4D28-B67B-052860474915}" srcOrd="3" destOrd="0" presId="urn:microsoft.com/office/officeart/2018/2/layout/IconLabelDescriptionList"/>
    <dgm:cxn modelId="{C33C67FF-BC66-4061-8E7E-475BB351B538}" type="presParOf" srcId="{66CF32CB-B46C-4C23-A096-A9FEF0F7723E}" destId="{F35A6E44-BFE1-48A5-B0F0-B4BF6E6F622D}" srcOrd="4" destOrd="0" presId="urn:microsoft.com/office/officeart/2018/2/layout/IconLabelDescriptionList"/>
    <dgm:cxn modelId="{923CD35B-0B15-4E68-9C88-8A0E8E91C1BA}" type="presParOf" srcId="{78DED08E-B989-40F4-9C84-32A3D1C33EB0}" destId="{4958B983-3848-4ACF-A14C-1841CC6B89CB}" srcOrd="1" destOrd="0" presId="urn:microsoft.com/office/officeart/2018/2/layout/IconLabelDescriptionList"/>
    <dgm:cxn modelId="{CB3F0C7E-B7F4-4046-B68A-503DE7813865}" type="presParOf" srcId="{78DED08E-B989-40F4-9C84-32A3D1C33EB0}" destId="{C906C98D-2CB0-44C1-AD1D-D464009A4492}" srcOrd="2" destOrd="0" presId="urn:microsoft.com/office/officeart/2018/2/layout/IconLabelDescriptionList"/>
    <dgm:cxn modelId="{E2AD9A07-7F87-41AF-9FB8-A1DC0C662633}" type="presParOf" srcId="{C906C98D-2CB0-44C1-AD1D-D464009A4492}" destId="{5428CBBF-2701-4E09-9D23-04A4C31C9ACE}" srcOrd="0" destOrd="0" presId="urn:microsoft.com/office/officeart/2018/2/layout/IconLabelDescriptionList"/>
    <dgm:cxn modelId="{F9ACA784-FA1C-4977-B045-79ED175C10AA}" type="presParOf" srcId="{C906C98D-2CB0-44C1-AD1D-D464009A4492}" destId="{56A8F31B-69B0-46B4-8407-A808DA635522}" srcOrd="1" destOrd="0" presId="urn:microsoft.com/office/officeart/2018/2/layout/IconLabelDescriptionList"/>
    <dgm:cxn modelId="{4CB39792-9223-4C37-AA35-7399C5F33808}" type="presParOf" srcId="{C906C98D-2CB0-44C1-AD1D-D464009A4492}" destId="{B4E1CBED-E199-471A-98AF-136F71DFCBFC}" srcOrd="2" destOrd="0" presId="urn:microsoft.com/office/officeart/2018/2/layout/IconLabelDescriptionList"/>
    <dgm:cxn modelId="{6C1E654B-0ACE-4595-9C11-8D7B5335B3AA}" type="presParOf" srcId="{C906C98D-2CB0-44C1-AD1D-D464009A4492}" destId="{3B334F10-4323-453F-BE51-9B1987642179}" srcOrd="3" destOrd="0" presId="urn:microsoft.com/office/officeart/2018/2/layout/IconLabelDescriptionList"/>
    <dgm:cxn modelId="{DCC8E710-4C36-4F44-B560-D55B83414FB2}" type="presParOf" srcId="{C906C98D-2CB0-44C1-AD1D-D464009A4492}" destId="{C5DF23A7-EC28-4CDD-873E-60462537BC4B}" srcOrd="4" destOrd="0" presId="urn:microsoft.com/office/officeart/2018/2/layout/IconLabelDescriptionList"/>
    <dgm:cxn modelId="{FCAC61E3-C319-4D9A-B1D5-E63C88833E6F}" type="presParOf" srcId="{78DED08E-B989-40F4-9C84-32A3D1C33EB0}" destId="{91F00057-A1C4-4FEC-B6C7-BA2D5F7F191F}" srcOrd="3" destOrd="0" presId="urn:microsoft.com/office/officeart/2018/2/layout/IconLabelDescriptionList"/>
    <dgm:cxn modelId="{7B19ED2C-C2A8-41D1-92B5-5E64AB351A89}" type="presParOf" srcId="{78DED08E-B989-40F4-9C84-32A3D1C33EB0}" destId="{AFB20970-4937-4003-A2EB-1C85B3AD782D}" srcOrd="4" destOrd="0" presId="urn:microsoft.com/office/officeart/2018/2/layout/IconLabelDescriptionList"/>
    <dgm:cxn modelId="{6D642972-F053-489B-A36C-D8EB996890EF}" type="presParOf" srcId="{AFB20970-4937-4003-A2EB-1C85B3AD782D}" destId="{87B71545-11AB-4012-AA5B-1052DE15910E}" srcOrd="0" destOrd="0" presId="urn:microsoft.com/office/officeart/2018/2/layout/IconLabelDescriptionList"/>
    <dgm:cxn modelId="{A83A3332-7955-4145-A9B7-9050E46CD5B2}" type="presParOf" srcId="{AFB20970-4937-4003-A2EB-1C85B3AD782D}" destId="{48990042-F76B-4BAE-A5BF-F0817B235C14}" srcOrd="1" destOrd="0" presId="urn:microsoft.com/office/officeart/2018/2/layout/IconLabelDescriptionList"/>
    <dgm:cxn modelId="{74C9CFED-7755-487C-8654-1250BA457B21}" type="presParOf" srcId="{AFB20970-4937-4003-A2EB-1C85B3AD782D}" destId="{9E2C149C-4C12-4FAE-91EA-E1BDD9643D95}" srcOrd="2" destOrd="0" presId="urn:microsoft.com/office/officeart/2018/2/layout/IconLabelDescriptionList"/>
    <dgm:cxn modelId="{A42B6AE4-E268-445F-9B5D-B4D2CEA495F0}" type="presParOf" srcId="{AFB20970-4937-4003-A2EB-1C85B3AD782D}" destId="{0B40640C-4BC0-4E58-A790-9D9F087F249A}" srcOrd="3" destOrd="0" presId="urn:microsoft.com/office/officeart/2018/2/layout/IconLabelDescriptionList"/>
    <dgm:cxn modelId="{6F15CF01-4ED5-4F4D-B1B0-0A2208D9BC42}" type="presParOf" srcId="{AFB20970-4937-4003-A2EB-1C85B3AD782D}" destId="{3D723AD4-FE4E-4254-9016-102B68710C02}" srcOrd="4" destOrd="0" presId="urn:microsoft.com/office/officeart/2018/2/layout/IconLabelDescriptionList"/>
    <dgm:cxn modelId="{B6B49B23-0B1D-4890-9DB2-51B02A9AA670}" type="presParOf" srcId="{78DED08E-B989-40F4-9C84-32A3D1C33EB0}" destId="{C90E03D6-2968-4EB3-83EF-985ABB70C8A9}" srcOrd="5" destOrd="0" presId="urn:microsoft.com/office/officeart/2018/2/layout/IconLabelDescriptionList"/>
    <dgm:cxn modelId="{C370126F-FFC7-4F97-8207-0EE37A8976DF}" type="presParOf" srcId="{78DED08E-B989-40F4-9C84-32A3D1C33EB0}" destId="{1993877E-23F9-4B4A-A286-77912C714518}" srcOrd="6" destOrd="0" presId="urn:microsoft.com/office/officeart/2018/2/layout/IconLabelDescriptionList"/>
    <dgm:cxn modelId="{CD6E4F11-4857-42CC-9822-4CADAC41CC11}" type="presParOf" srcId="{1993877E-23F9-4B4A-A286-77912C714518}" destId="{4296C0D8-0A2D-4A9E-A4DB-F136ACB3FC93}" srcOrd="0" destOrd="0" presId="urn:microsoft.com/office/officeart/2018/2/layout/IconLabelDescriptionList"/>
    <dgm:cxn modelId="{39C85B2C-B0F5-4E86-BB3C-74BE8F2186A6}" type="presParOf" srcId="{1993877E-23F9-4B4A-A286-77912C714518}" destId="{31D0AACC-599E-401B-B537-A6454E2AF4A7}" srcOrd="1" destOrd="0" presId="urn:microsoft.com/office/officeart/2018/2/layout/IconLabelDescriptionList"/>
    <dgm:cxn modelId="{170C78BF-4F98-47C0-8371-B533F338EEDC}" type="presParOf" srcId="{1993877E-23F9-4B4A-A286-77912C714518}" destId="{7D4215BA-4DEF-4B62-9A3D-FAB3657B7F2D}" srcOrd="2" destOrd="0" presId="urn:microsoft.com/office/officeart/2018/2/layout/IconLabelDescriptionList"/>
    <dgm:cxn modelId="{5CB3ECAA-EAC7-48FD-8FFD-BC6D441356EC}" type="presParOf" srcId="{1993877E-23F9-4B4A-A286-77912C714518}" destId="{39380EA9-ED29-485E-A136-8FAF84F0330E}" srcOrd="3" destOrd="0" presId="urn:microsoft.com/office/officeart/2018/2/layout/IconLabelDescriptionList"/>
    <dgm:cxn modelId="{497C32BF-3566-412E-9317-BEAF8F6DCDE9}" type="presParOf" srcId="{1993877E-23F9-4B4A-A286-77912C714518}" destId="{BC71F21E-D256-4839-BAF3-FF3B49604B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8FB1-95DD-47E8-8109-DE96AA02CE5E}">
      <dsp:nvSpPr>
        <dsp:cNvPr id="0" name=""/>
        <dsp:cNvSpPr/>
      </dsp:nvSpPr>
      <dsp:spPr>
        <a:xfrm>
          <a:off x="4219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CA35F-402B-42DF-A1D3-4E97EE1085B3}">
      <dsp:nvSpPr>
        <dsp:cNvPr id="0" name=""/>
        <dsp:cNvSpPr/>
      </dsp:nvSpPr>
      <dsp:spPr>
        <a:xfrm>
          <a:off x="4219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 dirty="0"/>
            <a:t>Use principle of </a:t>
          </a:r>
          <a:r>
            <a:rPr lang="en-IE" sz="1400" b="1" kern="1200" dirty="0"/>
            <a:t>developer-first</a:t>
          </a:r>
          <a:endParaRPr lang="en-US" sz="1400" kern="1200" dirty="0"/>
        </a:p>
      </dsp:txBody>
      <dsp:txXfrm>
        <a:off x="4219" y="1826421"/>
        <a:ext cx="2413125" cy="395903"/>
      </dsp:txXfrm>
    </dsp:sp>
    <dsp:sp modelId="{F35A6E44-BFE1-48A5-B0F0-B4BF6E6F622D}">
      <dsp:nvSpPr>
        <dsp:cNvPr id="0" name=""/>
        <dsp:cNvSpPr/>
      </dsp:nvSpPr>
      <dsp:spPr>
        <a:xfrm>
          <a:off x="4219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put target developers’ interests ahead of other considerations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Strive for a better </a:t>
          </a:r>
          <a:r>
            <a:rPr lang="en-IE" sz="1100" kern="1200">
              <a:hlinkClick xmlns:r="http://schemas.openxmlformats.org/officeDocument/2006/relationships" r:id="rId3"/>
            </a:rPr>
            <a:t>developer experience</a:t>
          </a:r>
          <a:endParaRPr lang="en-US" sz="1100" kern="1200"/>
        </a:p>
      </dsp:txBody>
      <dsp:txXfrm>
        <a:off x="4219" y="2260087"/>
        <a:ext cx="2413125" cy="528679"/>
      </dsp:txXfrm>
    </dsp:sp>
    <dsp:sp modelId="{5428CBBF-2701-4E09-9D23-04A4C31C9ACE}">
      <dsp:nvSpPr>
        <dsp:cNvPr id="0" name=""/>
        <dsp:cNvSpPr/>
      </dsp:nvSpPr>
      <dsp:spPr>
        <a:xfrm>
          <a:off x="2839641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1CBED-E199-471A-98AF-136F71DFCBFC}">
      <dsp:nvSpPr>
        <dsp:cNvPr id="0" name=""/>
        <dsp:cNvSpPr/>
      </dsp:nvSpPr>
      <dsp:spPr>
        <a:xfrm>
          <a:off x="2839641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Commit to RESTful APIs </a:t>
          </a:r>
          <a:endParaRPr lang="en-US" sz="1400" kern="1200"/>
        </a:p>
      </dsp:txBody>
      <dsp:txXfrm>
        <a:off x="2839641" y="1826421"/>
        <a:ext cx="2413125" cy="395903"/>
      </dsp:txXfrm>
    </dsp:sp>
    <dsp:sp modelId="{C5DF23A7-EC28-4CDD-873E-60462537BC4B}">
      <dsp:nvSpPr>
        <dsp:cNvPr id="0" name=""/>
        <dsp:cNvSpPr/>
      </dsp:nvSpPr>
      <dsp:spPr>
        <a:xfrm>
          <a:off x="2839641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71545-11AB-4012-AA5B-1052DE15910E}">
      <dsp:nvSpPr>
        <dsp:cNvPr id="0" name=""/>
        <dsp:cNvSpPr/>
      </dsp:nvSpPr>
      <dsp:spPr>
        <a:xfrm>
          <a:off x="5675062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149C-4C12-4FAE-91EA-E1BDD9643D95}">
      <dsp:nvSpPr>
        <dsp:cNvPr id="0" name=""/>
        <dsp:cNvSpPr/>
      </dsp:nvSpPr>
      <dsp:spPr>
        <a:xfrm>
          <a:off x="5675062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Take a </a:t>
          </a:r>
          <a:r>
            <a:rPr lang="en-IE" sz="1400" b="1" kern="1200"/>
            <a:t>grammatical</a:t>
          </a:r>
          <a:r>
            <a:rPr lang="en-IE" sz="1400" kern="1200"/>
            <a:t> approach to the functionality</a:t>
          </a:r>
          <a:endParaRPr lang="en-US" sz="1400" kern="1200"/>
        </a:p>
      </dsp:txBody>
      <dsp:txXfrm>
        <a:off x="5675062" y="1826421"/>
        <a:ext cx="2413125" cy="395903"/>
      </dsp:txXfrm>
    </dsp:sp>
    <dsp:sp modelId="{3D723AD4-FE4E-4254-9016-102B68710C02}">
      <dsp:nvSpPr>
        <dsp:cNvPr id="0" name=""/>
        <dsp:cNvSpPr/>
      </dsp:nvSpPr>
      <dsp:spPr>
        <a:xfrm>
          <a:off x="5675062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6C0D8-0A2D-4A9E-A4DB-F136ACB3FC93}">
      <dsp:nvSpPr>
        <dsp:cNvPr id="0" name=""/>
        <dsp:cNvSpPr/>
      </dsp:nvSpPr>
      <dsp:spPr>
        <a:xfrm>
          <a:off x="8510484" y="900637"/>
          <a:ext cx="844593" cy="8445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15BA-4DEF-4B62-9A3D-FAB3657B7F2D}">
      <dsp:nvSpPr>
        <dsp:cNvPr id="0" name=""/>
        <dsp:cNvSpPr/>
      </dsp:nvSpPr>
      <dsp:spPr>
        <a:xfrm>
          <a:off x="8510484" y="1826421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Keep interface </a:t>
          </a:r>
          <a:r>
            <a:rPr lang="en-IE" sz="1400" b="1" kern="1200"/>
            <a:t>simple </a:t>
          </a:r>
          <a:r>
            <a:rPr lang="en-IE" sz="1400" kern="1200"/>
            <a:t>and intuitive</a:t>
          </a:r>
          <a:endParaRPr lang="en-US" sz="1400" kern="1200"/>
        </a:p>
      </dsp:txBody>
      <dsp:txXfrm>
        <a:off x="8510484" y="1826421"/>
        <a:ext cx="2413125" cy="395903"/>
      </dsp:txXfrm>
    </dsp:sp>
    <dsp:sp modelId="{BC71F21E-D256-4839-BAF3-FF3B49604B5B}">
      <dsp:nvSpPr>
        <dsp:cNvPr id="0" name=""/>
        <dsp:cNvSpPr/>
      </dsp:nvSpPr>
      <dsp:spPr>
        <a:xfrm>
          <a:off x="8510484" y="2260087"/>
          <a:ext cx="2413125" cy="52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Uniform_Resource_N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principal authors of the HTTP specification and the originator of the Representational State Transfer architectural style. He is an authority on computer network architecture and co-founded the Apache HTTP Server project.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'Architectural Styles and the Design of Network-based Software Architectures' (2000)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URIs provide a means of locating and retrieving information resources on a network (either on the Internet or on another private network, such as a computer filesystem or an Intranet),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Uniform Resource Locators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(URLs). Other URIs provide only a unique name, without a means of locating or retrieving the resource or information about it,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Uniform Resource Name"/>
              </a:rPr>
              <a:t>Uniform Resource Names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(URNs). </a:t>
            </a:r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the server does not store any state about the client session on the server-side. Each request from the client to server must contain all of the information necessary to understand the request, and cannot take advantage of any stored context on the server.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Application Layer Protocol. Tends to use TCP/TLS for HTTPs. </a:t>
            </a:r>
          </a:p>
          <a:p>
            <a:r>
              <a:rPr lang="en-IE" dirty="0"/>
              <a:t>Tend to be more familiar with it from client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Plural nouns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When designing a RESTful API avoid using singular nouns to describe a resource. Always think of a resource in a URI as a repository which contains one or many resources of the same type. So make sure you use plural nouns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e.g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/articles/{id}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instead of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9lessons.info/2017/02/create-restful-api-nodejs-mysq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seobility.net/en/wiki/User_Ag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api/mov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png-mime-typ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versity.org/wiki/Benutzer:MartinThoma/Rechnernetz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enderize.io/?name=anne" TargetMode="External"/><Relationship Id="rId2" Type="http://schemas.openxmlformats.org/officeDocument/2006/relationships/hyperlink" Target="https://randomuser.me/api?results=10&amp;gender=fema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t.stackoverflow.com/questions/86399/qual-a-diferen%C3%A7a-entre-endpoint-e-ap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Web API Intro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What’s REST?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Short for Representational State Transfer</a:t>
            </a:r>
          </a:p>
          <a:p>
            <a:r>
              <a:rPr lang="en-US" sz="1800">
                <a:cs typeface="Calibri"/>
              </a:rPr>
              <a:t>Set of Principles for how web should be used</a:t>
            </a:r>
          </a:p>
          <a:p>
            <a:r>
              <a:rPr lang="en-US" sz="1800">
                <a:cs typeface="Calibri"/>
              </a:rPr>
              <a:t>Coined by Roy Fielding</a:t>
            </a:r>
          </a:p>
          <a:p>
            <a:pPr lvl="1"/>
            <a:r>
              <a:rPr lang="en-US" sz="1800">
                <a:cs typeface="Calibri"/>
              </a:rPr>
              <a:t>One of the HTTP creators</a:t>
            </a:r>
          </a:p>
          <a:p>
            <a:pPr marL="0" indent="0">
              <a:spcBef>
                <a:spcPts val="0"/>
              </a:spcBef>
            </a:pPr>
            <a:r>
              <a:rPr lang="en-IE" sz="1800">
                <a:cs typeface="Calibri"/>
              </a:rPr>
              <a:t>A set of principles that define how Web standards(HTTP and URIs) can be used.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7E3954-EBB7-4F63-A9C9-5677E9610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788" t="8831" r="7477" b="12451"/>
          <a:stretch/>
        </p:blipFill>
        <p:spPr>
          <a:xfrm>
            <a:off x="7113720" y="2641228"/>
            <a:ext cx="5146086" cy="2569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4A118-2F3F-4D71-B88A-E149A9F08A37}"/>
              </a:ext>
            </a:extLst>
          </p:cNvPr>
          <p:cNvSpPr txBox="1"/>
          <p:nvPr/>
        </p:nvSpPr>
        <p:spPr>
          <a:xfrm>
            <a:off x="9683447" y="479006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4" tooltip="http://www.9lessons.info/2017/02/create-restful-api-nodejs-mysq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REST Principles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Every “thing” has an identity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Uniform Resource Identifier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Use standard set of methods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b="1" dirty="0">
                <a:cs typeface="Calibri"/>
              </a:rPr>
              <a:t>HTTP </a:t>
            </a:r>
            <a:r>
              <a:rPr lang="en-IE" sz="1700" dirty="0">
                <a:cs typeface="Calibri"/>
              </a:rPr>
              <a:t>GET/POST/PUT/DELETE/PATCH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Resources can have multiple representations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 dirty="0">
                <a:cs typeface="Calibri"/>
              </a:rPr>
              <a:t>Communicate stateless</a:t>
            </a:r>
            <a:endParaRPr lang="en-US" sz="17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dirty="0">
                <a:cs typeface="Calibri"/>
              </a:rPr>
              <a:t>Should </a:t>
            </a:r>
            <a:r>
              <a:rPr lang="en-IE" sz="1700" b="1" dirty="0">
                <a:cs typeface="Calibri"/>
              </a:rPr>
              <a:t>not</a:t>
            </a:r>
            <a:r>
              <a:rPr lang="en-IE" sz="1700" dirty="0">
                <a:cs typeface="Calibri"/>
              </a:rPr>
              <a:t> depend on server state.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" r="10015" b="2"/>
          <a:stretch/>
        </p:blipFill>
        <p:spPr>
          <a:xfrm>
            <a:off x="6996394" y="2937745"/>
            <a:ext cx="3005638" cy="22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35E1-9D47-4562-BF2B-7C732D2F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6D51-56A2-459C-A7DE-72A155A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60800C-B456-4B8F-A958-ED435E6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8327-9057-4968-B986-45885418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65F-CE80-49A1-9C9B-485EFDE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i="1" dirty="0">
                <a:solidFill>
                  <a:srgbClr val="FF326F"/>
                </a:solidFill>
              </a:rPr>
              <a:t>To design a REST API, you need to know &amp; understand HTTP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A6EEC-4C65-4A1D-B392-7ABF589D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085" y="2426818"/>
            <a:ext cx="5294881" cy="399763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8EDAD-81CD-41D7-9838-81AC57CD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7ACEA-6EA8-4AAF-831E-B6F874C9C5A4}"/>
              </a:ext>
            </a:extLst>
          </p:cNvPr>
          <p:cNvSpPr txBox="1"/>
          <p:nvPr/>
        </p:nvSpPr>
        <p:spPr>
          <a:xfrm>
            <a:off x="3399924" y="62244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seobility.net/en/wiki/User_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25E1-50F0-4415-A3BA-E9E0199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HTTP Overview: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C22F-A294-4098-954D-7BF07E2C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400" b="1" dirty="0"/>
              <a:t>Client:</a:t>
            </a:r>
            <a:r>
              <a:rPr lang="en-IE" sz="2400" dirty="0"/>
              <a:t> the </a:t>
            </a:r>
            <a:r>
              <a:rPr lang="en-IE" sz="2400" b="1" dirty="0"/>
              <a:t>user-agent, </a:t>
            </a:r>
            <a:r>
              <a:rPr lang="en-IE" sz="2400" dirty="0"/>
              <a:t>any program that acts for the user – e.g. a browser</a:t>
            </a:r>
          </a:p>
          <a:p>
            <a:r>
              <a:rPr lang="en-IE" sz="2400" b="1" dirty="0"/>
              <a:t>Server: </a:t>
            </a:r>
            <a:r>
              <a:rPr lang="en-GB" sz="2400" b="0" i="1" dirty="0">
                <a:effectLst/>
                <a:latin typeface="arial" panose="020B0604020202020204" pitchFamily="34" charset="0"/>
              </a:rPr>
              <a:t>provides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the resource as requested by the client. A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ppears as a single machine virtually, </a:t>
            </a:r>
            <a:r>
              <a:rPr lang="en-GB" dirty="0">
                <a:latin typeface="arial" panose="020B0604020202020204" pitchFamily="34" charset="0"/>
              </a:rPr>
              <a:t>however </a:t>
            </a:r>
            <a:r>
              <a:rPr lang="en-GB" b="0" i="0" dirty="0">
                <a:effectLst/>
                <a:latin typeface="arial" panose="020B0604020202020204" pitchFamily="34" charset="0"/>
              </a:rPr>
              <a:t>may actually be a collection of servers, sharing the load (load balancing)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Can contain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complex software interrogating other computers to generate response</a:t>
            </a:r>
          </a:p>
          <a:p>
            <a:r>
              <a:rPr lang="en-IE" sz="2400" b="1" dirty="0"/>
              <a:t>Proxies: </a:t>
            </a:r>
            <a:r>
              <a:rPr lang="en-IE" sz="2400" dirty="0"/>
              <a:t>Computers that relay HTTP messages and perform tasks such as caching, filtering, load balancing, authentication, logging, forwarding</a:t>
            </a:r>
          </a:p>
        </p:txBody>
      </p:sp>
    </p:spTree>
    <p:extLst>
      <p:ext uri="{BB962C8B-B14F-4D97-AF65-F5344CB8AC3E}">
        <p14:creationId xmlns:p14="http://schemas.microsoft.com/office/powerpoint/2010/main" val="7504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</a:t>
            </a:r>
            <a:r>
              <a:rPr lang="en-US" b="1" dirty="0">
                <a:latin typeface="Calibri" charset="0"/>
              </a:rPr>
              <a:t>URL</a:t>
            </a:r>
            <a:r>
              <a:rPr lang="en-US" dirty="0">
                <a:latin typeface="Calibri" charset="0"/>
              </a:rPr>
              <a:t> into a request message according to the </a:t>
            </a:r>
            <a:r>
              <a:rPr lang="en-US" b="1" dirty="0">
                <a:latin typeface="Calibri" charset="0"/>
              </a:rPr>
              <a:t>specified protocol</a:t>
            </a:r>
            <a:r>
              <a:rPr lang="en-US" dirty="0">
                <a:latin typeface="Calibri" charset="0"/>
              </a:rPr>
              <a:t>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client could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http://www.nowhere123.com/api/movies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</a:t>
            </a:r>
            <a:r>
              <a:rPr lang="en-US" dirty="0" err="1">
                <a:latin typeface="Calibri" charset="0"/>
              </a:rPr>
              <a:t>api</a:t>
            </a:r>
            <a:r>
              <a:rPr lang="en-US" dirty="0">
                <a:latin typeface="Calibri" charset="0"/>
              </a:rPr>
              <a:t>/movies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application/json,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11278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161" y="3890964"/>
            <a:ext cx="6683297" cy="3139321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application/json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{page:1, total_pages:100, </a:t>
            </a:r>
            <a:r>
              <a:rPr lang="en-US" b="1" dirty="0" err="1">
                <a:latin typeface="Arial"/>
              </a:rPr>
              <a:t>total_results</a:t>
            </a:r>
            <a:r>
              <a:rPr lang="en-US" b="1" dirty="0">
                <a:latin typeface="Arial"/>
              </a:rPr>
              <a:t>: 1000</a:t>
            </a:r>
          </a:p>
          <a:p>
            <a:r>
              <a:rPr lang="en-US" b="1" dirty="0">
                <a:latin typeface="Arial"/>
              </a:rPr>
              <a:t>“results”: […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CA643-5971-4B09-B9F3-1E18BA7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HTTP Protocol: </a:t>
            </a:r>
            <a:r>
              <a:rPr lang="en-IE" sz="4000" b="1" dirty="0">
                <a:solidFill>
                  <a:srgbClr val="FFFFFF"/>
                </a:solidFill>
              </a:rPr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408-505F-427F-AC27-C2FF67A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900"/>
              <a:t>The Content-Type tells the client what the content type of the returned content.</a:t>
            </a:r>
          </a:p>
          <a:p>
            <a:r>
              <a:rPr lang="en-GB" sz="1900"/>
              <a:t>Also known as “MIME” ,”media type”, "content type") 	</a:t>
            </a:r>
          </a:p>
          <a:p>
            <a:pPr lvl="1"/>
            <a:r>
              <a:rPr lang="en-GB" sz="1900"/>
              <a:t>a video file might be </a:t>
            </a:r>
            <a:r>
              <a:rPr lang="en-GB" sz="1900" b="1"/>
              <a:t>audio/mpeg</a:t>
            </a:r>
            <a:r>
              <a:rPr lang="en-GB" sz="1900"/>
              <a:t>, or an image file </a:t>
            </a:r>
            <a:r>
              <a:rPr lang="en-GB" sz="1900" b="1"/>
              <a:t>image/png</a:t>
            </a:r>
            <a:r>
              <a:rPr lang="en-GB" sz="1900"/>
              <a:t>).</a:t>
            </a:r>
          </a:p>
          <a:p>
            <a:r>
              <a:rPr lang="en-GB" sz="1900"/>
              <a:t>The Internet Assigned Numbers Authority (IANA) is the official authority for the standardization and publication of these classifications.</a:t>
            </a:r>
          </a:p>
          <a:p>
            <a:endParaRPr lang="en-IE" sz="190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381429E-38CC-468F-9D77-1F71F75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49" r="26618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Protocol:  Methods (or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8382-3FFD-4103-B3C0-CCAC3C5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Uniform Resource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E6-A288-48AC-BCF0-F7A4EBFA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URI</a:t>
            </a:r>
            <a:b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753496C-68D2-4642-9BFD-E8A7D296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3447" y="4467982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8322319" y="6627168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de.wikiversity.org/wiki/Benutzer:MartinThoma/Rechnernetze"/>
              </a:rPr>
              <a:t>This Photo</a:t>
            </a:r>
            <a:r>
              <a:rPr lang="en-IE" sz="900" dirty="0"/>
              <a:t> by Unknown </a:t>
            </a:r>
            <a:r>
              <a:rPr lang="en-IE" sz="900" dirty="0" err="1"/>
              <a:t>utho</a:t>
            </a:r>
            <a:r>
              <a:rPr lang="en-IE" sz="900" dirty="0"/>
              <a:t>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DF9-34F5-4DA6-94D8-C53C969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r>
              <a:rPr lang="en-IE" dirty="0"/>
              <a:t>: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7F2-A86B-4F2E-B7A3-01DC589A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string is a part of a URL that assigns values to specified parameters.</a:t>
            </a:r>
          </a:p>
          <a:p>
            <a:r>
              <a:rPr lang="en-GB" dirty="0"/>
              <a:t>Often used to filter results returned by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0" i="0" dirty="0">
                <a:solidFill>
                  <a:srgbClr val="505050"/>
                </a:solidFill>
                <a:effectLst/>
                <a:latin typeface="Inter"/>
                <a:hlinkClick r:id="rId2"/>
              </a:rPr>
              <a:t>https://randomuser.me/api?results=10&amp;gender=female</a:t>
            </a:r>
            <a:endParaRPr lang="en-IE" b="0" i="0" dirty="0">
              <a:solidFill>
                <a:srgbClr val="50505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IE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https://api.genderize.io?name=anne</a:t>
            </a:r>
            <a:endParaRPr lang="en-IE" dirty="0">
              <a:solidFill>
                <a:srgbClr val="505050"/>
              </a:solidFill>
              <a:latin typeface="Inter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5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0DA1-885D-450E-A717-0B7CC8A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9119-197D-45B5-B1CF-85C2F897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23EFA84F-1A22-443A-A767-E3301882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E73AB-2A75-4552-9C9D-C17C7DF3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API Design: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9F6A-C99B-485D-A93C-D4635EB8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An endpoint is the combination of a HTTP method and an URI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GET: /api/friends</a:t>
            </a:r>
          </a:p>
          <a:p>
            <a:r>
              <a:rPr lang="en-GB" sz="2400" b="0" i="0" dirty="0">
                <a:effectLst/>
                <a:latin typeface="charter"/>
              </a:rPr>
              <a:t>An endpoint can be interpreted as an </a:t>
            </a:r>
            <a:r>
              <a:rPr lang="en-GB" sz="2400" b="1" i="0" dirty="0">
                <a:effectLst/>
                <a:latin typeface="charter"/>
              </a:rPr>
              <a:t>action on a resource</a:t>
            </a:r>
            <a:r>
              <a:rPr lang="en-GB" sz="2400" b="0" i="0" dirty="0">
                <a:effectLst/>
                <a:latin typeface="charter"/>
              </a:rPr>
              <a:t>.</a:t>
            </a:r>
          </a:p>
          <a:p>
            <a:pPr lvl="1"/>
            <a:r>
              <a:rPr lang="en-GB" dirty="0">
                <a:highlight>
                  <a:srgbClr val="C0C0C0"/>
                </a:highlight>
                <a:latin typeface="charter"/>
              </a:rPr>
              <a:t>POST: /</a:t>
            </a:r>
            <a:r>
              <a:rPr lang="en-GB" dirty="0" err="1">
                <a:highlight>
                  <a:srgbClr val="C0C0C0"/>
                </a:highlight>
                <a:latin typeface="charter"/>
              </a:rPr>
              <a:t>api</a:t>
            </a:r>
            <a:r>
              <a:rPr lang="en-GB" dirty="0">
                <a:highlight>
                  <a:srgbClr val="C0C0C0"/>
                </a:highlight>
                <a:latin typeface="charter"/>
              </a:rPr>
              <a:t>/friends </a:t>
            </a:r>
            <a:r>
              <a:rPr lang="en-GB" dirty="0">
                <a:latin typeface="charter"/>
              </a:rPr>
              <a:t>means “create a new Friend”</a:t>
            </a:r>
            <a:endParaRPr lang="en-GB" dirty="0"/>
          </a:p>
          <a:p>
            <a:endParaRPr lang="en-IE" sz="24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542A829-11EC-45B0-8879-421CE27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892" y="3162695"/>
            <a:ext cx="4802404" cy="222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DC3C-F1C8-4391-9C23-11DFC7439947}"/>
              </a:ext>
            </a:extLst>
          </p:cNvPr>
          <p:cNvSpPr txBox="1"/>
          <p:nvPr/>
        </p:nvSpPr>
        <p:spPr>
          <a:xfrm>
            <a:off x="8594254" y="518537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pt.stackoverflow.com/questions/86399/qual-a-diferen%C3%A7a-entre-endpoint-e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API: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discouraged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4758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Friend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Friend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friend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8E5-3E48-4831-8C2C-A304582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1CB3-6666-4471-A7AA-46AE3F0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IE" sz="2600" dirty="0"/>
              <a:t>Always specify </a:t>
            </a:r>
            <a:r>
              <a:rPr lang="en-IE" sz="2600" b="1" dirty="0"/>
              <a:t>content-type</a:t>
            </a:r>
          </a:p>
          <a:p>
            <a:r>
              <a:rPr lang="en-IE" sz="2600" dirty="0"/>
              <a:t>Wrap your responses: </a:t>
            </a:r>
          </a:p>
          <a:p>
            <a:pPr lvl="1"/>
            <a:r>
              <a:rPr lang="en-IE" sz="2600" dirty="0"/>
              <a:t>Use a standard model for responses to enable easier processing by clients</a:t>
            </a:r>
          </a:p>
          <a:p>
            <a:r>
              <a:rPr lang="en-IE" sz="2600" dirty="0"/>
              <a:t>Example: TMDB Movie API for 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GET: /</a:t>
            </a:r>
            <a:r>
              <a:rPr lang="en-IE" sz="26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movies?page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=1&amp;</a:t>
            </a:r>
            <a:r>
              <a:rPr lang="en-IE" sz="2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api_key=c183b23922…</a:t>
            </a:r>
          </a:p>
          <a:p>
            <a:pPr lvl="1"/>
            <a:r>
              <a:rPr lang="en-GB" sz="2600" dirty="0">
                <a:latin typeface="charter"/>
              </a:rPr>
              <a:t>U</a:t>
            </a:r>
            <a:r>
              <a:rPr lang="en-GB" sz="2600" b="0" i="0" dirty="0">
                <a:effectLst/>
                <a:latin typeface="charter"/>
              </a:rPr>
              <a:t>ses a model that defines the page, total pages, total results and results.</a:t>
            </a:r>
            <a:endParaRPr lang="en-IE" sz="26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E" sz="800" dirty="0"/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"page": 1,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total_pages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500,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total_results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10000,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"results": [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"adult": false,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backdrop_path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"/hJuDvwzS0SPlsE6MNFOpznQltDZ.jpg",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genre_ids</a:t>
            </a:r>
            <a:endParaRPr lang="en-IE" sz="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58438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DD5E17-AC31-41FD-8BBB-E8BBC32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1776-0A27-42D3-AEB3-3C5B04DB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 b="1" dirty="0"/>
              <a:t>HTTP Status Codes </a:t>
            </a:r>
            <a:r>
              <a:rPr lang="en-IE" sz="2400" dirty="0"/>
              <a:t>are important</a:t>
            </a:r>
          </a:p>
          <a:p>
            <a:r>
              <a:rPr lang="en-GB" sz="2400" b="0" i="0" dirty="0">
                <a:effectLst/>
                <a:latin typeface="charter"/>
              </a:rPr>
              <a:t>HTTP clients may rely on correct use the standard HTTP status codes ranges.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charter"/>
              </a:rPr>
              <a:t> </a:t>
            </a:r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7C63-E166-45E1-BEFA-900E42B1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r="72304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8110-2039-445C-AC15-C033ECA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5338" y="2402646"/>
            <a:ext cx="7198322" cy="40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8438908" y="653682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3" tooltip="http://dret.net/lectures/web-fall07/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900-A5E0-4874-91A7-D615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EXRTA BIT: </a:t>
            </a:r>
            <a:r>
              <a:rPr lang="en-IE" dirty="0" err="1"/>
              <a:t>OpenAPI</a:t>
            </a:r>
            <a:r>
              <a:rPr lang="en-IE" dirty="0"/>
              <a:t> &amp;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54E2-F5C5-49B0-AB54-D58811A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644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 dirty="0" err="1">
                <a:solidFill>
                  <a:srgbClr val="FFFFFF"/>
                </a:solidFill>
              </a:rPr>
              <a:t>OpenAPI</a:t>
            </a:r>
            <a:endParaRPr lang="en-I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500" dirty="0"/>
              <a:t>Specification for machine-readable interface files for describing, producing, consuming, and visualising Restful Web Services</a:t>
            </a:r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Initiative is an open-source collaboration project of the Linux Foundation</a:t>
            </a:r>
          </a:p>
          <a:p>
            <a:r>
              <a:rPr lang="en-GB" sz="1500" dirty="0"/>
              <a:t>Origins in Swagger… (</a:t>
            </a:r>
            <a:r>
              <a:rPr lang="en-IE" sz="1500" dirty="0">
                <a:hlinkClick r:id="rId2"/>
              </a:rPr>
              <a:t>https://swagger.io/specification/</a:t>
            </a:r>
            <a:r>
              <a:rPr lang="en-IE" sz="1500" dirty="0"/>
              <a:t>)</a:t>
            </a:r>
            <a:endParaRPr lang="en-GB" sz="1500" dirty="0"/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Specification (OAS) defines a standard, language-agnostic interface to RESTful APIs</a:t>
            </a:r>
          </a:p>
          <a:p>
            <a:r>
              <a:rPr lang="en-GB" sz="1500" dirty="0"/>
              <a:t>YAML can be used to describe an </a:t>
            </a:r>
            <a:r>
              <a:rPr lang="en-GB" sz="1500" dirty="0" err="1"/>
              <a:t>OpanAPI</a:t>
            </a:r>
            <a:r>
              <a:rPr lang="en-GB" sz="1500" dirty="0"/>
              <a:t>.</a:t>
            </a:r>
            <a:endParaRPr lang="en-IE" sz="150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95" b="728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8714479" y="58556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Open API: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300"/>
              <a:t>Human friendly, cross language, data </a:t>
            </a:r>
            <a:r>
              <a:rPr lang="en-IE" sz="1300"/>
              <a:t>serialization language.</a:t>
            </a:r>
          </a:p>
          <a:p>
            <a:pPr lvl="1"/>
            <a:r>
              <a:rPr lang="en-IE" sz="1300"/>
              <a:t>YAML Ain’t Markup Language</a:t>
            </a:r>
          </a:p>
          <a:p>
            <a:r>
              <a:rPr lang="en-GB" sz="1300"/>
              <a:t>Documents begin with --- and end with …</a:t>
            </a:r>
          </a:p>
          <a:p>
            <a:r>
              <a:rPr lang="en-GB" sz="1300" b="1"/>
              <a:t>Indentation of lines denotes the structure within the document.</a:t>
            </a:r>
          </a:p>
          <a:p>
            <a:r>
              <a:rPr lang="en-GB" sz="1300"/>
              <a:t>Comments begin with #</a:t>
            </a:r>
          </a:p>
          <a:p>
            <a:r>
              <a:rPr lang="en-GB" sz="1300"/>
              <a:t>Members of lists begin with –</a:t>
            </a:r>
          </a:p>
          <a:p>
            <a:r>
              <a:rPr lang="en-GB" sz="1300"/>
              <a:t>Key value pairs use the following syntax</a:t>
            </a:r>
          </a:p>
          <a:p>
            <a:pPr lvl="1"/>
            <a:r>
              <a:rPr lang="en-GB" sz="1300"/>
              <a:t>&lt;key&gt;: &lt;value&gt;</a:t>
            </a:r>
          </a:p>
          <a:p>
            <a:r>
              <a:rPr lang="en-GB" sz="1300"/>
              <a:t>Quick tutorial here</a:t>
            </a:r>
          </a:p>
          <a:p>
            <a:pPr lvl="1"/>
            <a:r>
              <a:rPr lang="en-IE" sz="1300">
                <a:hlinkClick r:id="rId2"/>
              </a:rPr>
              <a:t>https://keleshev.com/yaml-quick-introduction</a:t>
            </a:r>
            <a:endParaRPr lang="en-GB" sz="1300"/>
          </a:p>
          <a:p>
            <a:pPr lvl="1"/>
            <a:endParaRPr lang="en-IE" sz="13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8605476" y="5855693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/>
        </p:blipFill>
        <p:spPr>
          <a:xfrm>
            <a:off x="643467" y="839816"/>
            <a:ext cx="6686077" cy="4961067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0EF-FF75-4C45-AFB8-6CD8A25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BF0F1-AC8F-4DD1-83D7-8A2FE44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9" y="2139351"/>
            <a:ext cx="774920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IE" sz="1500" dirty="0"/>
              <a:t>Programmatic interface exposed via the web</a:t>
            </a:r>
          </a:p>
          <a:p>
            <a:r>
              <a:rPr lang="en-IE" sz="1500" dirty="0"/>
              <a:t>Uses open standards typically with request-response messaging.</a:t>
            </a:r>
          </a:p>
          <a:p>
            <a:pPr lvl="1"/>
            <a:r>
              <a:rPr lang="en-IE" sz="1500" dirty="0" err="1"/>
              <a:t>E.g</a:t>
            </a:r>
            <a:r>
              <a:rPr lang="en-IE" sz="1500" dirty="0"/>
              <a:t> messages in JSON or XML</a:t>
            </a:r>
          </a:p>
          <a:p>
            <a:pPr lvl="1"/>
            <a:r>
              <a:rPr lang="en-IE" sz="1500" dirty="0"/>
              <a:t>HTTP as transport</a:t>
            </a:r>
          </a:p>
          <a:p>
            <a:pPr lvl="1"/>
            <a:r>
              <a:rPr lang="en-IE" sz="1500" dirty="0"/>
              <a:t>URIs</a:t>
            </a:r>
          </a:p>
          <a:p>
            <a:r>
              <a:rPr lang="en-IE" sz="1500" dirty="0"/>
              <a:t>Example would be web APIs described in previous lectures.</a:t>
            </a:r>
          </a:p>
          <a:p>
            <a:r>
              <a:rPr lang="en-IE" sz="1500" dirty="0"/>
              <a:t>Typical use:</a:t>
            </a:r>
          </a:p>
          <a:p>
            <a:pPr lvl="1"/>
            <a:r>
              <a:rPr lang="en-GB" sz="1500" b="1" dirty="0"/>
              <a:t>allow applications to access data and interact with external software components</a:t>
            </a:r>
          </a:p>
          <a:p>
            <a:pPr lvl="1"/>
            <a:r>
              <a:rPr lang="en-IE" sz="1500" dirty="0"/>
              <a:t>Machine to machine communication</a:t>
            </a:r>
          </a:p>
          <a:p>
            <a:pPr lvl="1"/>
            <a:r>
              <a:rPr lang="en-IE" sz="1500" dirty="0"/>
              <a:t>Distributed systems</a:t>
            </a:r>
          </a:p>
          <a:p>
            <a:endParaRPr lang="en-IE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57" r="854" b="-1193"/>
          <a:stretch/>
        </p:blipFill>
        <p:spPr>
          <a:xfrm>
            <a:off x="5150578" y="2494449"/>
            <a:ext cx="5700924" cy="36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API design happens after the release of some a data-rich application</a:t>
            </a:r>
          </a:p>
          <a:p>
            <a:pPr lvl="1"/>
            <a:r>
              <a:rPr lang="en-IE" sz="2000"/>
              <a:t>Existing application “wrapped” in API</a:t>
            </a:r>
          </a:p>
          <a:p>
            <a:r>
              <a:rPr lang="en-IE" sz="2000"/>
              <a:t>Created as an afterthought.</a:t>
            </a:r>
          </a:p>
          <a:p>
            <a:pPr lvl="1"/>
            <a:r>
              <a:rPr lang="en-IE" sz="2000"/>
              <a:t>Tightly bound application needs data/function exposed as API.</a:t>
            </a:r>
          </a:p>
          <a:p>
            <a:pPr lvl="1"/>
            <a:r>
              <a:rPr lang="en-IE" sz="2000"/>
              <a:t>Shoe-horned in as a separate entity.</a:t>
            </a:r>
          </a:p>
          <a:p>
            <a:endParaRPr lang="en-IE" sz="2000"/>
          </a:p>
          <a:p>
            <a:pPr lvl="1"/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22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 dirty="0"/>
              <a:t>Collaboratively design, </a:t>
            </a:r>
            <a:r>
              <a:rPr lang="en-IE" sz="2000" dirty="0" err="1"/>
              <a:t>mockup</a:t>
            </a:r>
            <a:r>
              <a:rPr lang="en-IE" sz="2000" dirty="0"/>
              <a:t>, implement and document an API </a:t>
            </a:r>
            <a:r>
              <a:rPr lang="en-IE" sz="2000" b="1" dirty="0"/>
              <a:t>before</a:t>
            </a:r>
            <a:r>
              <a:rPr lang="en-IE" sz="2000" dirty="0"/>
              <a:t> the application or other channels that will use it even exist.</a:t>
            </a:r>
          </a:p>
          <a:p>
            <a:r>
              <a:rPr lang="en-IE" sz="2000" dirty="0"/>
              <a:t>Uses “clean-room” approach.</a:t>
            </a:r>
          </a:p>
          <a:p>
            <a:pPr lvl="1"/>
            <a:r>
              <a:rPr lang="en-IE" sz="2000" dirty="0"/>
              <a:t>the API is designed with little consideration for the existing IT landscape.</a:t>
            </a:r>
          </a:p>
          <a:p>
            <a:pPr lvl="1"/>
            <a:r>
              <a:rPr lang="en-IE" sz="2000" dirty="0"/>
              <a:t>the API is designed as though there are no constraints. </a:t>
            </a:r>
          </a:p>
          <a:p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700" dirty="0"/>
              <a:t>Suits multi-device environment of today.</a:t>
            </a:r>
          </a:p>
          <a:p>
            <a:r>
              <a:rPr lang="en-IE" sz="1700" dirty="0"/>
              <a:t>An API layer can serve multiple channels/devices.</a:t>
            </a:r>
          </a:p>
          <a:p>
            <a:pPr lvl="1"/>
            <a:r>
              <a:rPr lang="en-IE" sz="1700" dirty="0"/>
              <a:t>Mobile/tablet/IoT device</a:t>
            </a:r>
          </a:p>
          <a:p>
            <a:r>
              <a:rPr lang="en-IE" sz="1700" dirty="0"/>
              <a:t>Scalable, modular, cohesive and composable</a:t>
            </a:r>
          </a:p>
          <a:p>
            <a:pPr lvl="1"/>
            <a:r>
              <a:rPr lang="en-IE" sz="1700" dirty="0"/>
              <a:t>If designed properly(e.g. microservice architecture)</a:t>
            </a:r>
          </a:p>
          <a:p>
            <a:pPr lvl="1"/>
            <a:r>
              <a:rPr lang="en-IE" sz="1700" dirty="0"/>
              <a:t>See later slides</a:t>
            </a:r>
          </a:p>
          <a:p>
            <a:r>
              <a:rPr lang="en-IE" sz="1700" dirty="0"/>
              <a:t>Concentrate on function first rather than data</a:t>
            </a:r>
          </a:p>
          <a:p>
            <a:endParaRPr lang="en-IE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r="855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 Design Approach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DC7D85D-C9B4-4A2F-A056-57FE7158D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473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C47A-BBBF-4566-9C06-EBE4B08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C74E-C0AC-4577-992E-5F2D84D6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F7B3846-3B4B-4BC4-9D1F-640EFD55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581383-3816-49BF-A165-E5B754F24280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2ce51dc8-c7fd-4e9f-aab7-66ee981bb74f"/>
    <ds:schemaRef ds:uri="http://schemas.microsoft.com/office/infopath/2007/PartnerControls"/>
    <ds:schemaRef ds:uri="4fa34961-db85-4b4a-bce8-6d4fac0faa91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1835</Words>
  <Application>Microsoft Office PowerPoint</Application>
  <PresentationFormat>Widescreen</PresentationFormat>
  <Paragraphs>212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charter</vt:lpstr>
      <vt:lpstr>Consolas</vt:lpstr>
      <vt:lpstr>Inter</vt:lpstr>
      <vt:lpstr>open sans</vt:lpstr>
      <vt:lpstr>sohne</vt:lpstr>
      <vt:lpstr>office theme</vt:lpstr>
      <vt:lpstr>Web API Intro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 Design Approach</vt:lpstr>
      <vt:lpstr>REST</vt:lpstr>
      <vt:lpstr>What’s REST?</vt:lpstr>
      <vt:lpstr>Key REST Principles</vt:lpstr>
      <vt:lpstr>HTTP</vt:lpstr>
      <vt:lpstr>Hypertext Transfer Protocol</vt:lpstr>
      <vt:lpstr>HTTP Overview: Components</vt:lpstr>
      <vt:lpstr>HTTP Protocol (Request)</vt:lpstr>
      <vt:lpstr>HTTP Protocol (Response)</vt:lpstr>
      <vt:lpstr>HTTP Protocol: Content-Type Header</vt:lpstr>
      <vt:lpstr>HTTP Protocol:  Methods (or Verbs)</vt:lpstr>
      <vt:lpstr>Uniform Resource Indicators</vt:lpstr>
      <vt:lpstr>Uniform Resource Locator</vt:lpstr>
      <vt:lpstr>Uniform Resource Locator: Query String</vt:lpstr>
      <vt:lpstr>API Design</vt:lpstr>
      <vt:lpstr>API Design: Endpoints</vt:lpstr>
      <vt:lpstr>API: Design</vt:lpstr>
      <vt:lpstr>API: Good Practice1</vt:lpstr>
      <vt:lpstr>API: Good Practice2</vt:lpstr>
      <vt:lpstr>API: Design</vt:lpstr>
      <vt:lpstr>EXRTA BIT: OpenAPI &amp; Swagger</vt:lpstr>
      <vt:lpstr>OpenAPI</vt:lpstr>
      <vt:lpstr>Open API: YAML</vt:lpstr>
      <vt:lpstr>Swagger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33</cp:revision>
  <dcterms:created xsi:type="dcterms:W3CDTF">2020-03-09T15:11:26Z</dcterms:created>
  <dcterms:modified xsi:type="dcterms:W3CDTF">2022-03-15T12:39:38Z</dcterms:modified>
</cp:coreProperties>
</file>