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292" r:id="rId4"/>
    <p:sldId id="273" r:id="rId5"/>
    <p:sldId id="299" r:id="rId6"/>
    <p:sldId id="300" r:id="rId7"/>
    <p:sldId id="314" r:id="rId8"/>
    <p:sldId id="308" r:id="rId9"/>
    <p:sldId id="310" r:id="rId10"/>
    <p:sldId id="306" r:id="rId11"/>
    <p:sldId id="307" r:id="rId12"/>
    <p:sldId id="311" r:id="rId13"/>
    <p:sldId id="312" r:id="rId14"/>
    <p:sldId id="313" r:id="rId15"/>
    <p:sldId id="260" r:id="rId16"/>
    <p:sldId id="263" r:id="rId17"/>
    <p:sldId id="264" r:id="rId18"/>
    <p:sldId id="301" r:id="rId19"/>
    <p:sldId id="267" r:id="rId20"/>
    <p:sldId id="271" r:id="rId21"/>
    <p:sldId id="295" r:id="rId22"/>
    <p:sldId id="269" r:id="rId23"/>
    <p:sldId id="303" r:id="rId24"/>
    <p:sldId id="272" r:id="rId25"/>
    <p:sldId id="274" r:id="rId26"/>
    <p:sldId id="276" r:id="rId27"/>
    <p:sldId id="278" r:id="rId28"/>
    <p:sldId id="281" r:id="rId29"/>
    <p:sldId id="282" r:id="rId30"/>
    <p:sldId id="283" r:id="rId31"/>
    <p:sldId id="290" r:id="rId32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0:19: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12707 1376 0 0,'0'0'1149'0'0,"-7"-18"3346"0"0,6 15-4422 0 0,-1 0 405 0 0,0 0-1 0 0,1 1 0 0 0,-1-1 0 0 0,0 0 1 0 0,-1 1-1 0 0,1-1 0 0 0,-4-2 1 0 0,5 4 1134 0 0,1 1-1584 0 0,0 0 1 0 0,0 0-1 0 0,0 0 0 0 0,0 0 1 0 0,0 1-1 0 0,0-1 1 0 0,-1 0-1 0 0,1 0 1 0 0,0 0-1 0 0,0 0 1 0 0,0 0-1 0 0,0 0 1 0 0,0 0-1 0 0,0 0 1 0 0,0 0-1 0 0,-1 0 1 0 0,1 0-1 0 0,0 0 1 0 0,0 0-1 0 0,0 0 0 0 0,0 0 1 0 0,0 0-1 0 0,0 0 1 0 0,0 0-1 0 0,-1 0 1 0 0,1 0-1 0 0,0 0 1 0 0,0 0-1 0 0,0 0 1 0 0,0 0-1 0 0,0 0 1 0 0,0 0-1 0 0,0 0 1 0 0,-1 0-1 0 0,1-1 0 0 0,0 1 1 0 0,0 0-1 0 0,0 0 1 0 0,0 0-1 0 0,0 0 1 0 0,0 0-1 0 0,0 0 1 0 0,0 0-1 0 0,0 0 1 0 0,0 0-1 0 0,0-1 1 0 0,0 1-1 0 0,0 0 1 0 0,0 0-1 0 0,-1 0 0 0 0,1 0 1 0 0,0 0-1 0 0,0 0 1 0 0,0 0-1 0 0,0-1 1 0 0,0 1-1 0 0,0 0 1 0 0,0 0-1 0 0,0 0 1 0 0,0 0-1 0 0,0 0 1 0 0,1 0-1 0 0,-1 0 1 0 0,0-1-1 0 0,0 1 0 0 0,0 0 1 0 0,0 0-1 0 0,0 0 1 0 0,-5 8 484 0 0,4-5-498 0 0,1 1 0 0 0,0-1 0 0 0,0 1 0 0 0,0-1 0 0 0,0 1 1 0 0,1-1-1 0 0,-1 1 0 0 0,1-1 0 0 0,2 6 0 0 0,2 21 283 0 0,-3-16-153 0 0,0-1 0 0 0,1 0 1 0 0,0 1-1 0 0,1-1 0 0 0,1-1 0 0 0,0 1 0 0 0,9 16 0 0 0,-5-9 11 0 0,24 63 380 0 0,-21-49-221 0 0,28 55 1 0 0,-11-35-129 0 0,-16-26-41 0 0,3-1 0 0 0,32 46 0 0 0,0-13 83 0 0,51 59 182 0 0,-50-63-203 0 0,39 39 200 0 0,-55-62-288 0 0,16 15 4 0 0,2-2 0 0 0,1-3 0 0 0,64 41 0 0 0,-20-27 47 0 0,2-3 0 0 0,2-6-1 0 0,210 72 1 0 0,-159-78 480 0 0,257 38-1 0 0,-96-48-81 0 0,3-30-187 0 0,-248-7-319 0 0,308-30 291 0 0,-312 25-281 0 0,365-68 233 0 0,-314 51-230 0 0,186-68 0 0 0,-183 49-46 0 0,238-106 77 0 0,-56-18-11 0 0,-206 111-23 0 0,93-80 0 0 0,275-298 123 0 0,-44-45-107 0 0,-294 325-2 0 0,-7-6 0 0 0,96-181 0 0 0,-53-1 151 0 0,-117 232-158 0 0,-5-1 1 0 0,26-134-1 0 0,-34 92 2 0 0,9-178 0 0 0,-34 227-52 0 0,-4 1 0 0 0,-20-152 1 0 0,-66-207 121 0 0,53 341-76 0 0,-59-148 0 0 0,-71-111 150 0 0,31 105-127 0 0,55 120-59 0 0,13 32-12 0 0,-29-65-3 0 0,-396-1178 103 0 0,421 1123-153 0 0,52 170 29 0 0,-10-103 0 0 0,-20-558 296 0 0,44 638-274 0 0,14-117 1 0 0,29-94 53 0 0,33-29-12 0 0,28 3-24 0 0,164-396-44 0 0,23 164 0 0 0,-281 554 0 0 0,178-299 0 0 0,-54 92 0 0 0,117-143 0 0 0,32 26 0 0 0,-57 105 0 0 0,-146 157 0 0 0,303-256 0 0 0,29 37 0 0 0,58 15 0 0 0,-331 212-16 0 0,2 7 0 0 0,2 5 0 0 0,232-57 0 0 0,-167 69-20 0 0,360-30 0 0 0,110 56 36 0 0,-611 23 32 0 0,127 26 0 0 0,-171-27-113 0 0,36 15 0 0 0,-49-16 52 0 0,0 0 1 0 0,-1 1-1 0 0,1 0 0 0 0,-1 1 0 0 0,0-1 1 0 0,0 1-1 0 0,10 9 0 0 0,21 26-1988 0 0,-20-16-94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10:19:23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719 0 8288 0 0,'0'0'756'0'0,"-1"0"-623"0"0,-4 0 2386 0 0,5 3-1126 0 0,0 2-1272 0 0,1 1-1 0 0,0-1 1 0 0,0 1 0 0 0,1-1 0 0 0,0 1-1 0 0,0-1 1 0 0,0 0 0 0 0,0 0 0 0 0,1 0-1 0 0,0 0 1 0 0,0 0 0 0 0,0-1-1 0 0,0 1 1 0 0,1-1 0 0 0,6 6 0 0 0,3 2-133 0 0,0 0 0 0 0,1-1 0 0 0,28 17 0 0 0,97 59 48 0 0,73 43 3 0 0,-156-99 105 0 0,-2 2 0 0 0,-1 2 0 0 0,-2 3 0 0 0,77 75 0 0 0,-116-100-9 0 0,0 0 0 0 0,-2 1 1 0 0,1 1-1 0 0,-2-1 0 0 0,0 2 1 0 0,-1-1-1 0 0,0 1 0 0 0,-1 0 1 0 0,-1 1-1 0 0,-1 0 0 0 0,0 0 1 0 0,-1 0-1 0 0,2 23 1 0 0,-4-17 51 0 0,-1 0 0 0 0,-1 0 0 0 0,-2 0 0 0 0,0-1 0 0 0,-1 1 0 0 0,-1 0 1 0 0,-1-1-1 0 0,-2 0 0 0 0,-14 37 0 0 0,4-25 10 0 0,-1-1 0 0 0,-1-1 0 0 0,-2 0 0 0 0,-1-2 0 0 0,-1 0 0 0 0,-2-2 0 0 0,-1 0-1 0 0,-1-2 1 0 0,-36 27 0 0 0,42-36-100 0 0,-96 79 751 0 0,-179 113-1 0 0,-83-2-55 0 0,234-140-729 0 0,-36 17-425 0 0,60-31-5973 0 0,41-21-1166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15/03/2022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modules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Web application framework for Node</a:t>
            </a:r>
            <a:r>
              <a:rPr lang="en-GB" dirty="0"/>
              <a:t> </a:t>
            </a:r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Built on the Connect middleware package</a:t>
            </a:r>
            <a:endParaRPr lang="en-GB" dirty="0"/>
          </a:p>
          <a:p>
            <a:pPr lvl="1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It's popular because it‘s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Minimalist,</a:t>
            </a:r>
            <a:endParaRPr lang="en-GB" dirty="0"/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Fast </a:t>
            </a:r>
            <a:r>
              <a:rPr lang="en-GB" dirty="0"/>
              <a:t>	</a:t>
            </a:r>
          </a:p>
          <a:p>
            <a:pPr lvl="2"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+mn-lt"/>
                <a:ea typeface="DejaVu Sans"/>
              </a:rPr>
              <a:t>Simple</a:t>
            </a:r>
            <a:endParaRPr lang="en-GB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433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 THIS BEFORE EXAMOPLES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03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71717"/>
                </a:solidFill>
                <a:effectLst/>
                <a:latin typeface="IBM Plex Sans"/>
              </a:rPr>
              <a:t>Lots of different “phases” in the event loop.  </a:t>
            </a:r>
          </a:p>
          <a:p>
            <a:r>
              <a:rPr lang="en-GB" b="0" i="0" dirty="0" err="1">
                <a:solidFill>
                  <a:srgbClr val="171717"/>
                </a:solidFill>
                <a:effectLst/>
                <a:latin typeface="IBM Plex Sans"/>
              </a:rPr>
              <a:t>Callback</a:t>
            </a:r>
            <a:r>
              <a:rPr lang="en-GB" b="0" i="0" dirty="0">
                <a:solidFill>
                  <a:srgbClr val="171717"/>
                </a:solidFill>
                <a:effectLst/>
                <a:latin typeface="IBM Plex Sans"/>
              </a:rPr>
              <a:t> executes during the poll phase after the I/O operation is complete.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51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Node has many built-in events, such as the request event. An instance of Server can emit request events. Here we associate/attach  a request listener which is called every time a request evet occurs.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75F71-B2AF-4042-95B7-30C457E706E0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65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For everyday use, modules allow us to compose bigger programs out of smaller pieces. </a:t>
            </a:r>
            <a:r>
              <a:rPr lang="en-GB" b="0" i="0" u="none" strike="noStrike" dirty="0">
                <a:solidFill>
                  <a:srgbClr val="F16334"/>
                </a:solidFill>
                <a:effectLst/>
                <a:latin typeface="Nunito"/>
                <a:hlinkClick r:id="rId3"/>
              </a:rPr>
              <a:t>Modules</a:t>
            </a:r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 become the basic building blocks of the larger piece of software that collectively, they define.</a:t>
            </a:r>
          </a:p>
          <a:p>
            <a:pPr algn="l"/>
            <a:r>
              <a:rPr lang="en-GB" b="0" i="0" dirty="0">
                <a:solidFill>
                  <a:srgbClr val="5F5F6F"/>
                </a:solidFill>
                <a:effectLst/>
                <a:latin typeface="Nunito"/>
              </a:rPr>
              <a:t>Under the covers, the module keeps track of itself through an object named module. Inside each module, therefore,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75F71-B2AF-4042-95B7-30C457E706E0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394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094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19.jpg"/><Relationship Id="rId4" Type="http://schemas.openxmlformats.org/officeDocument/2006/relationships/hyperlink" Target="https://creativecommons.org/licenses/by-nc/3.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ibm.com/tutorials/learn-nodejs-the-event-loop/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21596172/what-function-gets-put-into-eventloop-in-nodejs-and-j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tomsquest.com/blog/2018/10/better-npm-ing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3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tomsquest.com/blog/2018/10/better-npm-ing/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54" y="339216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942A2-BE3A-4A7F-A315-78944869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52773-7BDD-4DED-859F-80C0B1B3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95" y="3245046"/>
            <a:ext cx="7936613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24" y="-2"/>
            <a:ext cx="4486467" cy="75596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3347B-9355-4289-880B-AFCCE5FC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1" y="705569"/>
            <a:ext cx="3413327" cy="6187553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Node.js and Babel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8BCB1-40EC-4D44-8E1D-796184925BB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180814" y="705571"/>
            <a:ext cx="7549639" cy="2739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000" dirty="0"/>
              <a:t>We’re using ES6+ syntax for front end development</a:t>
            </a:r>
          </a:p>
          <a:p>
            <a:pPr lvl="1">
              <a:spcAft>
                <a:spcPts val="600"/>
              </a:spcAft>
            </a:pPr>
            <a:r>
              <a:rPr lang="en-IE" sz="2000" dirty="0"/>
              <a:t>E.g. imports, spread operator, arrow functions, export default</a:t>
            </a:r>
          </a:p>
          <a:p>
            <a:pPr>
              <a:spcAft>
                <a:spcPts val="600"/>
              </a:spcAft>
            </a:pPr>
            <a:r>
              <a:rPr lang="en-IE" sz="2000" b="1" dirty="0"/>
              <a:t>Node.js, as yet,  does not support all of the latest and greatest ES6+ features</a:t>
            </a:r>
          </a:p>
          <a:p>
            <a:pPr lvl="1">
              <a:spcAft>
                <a:spcPts val="600"/>
              </a:spcAft>
            </a:pPr>
            <a:r>
              <a:rPr lang="en-IE" sz="2000" dirty="0"/>
              <a:t>We can use Babel to </a:t>
            </a:r>
            <a:r>
              <a:rPr lang="en-IE" sz="2000" i="1" dirty="0"/>
              <a:t>“</a:t>
            </a:r>
            <a:r>
              <a:rPr lang="en-IE" sz="2000" i="1" dirty="0" err="1"/>
              <a:t>Transpile</a:t>
            </a:r>
            <a:r>
              <a:rPr lang="en-IE" sz="2000" i="1" dirty="0"/>
              <a:t>” </a:t>
            </a:r>
            <a:r>
              <a:rPr lang="en-IE" sz="2000" dirty="0"/>
              <a:t>code from ES6+ to ES5 before we run it</a:t>
            </a:r>
          </a:p>
          <a:p>
            <a:pPr>
              <a:spcAft>
                <a:spcPts val="600"/>
              </a:spcAft>
            </a:pPr>
            <a:r>
              <a:rPr lang="en-IE" sz="2000" dirty="0"/>
              <a:t>We will install as </a:t>
            </a:r>
            <a:r>
              <a:rPr lang="en-IE" sz="2000" b="1" dirty="0"/>
              <a:t>Development Dependency </a:t>
            </a:r>
            <a:r>
              <a:rPr lang="en-IE" sz="2000" dirty="0"/>
              <a:t>for our project</a:t>
            </a:r>
          </a:p>
          <a:p>
            <a:pPr>
              <a:spcAft>
                <a:spcPts val="600"/>
              </a:spcAft>
            </a:pPr>
            <a:endParaRPr lang="en-IE" sz="2000" dirty="0"/>
          </a:p>
          <a:p>
            <a:pPr marL="0" indent="0">
              <a:spcAft>
                <a:spcPts val="600"/>
              </a:spcAft>
              <a:buNone/>
            </a:pP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398D4-4778-4F7D-9289-19ED863E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35" y="4572324"/>
            <a:ext cx="7599818" cy="11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781CD-2EEF-46EA-AAFF-F73E0E02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7D743-2FBE-445E-B848-54838FFE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83" y="3245046"/>
            <a:ext cx="7602438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4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88275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3D0D-3AB2-429A-98C6-D8C67167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9" y="403182"/>
            <a:ext cx="11867182" cy="1330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ESLint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00C6-0433-462E-BC11-2B51731B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69" y="3245046"/>
            <a:ext cx="7642666" cy="36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677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5FE38-744D-4E42-9A6D-926479E8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4" y="331251"/>
            <a:ext cx="11581726" cy="1320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dirty="0">
                <a:solidFill>
                  <a:schemeClr val="bg1"/>
                </a:solidFill>
              </a:rPr>
              <a:t>Testing(Maybe…)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81FA-8E2E-4494-B093-62F7138F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3" y="3591080"/>
            <a:ext cx="6024487" cy="2831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AAD55-2344-485A-90A5-1C9302F5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15" y="4080569"/>
            <a:ext cx="6024486" cy="18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Input/Output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</a:t>
            </a:r>
            <a:r>
              <a:rPr lang="en-IE" sz="3200" dirty="0" err="1">
                <a:latin typeface="Arial"/>
              </a:rPr>
              <a:t>db</a:t>
            </a:r>
            <a:r>
              <a:rPr lang="en-IE" sz="3200" dirty="0">
                <a:latin typeface="Arial"/>
              </a:rPr>
              <a:t>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</a:t>
            </a:r>
            <a:r>
              <a:rPr lang="en-IE" sz="3200" dirty="0" err="1">
                <a:latin typeface="Arial"/>
              </a:rPr>
              <a:t>db</a:t>
            </a:r>
            <a:endParaRPr lang="en-IE" sz="3200" dirty="0">
              <a:latin typeface="Arial"/>
            </a:endParaRP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 example:</a:t>
            </a:r>
            <a:br>
              <a:rPr lang="en-IE" sz="4400" dirty="0">
                <a:latin typeface="Arial"/>
              </a:rPr>
            </a:br>
            <a:r>
              <a:rPr lang="en-IE" sz="4400" dirty="0" err="1">
                <a:latin typeface="Arial"/>
              </a:rPr>
              <a:t>Javascript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‘./text.txt’,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4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5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More info here: </a:t>
            </a:r>
            <a:r>
              <a:rPr lang="en-IE" dirty="0">
                <a:hlinkClick r:id="rId6"/>
              </a:rPr>
              <a:t>https://developer.ibm.com/tutorials/learn-nodejs-the-event-loop/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11B4F5-CCBC-4F7D-BAF2-B583EF346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232" y="1219152"/>
            <a:ext cx="4840519" cy="2710691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6500810" y="2356022"/>
            <a:ext cx="3386766" cy="23959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267" y="539591"/>
            <a:ext cx="6343874" cy="18381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7446" y="1096774"/>
            <a:ext cx="4272866" cy="48902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69269" y="2652052"/>
            <a:ext cx="6343873" cy="352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What is node.js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Dev Env for the Labs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Event-based processes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Callbacks in node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Introduction to Express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7055695"/>
            <a:ext cx="13439775" cy="503508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51925" y="7055695"/>
            <a:ext cx="8987847" cy="503507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37500" y="309060"/>
            <a:ext cx="12609482" cy="2032951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Shape 1"/>
          <p:cNvSpPr txBox="1"/>
          <p:nvPr/>
        </p:nvSpPr>
        <p:spPr>
          <a:xfrm>
            <a:off x="602266" y="477903"/>
            <a:ext cx="12279949" cy="1025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61"/>
              </a:spcAft>
            </a:pPr>
            <a:r>
              <a:rPr lang="en-US" sz="59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8312" y="1678045"/>
            <a:ext cx="8567857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USB">
            <a:extLst>
              <a:ext uri="{FF2B5EF4-FFF2-40B4-BE49-F238E27FC236}">
                <a16:creationId xmlns:a16="http://schemas.microsoft.com/office/drawing/2014/main" id="{1AF4E606-428F-4879-A05A-53BA49C0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321" y="2675117"/>
            <a:ext cx="4406654" cy="4406654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42240" y="2862530"/>
            <a:ext cx="0" cy="4031827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A5F55596-394F-4EC2-9C2A-1656CFD98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04685" y="2873679"/>
            <a:ext cx="6014296" cy="4009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B9165-9D92-4DDA-A144-890567708A8B}"/>
              </a:ext>
            </a:extLst>
          </p:cNvPr>
          <p:cNvSpPr txBox="1"/>
          <p:nvPr/>
        </p:nvSpPr>
        <p:spPr>
          <a:xfrm>
            <a:off x="10395158" y="6683154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://www.tomsquest.com/blog/2018/10/better-npm-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Shape 1"/>
          <p:cNvSpPr txBox="1"/>
          <p:nvPr/>
        </p:nvSpPr>
        <p:spPr>
          <a:xfrm>
            <a:off x="923984" y="402482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923984" y="2687884"/>
            <a:ext cx="11591806" cy="412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To install NPM modules, navigate to the  application folder and run “npm install”. For example 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900"/>
              <a:t>    </a:t>
            </a:r>
            <a:r>
              <a:rPr lang="en-US" sz="2900" b="1"/>
              <a:t>npm install express --save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This installs into a “</a:t>
            </a:r>
            <a:r>
              <a:rPr lang="en-US" sz="2900" b="1"/>
              <a:t>node_module</a:t>
            </a:r>
            <a:r>
              <a:rPr lang="en-US" sz="2900"/>
              <a:t>” folder in the current folder.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The </a:t>
            </a:r>
            <a:r>
              <a:rPr lang="en-US" sz="2900" b="1"/>
              <a:t>--save </a:t>
            </a:r>
            <a:r>
              <a:rPr lang="en-US" sz="2900"/>
              <a:t>bit updates your </a:t>
            </a:r>
            <a:r>
              <a:rPr lang="en-US" sz="2900" b="1"/>
              <a:t>package.json </a:t>
            </a:r>
            <a:r>
              <a:rPr lang="en-US" sz="2900"/>
              <a:t>with the dependency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To use the module in your code, use: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900"/>
              <a:t>     </a:t>
            </a:r>
            <a:r>
              <a:rPr lang="en-US" sz="2900" b="1"/>
              <a:t>import express from 'express';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900"/>
              <a:t>This loads express from local </a:t>
            </a:r>
            <a:r>
              <a:rPr lang="en-US" sz="2900" b="1"/>
              <a:t>node_modules</a:t>
            </a:r>
            <a:r>
              <a:rPr lang="en-US" sz="2900"/>
              <a:t> folder.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endParaRPr lang="en-US" sz="2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19" y="2761138"/>
            <a:ext cx="4799959" cy="2144663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694" y="301412"/>
            <a:ext cx="9071402" cy="126212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183694" y="1769092"/>
            <a:ext cx="9071402" cy="4384325"/>
          </a:xfrm>
          <a:prstGeom prst="rect">
            <a:avLst/>
          </a:prstGeom>
        </p:spPr>
        <p:txBody>
          <a:bodyPr lIns="0" tIns="0" rIns="0" bIns="0"/>
          <a:lstStyle/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custom_hello.js: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3" indent="-457203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899" y="2789010"/>
            <a:ext cx="2645571" cy="1943949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89997" tIns="44999" rIns="89997" bIns="44999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731" y="402572"/>
            <a:ext cx="8694312" cy="1461149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731" y="2012460"/>
            <a:ext cx="4146809" cy="479641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marL="457203" indent="-228602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3" indent="-228602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2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712" y="2164486"/>
            <a:ext cx="1828752" cy="642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129" y="4340474"/>
            <a:ext cx="1820014" cy="69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80" y="5830946"/>
            <a:ext cx="7886493" cy="14953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64" y="1371823"/>
            <a:ext cx="4195248" cy="3949734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76" cy="646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183695" y="302852"/>
            <a:ext cx="9069962" cy="1258167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2183334" y="1763694"/>
            <a:ext cx="9336355" cy="4987669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09C29-2842-4825-AE55-7A5A3448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" y="109812"/>
            <a:ext cx="13439422" cy="734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83335" y="302852"/>
            <a:ext cx="9070321" cy="1258167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1623176" y="1744854"/>
            <a:ext cx="9070321" cy="4987669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 lang="en-IE" dirty="0"/>
          </a:p>
          <a:p>
            <a:pPr lvl="1"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Route a URL to a </a:t>
            </a:r>
            <a:r>
              <a:rPr lang="en-IE" sz="3200" dirty="0" err="1">
                <a:solidFill>
                  <a:srgbClr val="000000"/>
                </a:solidFill>
                <a:latin typeface="Calibri"/>
                <a:ea typeface="DejaVu Sans"/>
              </a:rPr>
              <a:t>callback</a:t>
            </a: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dirty="0">
                <a:solidFill>
                  <a:srgbClr val="000000"/>
                </a:solidFill>
                <a:latin typeface="Calibri"/>
              </a:rPr>
              <a:t>Middleware…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What's Node: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</a:t>
            </a:r>
            <a:r>
              <a:rPr lang="en-GB" sz="2400" b="1" dirty="0"/>
              <a:t>NPM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EB2BE8-FFD4-4831-93E7-B3701AB0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39" y="1511521"/>
            <a:ext cx="7896018" cy="3571781"/>
          </a:xfrm>
          <a:prstGeom prst="rect">
            <a:avLst/>
          </a:prstGeom>
        </p:spPr>
      </p:pic>
      <p:sp>
        <p:nvSpPr>
          <p:cNvPr id="160" name="CustomShape 1"/>
          <p:cNvSpPr/>
          <p:nvPr/>
        </p:nvSpPr>
        <p:spPr>
          <a:xfrm>
            <a:off x="2183695" y="302492"/>
            <a:ext cx="9069962" cy="1258527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Simple Express App (index.js)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9676718" y="1511520"/>
            <a:ext cx="3153877" cy="400669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 dirty="0"/>
          </a:p>
        </p:txBody>
      </p:sp>
      <p:sp>
        <p:nvSpPr>
          <p:cNvPr id="163" name="CustomShape 4"/>
          <p:cNvSpPr/>
          <p:nvPr/>
        </p:nvSpPr>
        <p:spPr>
          <a:xfrm>
            <a:off x="9676717" y="2390695"/>
            <a:ext cx="2854365" cy="703062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 dirty="0"/>
          </a:p>
        </p:txBody>
      </p:sp>
      <p:sp>
        <p:nvSpPr>
          <p:cNvPr id="164" name="CustomShape 5"/>
          <p:cNvSpPr/>
          <p:nvPr/>
        </p:nvSpPr>
        <p:spPr>
          <a:xfrm>
            <a:off x="9676717" y="3428666"/>
            <a:ext cx="2854365" cy="702342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Define static content for HTTP GET</a:t>
            </a:r>
            <a:endParaRPr dirty="0"/>
          </a:p>
        </p:txBody>
      </p:sp>
      <p:sp>
        <p:nvSpPr>
          <p:cNvPr id="165" name="CustomShape 6"/>
          <p:cNvSpPr/>
          <p:nvPr/>
        </p:nvSpPr>
        <p:spPr>
          <a:xfrm>
            <a:off x="8744882" y="4009314"/>
            <a:ext cx="2854725" cy="1307126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73C1F8-1F8C-4500-A31F-0AB741205A01}"/>
              </a:ext>
            </a:extLst>
          </p:cNvPr>
          <p:cNvCxnSpPr/>
          <p:nvPr/>
        </p:nvCxnSpPr>
        <p:spPr>
          <a:xfrm flipH="1">
            <a:off x="5206354" y="1647624"/>
            <a:ext cx="3896395" cy="263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23CBE8-AAA7-4433-8633-AB84999365EE}"/>
              </a:ext>
            </a:extLst>
          </p:cNvPr>
          <p:cNvCxnSpPr>
            <a:cxnSpLocks/>
          </p:cNvCxnSpPr>
          <p:nvPr/>
        </p:nvCxnSpPr>
        <p:spPr>
          <a:xfrm flipH="1">
            <a:off x="4588533" y="2563182"/>
            <a:ext cx="4683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05DD9-7414-451F-8951-1609E3482107}"/>
              </a:ext>
            </a:extLst>
          </p:cNvPr>
          <p:cNvCxnSpPr>
            <a:cxnSpLocks/>
          </p:cNvCxnSpPr>
          <p:nvPr/>
        </p:nvCxnSpPr>
        <p:spPr>
          <a:xfrm flipH="1" flipV="1">
            <a:off x="5684136" y="3297411"/>
            <a:ext cx="3904634" cy="482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183695" y="302852"/>
            <a:ext cx="9069962" cy="1258167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Routing Examples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2414348" y="5606380"/>
            <a:ext cx="9069962" cy="3526467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500" dirty="0">
                <a:solidFill>
                  <a:srgbClr val="808080"/>
                </a:solidFill>
                <a:latin typeface="Courier New"/>
                <a:ea typeface="DejaVu Sans"/>
              </a:rPr>
              <a:t>// Other Route examples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app.post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(‘/contacts’,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createContact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app.get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(‘/contacts/:id’, </a:t>
            </a:r>
            <a:r>
              <a:rPr lang="en-IE" sz="1500" dirty="0" err="1">
                <a:solidFill>
                  <a:srgbClr val="000000"/>
                </a:solidFill>
                <a:latin typeface="Courier New"/>
                <a:ea typeface="DejaVu Sans"/>
              </a:rPr>
              <a:t>contactsRouter</a:t>
            </a:r>
            <a:r>
              <a:rPr lang="en-IE" sz="1500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endParaRPr lang="en-IE" dirty="0"/>
          </a:p>
          <a:p>
            <a:pPr>
              <a:lnSpc>
                <a:spcPct val="100000"/>
              </a:lnSpc>
            </a:pPr>
            <a:r>
              <a:rPr lang="en-IE" dirty="0">
                <a:solidFill>
                  <a:srgbClr val="808080"/>
                </a:solidFill>
                <a:latin typeface="Courier New"/>
              </a:rPr>
              <a:t>//Catch-all</a:t>
            </a:r>
            <a:endParaRPr lang="en-IE" dirty="0"/>
          </a:p>
          <a:p>
            <a:pPr>
              <a:lnSpc>
                <a:spcPct val="100000"/>
              </a:lnSpc>
            </a:pPr>
            <a:r>
              <a:rPr lang="en-IE" dirty="0" err="1">
                <a:solidFill>
                  <a:srgbClr val="000000"/>
                </a:solidFill>
                <a:latin typeface="Courier New"/>
              </a:rPr>
              <a:t>app.all</a:t>
            </a:r>
            <a:r>
              <a:rPr lang="en-IE" dirty="0">
                <a:solidFill>
                  <a:srgbClr val="000000"/>
                </a:solidFill>
                <a:latin typeface="Courier New"/>
              </a:rPr>
              <a:t>(‘/private(/*)?', </a:t>
            </a:r>
            <a:r>
              <a:rPr lang="en-IE" dirty="0" err="1">
                <a:solidFill>
                  <a:srgbClr val="000000"/>
                </a:solidFill>
                <a:latin typeface="Courier New"/>
              </a:rPr>
              <a:t>requiresLogin</a:t>
            </a:r>
            <a:r>
              <a:rPr lang="en-IE" dirty="0">
                <a:solidFill>
                  <a:srgbClr val="000000"/>
                </a:solidFill>
                <a:latin typeface="Courier New"/>
              </a:rPr>
              <a:t>);</a:t>
            </a:r>
            <a:endParaRPr lang="en-IE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3" name="CustomShape 3"/>
          <p:cNvSpPr/>
          <p:nvPr/>
        </p:nvSpPr>
        <p:spPr>
          <a:xfrm>
            <a:off x="2183694" y="1209487"/>
            <a:ext cx="8398580" cy="703062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App.[verb](path, (</a:t>
            </a:r>
            <a:r>
              <a:rPr lang="en-IE" sz="1990" b="1" dirty="0" err="1">
                <a:solidFill>
                  <a:srgbClr val="000000"/>
                </a:solidFill>
                <a:latin typeface="Calibri"/>
                <a:ea typeface="DejaVu Sans"/>
              </a:rPr>
              <a:t>req,res</a:t>
            </a:r>
            <a:r>
              <a:rPr lang="en-IE" sz="1990" b="1" dirty="0">
                <a:solidFill>
                  <a:srgbClr val="000000"/>
                </a:solidFill>
                <a:latin typeface="Calibri"/>
                <a:ea typeface="DejaVu Sans"/>
              </a:rPr>
              <a:t>)=&gt;{});</a:t>
            </a:r>
            <a:endParaRPr b="1" dirty="0"/>
          </a:p>
        </p:txBody>
      </p:sp>
      <p:sp>
        <p:nvSpPr>
          <p:cNvPr id="174" name="CustomShape 4"/>
          <p:cNvSpPr/>
          <p:nvPr/>
        </p:nvSpPr>
        <p:spPr>
          <a:xfrm>
            <a:off x="8542195" y="6911494"/>
            <a:ext cx="4450204" cy="702342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Catch-all – works for all HTTP verbs</a:t>
            </a:r>
            <a:endParaRPr dirty="0"/>
          </a:p>
        </p:txBody>
      </p:sp>
      <p:sp>
        <p:nvSpPr>
          <p:cNvPr id="176" name="CustomShape 6"/>
          <p:cNvSpPr/>
          <p:nvPr/>
        </p:nvSpPr>
        <p:spPr>
          <a:xfrm>
            <a:off x="8542195" y="5456232"/>
            <a:ext cx="4450204" cy="400669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HTTP POST request</a:t>
            </a:r>
            <a:endParaRPr dirty="0"/>
          </a:p>
        </p:txBody>
      </p:sp>
      <p:sp>
        <p:nvSpPr>
          <p:cNvPr id="177" name="CustomShape 7"/>
          <p:cNvSpPr/>
          <p:nvPr/>
        </p:nvSpPr>
        <p:spPr>
          <a:xfrm>
            <a:off x="8542195" y="6007049"/>
            <a:ext cx="4450204" cy="400669"/>
          </a:xfrm>
          <a:prstGeom prst="rect">
            <a:avLst/>
          </a:prstGeom>
          <a:noFill/>
          <a:ln>
            <a:noFill/>
          </a:ln>
        </p:spPr>
        <p:txBody>
          <a:bodyPr lIns="89997" tIns="44999" rIns="89997" bIns="44999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Parametised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URL. Accepts :app route argument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0028D-338C-4D7F-83C3-9193DEB0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94" y="2297614"/>
            <a:ext cx="8583603" cy="257217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3FB82F-AFC8-40FB-8F70-15AC15EF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535" y="159507"/>
            <a:ext cx="320601" cy="1383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99">
                <a:solidFill>
                  <a:srgbClr val="242729"/>
                </a:solidFill>
                <a:latin typeface="Consolas" panose="020B0609020204030204" pitchFamily="49" charset="0"/>
              </a:rPr>
              <a:t>(/*)?</a:t>
            </a:r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D03CE-D1AB-466D-94C7-6556DBB46F99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6695176" y="5656567"/>
            <a:ext cx="1847020" cy="34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8507FE-4D24-4084-97D9-83CB7513E339}"/>
              </a:ext>
            </a:extLst>
          </p:cNvPr>
          <p:cNvCxnSpPr>
            <a:cxnSpLocks/>
          </p:cNvCxnSpPr>
          <p:nvPr/>
        </p:nvCxnSpPr>
        <p:spPr>
          <a:xfrm flipH="1" flipV="1">
            <a:off x="6718675" y="6291710"/>
            <a:ext cx="1823520" cy="58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DDA3BE-6056-42F2-A793-E7CB74C32476}"/>
              </a:ext>
            </a:extLst>
          </p:cNvPr>
          <p:cNvCxnSpPr>
            <a:cxnSpLocks/>
          </p:cNvCxnSpPr>
          <p:nvPr/>
        </p:nvCxnSpPr>
        <p:spPr>
          <a:xfrm flipH="1" flipV="1">
            <a:off x="8023621" y="7036211"/>
            <a:ext cx="518576" cy="86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3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1594"/>
            <a:ext cx="806385" cy="74236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88" y="723283"/>
            <a:ext cx="6162969" cy="1578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Shape 1"/>
          <p:cNvSpPr txBox="1"/>
          <p:nvPr/>
        </p:nvSpPr>
        <p:spPr>
          <a:xfrm>
            <a:off x="1150440" y="963357"/>
            <a:ext cx="5432670" cy="1141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NPM – the Package Manager 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1151981" y="2783037"/>
            <a:ext cx="5502491" cy="405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Node has a small core API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Most applications depend on third party modules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Curated in online registry called the Node Package Manager system (NPM)</a:t>
            </a:r>
          </a:p>
          <a:p>
            <a:pPr marL="457203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NPM downloads and installs modules, placing them into a </a:t>
            </a:r>
            <a:r>
              <a:rPr lang="en-US" sz="2000" b="1" dirty="0" err="1"/>
              <a:t>node_modules</a:t>
            </a:r>
            <a:r>
              <a:rPr lang="en-US" sz="2000" dirty="0"/>
              <a:t> folder in your current folder.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3409" y="725727"/>
            <a:ext cx="5202381" cy="2953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35063-C89C-49B4-96CB-E6731349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522" y="928044"/>
            <a:ext cx="1621954" cy="2554259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3409" y="3892236"/>
            <a:ext cx="5202381" cy="29533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1DFF4E7C-D81E-41A7-9865-6108A4BB4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98805" y="4082598"/>
            <a:ext cx="3831388" cy="2554259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23984" y="7156492"/>
            <a:ext cx="1159180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AC0E75-844F-4938-A97E-7D828F4D1D91}"/>
              </a:ext>
            </a:extLst>
          </p:cNvPr>
          <p:cNvSpPr txBox="1"/>
          <p:nvPr/>
        </p:nvSpPr>
        <p:spPr>
          <a:xfrm>
            <a:off x="9106370" y="6436802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www.tomsquest.com/blog/2018/10/better-npm-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FC758A-CE65-415D-A004-0A10E9A6F086}"/>
              </a:ext>
            </a:extLst>
          </p:cNvPr>
          <p:cNvGrpSpPr/>
          <p:nvPr/>
        </p:nvGrpSpPr>
        <p:grpSpPr>
          <a:xfrm>
            <a:off x="4744125" y="931489"/>
            <a:ext cx="4312080" cy="5390640"/>
            <a:chOff x="4744125" y="931489"/>
            <a:chExt cx="4312080" cy="539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8EF8FF-C41D-4B1D-AAC7-E6F221C515A4}"/>
                    </a:ext>
                  </a:extLst>
                </p14:cNvPr>
                <p14:cNvContentPartPr/>
                <p14:nvPr/>
              </p14:nvContentPartPr>
              <p14:xfrm>
                <a:off x="4744125" y="1179889"/>
                <a:ext cx="4037040" cy="5142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8EF8FF-C41D-4B1D-AAC7-E6F221C515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9805" y="1175569"/>
                  <a:ext cx="4045680" cy="51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779D04-8F94-4E06-AA4F-CA45E913430B}"/>
                    </a:ext>
                  </a:extLst>
                </p14:cNvPr>
                <p14:cNvContentPartPr/>
                <p14:nvPr/>
              </p14:nvContentPartPr>
              <p14:xfrm>
                <a:off x="8463645" y="931489"/>
                <a:ext cx="592560" cy="797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779D04-8F94-4E06-AA4F-CA45E91343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59325" y="927169"/>
                  <a:ext cx="601200" cy="805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sz="5100">
                <a:solidFill>
                  <a:srgbClr val="FFFFFF"/>
                </a:solidFill>
              </a:rPr>
              <a:t>NPM init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687884"/>
            <a:ext cx="11591806" cy="4121072"/>
          </a:xfrm>
        </p:spPr>
        <p:txBody>
          <a:bodyPr>
            <a:normAutofit/>
          </a:bodyPr>
          <a:lstStyle/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 dirty="0"/>
              <a:t>You can use NPM to manage your node projects</a:t>
            </a:r>
            <a:endParaRPr lang="en-US" sz="2900" dirty="0"/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 dirty="0"/>
              <a:t>Run the following in the root folder of your app/project:</a:t>
            </a:r>
            <a:endParaRPr lang="en-IE" sz="29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900" dirty="0"/>
              <a:t>		</a:t>
            </a:r>
            <a:r>
              <a:rPr lang="en-IE" sz="2900" b="1" dirty="0" err="1"/>
              <a:t>npm</a:t>
            </a:r>
            <a:r>
              <a:rPr lang="en-IE" sz="2900" b="1" dirty="0"/>
              <a:t> </a:t>
            </a:r>
            <a:r>
              <a:rPr lang="en-IE" sz="2900" b="1" dirty="0" err="1"/>
              <a:t>init</a:t>
            </a:r>
            <a:endParaRPr lang="en-IE" sz="2900" b="1" dirty="0">
              <a:cs typeface="Arial"/>
            </a:endParaRPr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 dirty="0"/>
              <a:t>This will ask you a bunch of questions, and then create a </a:t>
            </a:r>
            <a:r>
              <a:rPr lang="en-IE" sz="2900" b="1" dirty="0" err="1"/>
              <a:t>package.json</a:t>
            </a:r>
            <a:r>
              <a:rPr lang="en-IE" sz="2900" b="1" dirty="0"/>
              <a:t> </a:t>
            </a:r>
            <a:r>
              <a:rPr lang="en-IE" sz="2900" dirty="0"/>
              <a:t>for you.</a:t>
            </a:r>
            <a:endParaRPr lang="en-IE" sz="2900" dirty="0">
              <a:cs typeface="Arial"/>
            </a:endParaRPr>
          </a:p>
          <a:p>
            <a:pPr marL="342902" indent="-342902">
              <a:spcAft>
                <a:spcPts val="600"/>
              </a:spcAft>
              <a:buFont typeface="Arial"/>
              <a:buChar char="•"/>
            </a:pPr>
            <a:r>
              <a:rPr lang="en-IE" sz="2900" dirty="0"/>
              <a:t>It attempts to make reasonable guesses about what you want things to be set to, and then writes a </a:t>
            </a:r>
            <a:r>
              <a:rPr lang="en-IE" sz="2900" dirty="0" err="1"/>
              <a:t>package.json</a:t>
            </a:r>
            <a:r>
              <a:rPr lang="en-IE" sz="2900" dirty="0"/>
              <a:t> file with the options you've selected.</a:t>
            </a:r>
            <a:endParaRPr lang="en-IE" sz="29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900" dirty="0"/>
          </a:p>
          <a:p>
            <a:pPr>
              <a:spcAft>
                <a:spcPts val="600"/>
              </a:spcAft>
            </a:pPr>
            <a:endParaRPr lang="en-IE" sz="29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34" y="691773"/>
            <a:ext cx="8239107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252735" y="2511263"/>
            <a:ext cx="7129813" cy="3803662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/>
              <a:t>npm init </a:t>
            </a:r>
            <a:br>
              <a:rPr lang="en-IE" sz="1800" b="1"/>
            </a:br>
            <a:r>
              <a:rPr lang="en-IE" sz="1800" b="1"/>
              <a:t>	</a:t>
            </a:r>
            <a:r>
              <a:rPr lang="en-IE" sz="1800" i="1"/>
              <a:t>initialize a package.json file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/>
              <a:t>npm install &lt;package name&gt; -g </a:t>
            </a:r>
            <a:br>
              <a:rPr lang="en-IE" sz="1800" b="1"/>
            </a:br>
            <a:r>
              <a:rPr lang="en-IE" sz="1800" b="1"/>
              <a:t>	</a:t>
            </a:r>
            <a:r>
              <a:rPr lang="en-IE" sz="1800" i="1"/>
              <a:t>install a package, if –g option is given package will be installed globally,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 i="1"/>
              <a:t>--save </a:t>
            </a:r>
            <a:r>
              <a:rPr lang="en-IE" sz="1800" i="1"/>
              <a:t>and </a:t>
            </a:r>
            <a:r>
              <a:rPr lang="en-IE" sz="1800" b="1" i="1"/>
              <a:t>--save-dev </a:t>
            </a:r>
          </a:p>
          <a:p>
            <a:pPr>
              <a:spcAft>
                <a:spcPts val="600"/>
              </a:spcAft>
            </a:pPr>
            <a:r>
              <a:rPr lang="en-IE" sz="1800" i="1"/>
              <a:t>	add package to your dependencies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/>
              <a:t>npm install </a:t>
            </a:r>
            <a:br>
              <a:rPr lang="en-IE" sz="1800" b="1"/>
            </a:br>
            <a:r>
              <a:rPr lang="en-IE" sz="1800" b="1"/>
              <a:t>	</a:t>
            </a:r>
            <a:r>
              <a:rPr lang="en-IE" sz="1800" i="1"/>
              <a:t>install packages listed in package.json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/>
              <a:t>npm ls –g </a:t>
            </a:r>
            <a:br>
              <a:rPr lang="en-IE" sz="1800" b="1"/>
            </a:br>
            <a:r>
              <a:rPr lang="en-IE" sz="1800" b="1"/>
              <a:t>	</a:t>
            </a:r>
            <a:r>
              <a:rPr lang="en-IE" sz="1800" i="1"/>
              <a:t>list local packages (without –g) or global packages (with –g)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1800" b="1"/>
              <a:t>npm update &lt;package name&gt; </a:t>
            </a:r>
            <a:r>
              <a:rPr lang="en-IE" sz="1800" i="1"/>
              <a:t>update a package</a:t>
            </a:r>
            <a:endParaRPr lang="en-IE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21413" y="0"/>
            <a:ext cx="2318362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27835" y="2600264"/>
            <a:ext cx="2359205" cy="2359144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CDD05221-8BED-AB37-6CFC-94602BAAD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7465" y="3149865"/>
            <a:ext cx="1259944" cy="12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21069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9D8-DD0C-43DC-A5D8-987C2A42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sz="5100">
                <a:solidFill>
                  <a:srgbClr val="FFFFFF"/>
                </a:solidFill>
              </a:rPr>
              <a:t>NPX - the package runner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3BB4C-1677-4D03-BC40-9F8747B0E9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23984" y="2687884"/>
            <a:ext cx="11591806" cy="4121072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b="0" i="0" dirty="0">
                <a:effectLst/>
                <a:latin typeface="Lato"/>
              </a:rPr>
              <a:t> Makes it easy to run a Node.js based executable that you would normally install via </a:t>
            </a:r>
            <a:r>
              <a:rPr lang="en-GB" sz="2900" b="0" i="0" dirty="0" err="1">
                <a:effectLst/>
                <a:latin typeface="Lato"/>
              </a:rPr>
              <a:t>npm</a:t>
            </a:r>
            <a:r>
              <a:rPr lang="en-GB" sz="2900" b="0" i="0" dirty="0">
                <a:effectLst/>
                <a:latin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Can use it at command line to execute packages, even if they are not previously installed.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Very good for one-off commands/tests (like in-class demos!)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Comes with the latest versions of NPM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900" dirty="0">
                <a:latin typeface="Lato"/>
              </a:rPr>
              <a:t>The following example will execute the babel-node package to </a:t>
            </a:r>
            <a:r>
              <a:rPr lang="en-GB" sz="2900" dirty="0" err="1">
                <a:latin typeface="Lato"/>
              </a:rPr>
              <a:t>transpile</a:t>
            </a:r>
            <a:r>
              <a:rPr lang="en-GB" sz="2900" dirty="0">
                <a:latin typeface="Lato"/>
              </a:rPr>
              <a:t> and run index.js.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2900" b="1" dirty="0">
                <a:latin typeface="Lato"/>
              </a:rPr>
              <a:t>				</a:t>
            </a:r>
            <a:r>
              <a:rPr lang="en-GB" sz="2900" b="1" dirty="0" err="1">
                <a:latin typeface="Lato"/>
              </a:rPr>
              <a:t>npx</a:t>
            </a:r>
            <a:r>
              <a:rPr lang="en-GB" sz="2900" b="1" dirty="0">
                <a:latin typeface="Lato"/>
              </a:rPr>
              <a:t> babel-node index.js</a:t>
            </a:r>
          </a:p>
          <a:p>
            <a:pPr>
              <a:spcAft>
                <a:spcPts val="600"/>
              </a:spcAft>
            </a:pPr>
            <a:endParaRPr lang="en-GB" sz="2900" dirty="0">
              <a:latin typeface="Lato"/>
            </a:endParaRPr>
          </a:p>
          <a:p>
            <a:pPr>
              <a:spcAft>
                <a:spcPts val="600"/>
              </a:spcAft>
            </a:pPr>
            <a:endParaRPr lang="en-GB" sz="29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8941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346" y="496285"/>
            <a:ext cx="9918554" cy="431900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809C6-CBDB-4BE3-8F2E-09AED478DF6C}"/>
              </a:ext>
            </a:extLst>
          </p:cNvPr>
          <p:cNvSpPr txBox="1"/>
          <p:nvPr/>
        </p:nvSpPr>
        <p:spPr>
          <a:xfrm>
            <a:off x="1213315" y="1224766"/>
            <a:ext cx="8477138" cy="2892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Node Development 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91" y="4983861"/>
            <a:ext cx="12431792" cy="2069939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3824" y="496285"/>
            <a:ext cx="2331959" cy="2083600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42AE6F8-098B-43A5-9ECD-FEED9692A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625" y="2879991"/>
            <a:ext cx="1799692" cy="1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209E4-6F9E-4C4C-9A42-84F36B5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1" y="1871919"/>
            <a:ext cx="4367554" cy="4978450"/>
          </a:xfrm>
        </p:spPr>
        <p:txBody>
          <a:bodyPr anchor="t">
            <a:normAutofit/>
          </a:bodyPr>
          <a:lstStyle/>
          <a:p>
            <a:r>
              <a:rPr lang="en-IE" sz="4000" dirty="0"/>
              <a:t>Development Environment Setup for Labs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57962" y="722161"/>
            <a:ext cx="757811" cy="75783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125538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38456" y="-279644"/>
            <a:ext cx="2014632" cy="151791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44159" y="465328"/>
            <a:ext cx="711399" cy="71141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1CE48-7D0B-4A65-BA22-42AE68EEABD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588904" y="1871917"/>
            <a:ext cx="7141549" cy="497845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200" b="1" dirty="0"/>
              <a:t>Node.js:</a:t>
            </a:r>
          </a:p>
          <a:p>
            <a:pPr lvl="1">
              <a:spcAft>
                <a:spcPts val="600"/>
              </a:spcAft>
            </a:pPr>
            <a:r>
              <a:rPr lang="en-IE" sz="2200" dirty="0"/>
              <a:t>We just talked about it</a:t>
            </a:r>
          </a:p>
          <a:p>
            <a:pPr>
              <a:spcAft>
                <a:spcPts val="600"/>
              </a:spcAft>
            </a:pPr>
            <a:r>
              <a:rPr lang="en-IE" sz="2200" b="1" dirty="0"/>
              <a:t>Babel:</a:t>
            </a:r>
          </a:p>
          <a:p>
            <a:pPr lvl="1">
              <a:spcAft>
                <a:spcPts val="600"/>
              </a:spcAft>
            </a:pPr>
            <a:r>
              <a:rPr lang="en-IE" sz="2200" dirty="0"/>
              <a:t>Allow us to use up-to-date </a:t>
            </a:r>
            <a:r>
              <a:rPr lang="en-IE" sz="2200" dirty="0" err="1"/>
              <a:t>Javascript</a:t>
            </a:r>
            <a:r>
              <a:rPr lang="en-IE" sz="2200" dirty="0"/>
              <a:t> features, according to ECMAScript Standardisation</a:t>
            </a:r>
          </a:p>
          <a:p>
            <a:pPr>
              <a:spcAft>
                <a:spcPts val="600"/>
              </a:spcAft>
            </a:pPr>
            <a:r>
              <a:rPr lang="en-IE" sz="2200" b="1" dirty="0" err="1"/>
              <a:t>Nodemon</a:t>
            </a:r>
            <a:r>
              <a:rPr lang="en-IE" sz="2200" b="1" dirty="0"/>
              <a:t>: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monitor for any changes in your source and automatically restart your node app. </a:t>
            </a:r>
          </a:p>
          <a:p>
            <a:pPr>
              <a:spcAft>
                <a:spcPts val="600"/>
              </a:spcAft>
            </a:pPr>
            <a:r>
              <a:rPr lang="en-GB" sz="2200" b="1" dirty="0" err="1"/>
              <a:t>ESLint</a:t>
            </a:r>
            <a:r>
              <a:rPr lang="en-GB" sz="2200" b="1" dirty="0"/>
              <a:t>: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Find, report and fix problems in your </a:t>
            </a:r>
            <a:r>
              <a:rPr lang="en-GB" sz="2200" dirty="0" err="1"/>
              <a:t>javascript</a:t>
            </a:r>
            <a:endParaRPr lang="en-GB" sz="2200" dirty="0"/>
          </a:p>
          <a:p>
            <a:pPr>
              <a:spcAft>
                <a:spcPts val="600"/>
              </a:spcAft>
            </a:pPr>
            <a:r>
              <a:rPr lang="en-GB" sz="2200" b="1" dirty="0"/>
              <a:t>Testing: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Manual: Postman</a:t>
            </a:r>
          </a:p>
          <a:p>
            <a:pPr lvl="1">
              <a:spcAft>
                <a:spcPts val="600"/>
              </a:spcAft>
            </a:pPr>
            <a:r>
              <a:rPr lang="en-GB" sz="2200" dirty="0"/>
              <a:t>Automated: Mocha, Should, </a:t>
            </a:r>
            <a:r>
              <a:rPr lang="en-GB" sz="2200" dirty="0" err="1"/>
              <a:t>Sinon</a:t>
            </a:r>
            <a:r>
              <a:rPr lang="en-GB" sz="2200" dirty="0"/>
              <a:t> (maybe…)</a:t>
            </a:r>
            <a:endParaRPr lang="en-IE" sz="2200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985" y="6741207"/>
            <a:ext cx="1647467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5512" y="7113395"/>
            <a:ext cx="898303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1685</Words>
  <Application>Microsoft Office PowerPoint</Application>
  <PresentationFormat>Custom</PresentationFormat>
  <Paragraphs>222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DejaVu Sans</vt:lpstr>
      <vt:lpstr>IBM Plex Sans</vt:lpstr>
      <vt:lpstr>Lato</vt:lpstr>
      <vt:lpstr>Nunito</vt:lpstr>
      <vt:lpstr>StarSymbol</vt:lpstr>
      <vt:lpstr>Times New Roman</vt:lpstr>
      <vt:lpstr>Office Theme</vt:lpstr>
      <vt:lpstr>PowerPoint Presentation</vt:lpstr>
      <vt:lpstr>Agenda</vt:lpstr>
      <vt:lpstr>What's Node: Basics</vt:lpstr>
      <vt:lpstr>PowerPoint Presentation</vt:lpstr>
      <vt:lpstr>NPM init</vt:lpstr>
      <vt:lpstr>NPM Common Commands</vt:lpstr>
      <vt:lpstr>NPX - the package runner</vt:lpstr>
      <vt:lpstr>PowerPoint Presentation</vt:lpstr>
      <vt:lpstr>Development Environment Setup for Labs</vt:lpstr>
      <vt:lpstr>Babel</vt:lpstr>
      <vt:lpstr>Node.js and Babel</vt:lpstr>
      <vt:lpstr>Nodemon</vt:lpstr>
      <vt:lpstr>ESLint</vt:lpstr>
      <vt:lpstr>Testing(Maybe…)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29</cp:revision>
  <dcterms:created xsi:type="dcterms:W3CDTF">2019-03-06T12:25:15Z</dcterms:created>
  <dcterms:modified xsi:type="dcterms:W3CDTF">2022-03-15T12:38:19Z</dcterms:modified>
</cp:coreProperties>
</file>