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5"/>
  </p:notesMasterIdLst>
  <p:handoutMasterIdLst>
    <p:handoutMasterId r:id="rId16"/>
  </p:handoutMasterIdLst>
  <p:sldIdLst>
    <p:sldId id="645" r:id="rId2"/>
    <p:sldId id="646" r:id="rId3"/>
    <p:sldId id="700" r:id="rId4"/>
    <p:sldId id="699" r:id="rId5"/>
    <p:sldId id="648" r:id="rId6"/>
    <p:sldId id="641" r:id="rId7"/>
    <p:sldId id="649" r:id="rId8"/>
    <p:sldId id="631" r:id="rId9"/>
    <p:sldId id="704" r:id="rId10"/>
    <p:sldId id="655" r:id="rId11"/>
    <p:sldId id="705" r:id="rId12"/>
    <p:sldId id="703" r:id="rId13"/>
    <p:sldId id="696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5"/>
    <p:restoredTop sz="93617"/>
  </p:normalViewPr>
  <p:slideViewPr>
    <p:cSldViewPr>
      <p:cViewPr varScale="1">
        <p:scale>
          <a:sx n="119" d="100"/>
          <a:sy n="119" d="100"/>
        </p:scale>
        <p:origin x="216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4T08:36:33.764" idx="2">
    <p:pos x="698" y="93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42785F-07E4-0226-A6F4-6808B44142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39839-9E1C-249C-42CA-547B49FF27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641FCF4-2FCB-4376-A042-1EEC7F6D72FA}" type="datetimeFigureOut">
              <a:rPr lang="en-US" altLang="en-US"/>
              <a:pPr>
                <a:defRPr/>
              </a:pPr>
              <a:t>3/11/2024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6FF1E-359B-F2A6-8E43-C4FA08783A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ADCB5-B8AB-9F1A-5376-D0729830A8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788F6-3E25-4634-9A3E-2495DD7FA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9EEA2B9-BD27-3879-C932-94C2DF8BE8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F414376-DE64-C260-2D0D-E088DB1209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69031D7-EC13-DF82-F9A6-8F932A5DA22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AE997DCB-6AD8-50FC-CECF-CCF816C0934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2B105BDC-84C9-AC0F-B1A6-9D6D20E650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59F98E2-E02D-B8CB-18ED-DC2950916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8E6255-BF74-4073-A817-F724FBC733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vscode-file://vscode-app/c:/Users/Frank/AppData/Local/Programs/Microsoft%20VS%20Code/resources/app/out/vs/code/electron-sandbox/workbench/workbench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6FD0FE1C-5336-1023-9444-879106106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F98C21B2-9657-BC59-85F0-2B6700CC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CFD6552-CDE0-308C-DB06-B2B6114B0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FA540A-69C4-48DE-B60F-2256B36ABBB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The </a:t>
            </a:r>
            <a:r>
              <a:rPr lang="en-GB" b="0" i="0" u="none" strike="noStrike" dirty="0">
                <a:effectLst/>
                <a:latin typeface="Segoe WPC"/>
                <a:hlinkClick r:id="rId3" tooltip="node_modules/react-router/dist/lib/components.d.ts"/>
              </a:rPr>
              <a:t>replace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prop, when set to </a:t>
            </a:r>
            <a:r>
              <a:rPr lang="en-GB" dirty="0"/>
              <a:t>true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, means that navigating to this new route will replace the current entry in the history stack instead of adding a new one. This means that if the user clicks the browser's back button, they won't go back to the previous route before the redirection.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8E6255-BF74-4073-A817-F724FBC7330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60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BE196D12-7177-4793-2238-E3B15F51D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6AA76608-F1C2-1D6F-F19F-168FF8E26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2249EF54-EEAA-81F7-33DE-C765E1166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CF716D-2810-4804-8BB3-95F01EA0731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7DD7-5CB4-190C-D412-430C9AF0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F6C99-A8E2-282E-894B-93D454A4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2177-3062-7773-E732-788F546A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1AA24-FFEA-4D2C-83AE-2A1259B88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6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87CD-3F49-26CA-17B5-84019804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9360-4621-B2AD-DD78-A54A27AA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8335-5B79-18FC-EFCA-E7511A0D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92C0D-144F-4B4D-870A-3B36B2F7DC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79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5A27-F87B-41B6-E541-65366AF6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8E8A-FB37-98D6-F304-244EE38E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7273D-9C3E-58FB-F838-9A76FE63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F5D8C-6EC4-4630-8686-AC6A4A9C42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54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3F2EF-A2C6-F701-870E-3CCB3AC7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327-641E-F262-AD79-48D73A82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7B8A-ECD3-343E-F2B7-2A32760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38990-1B1D-4DE5-AB49-89D184BAA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74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85C2-0DD2-7521-2218-03A0EE9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7E52-979C-35AE-A69E-54402D60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56AC-B86E-1D88-F857-CA04B9EF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F3105-F3A5-4BEA-BE24-C986ACB9DF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6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F3FEA5-AFF7-345B-A602-C1AAD822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3FC62C-42AD-7802-028C-BBDC5F4D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B5FCB8-F0AD-7B54-8C13-F846F929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E57E0-090D-438F-994F-DCCBA60826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3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111D637-30BB-64EC-5A7D-1AA75123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AA1A8D-4578-6EB8-2633-D0C0FC8F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4C418C-008D-AE31-391B-7F771E66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9CFD6-EF4E-4D9D-A96E-6453B1FA49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E041B6F-9CC7-90AC-A48E-F995869F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9CE78A-B224-0712-38EB-033EB24E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614097-ED67-0B1A-28DE-5A62E2ED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42AE6-0E8F-4FBB-AB08-EFFE8A77B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83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5950A13-F7F4-B8D4-CBF6-B78EE1E1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5E69F2-99A2-4744-597D-EF130F1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DDEE0A-5EFC-0E58-ACD5-47787B0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40192-0660-4A49-ADFE-66911D702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56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084A67-678F-F0C1-32C9-9D0621A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C6B246-A96B-CEC9-A6AC-0D40E26A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69D4A8-134C-0004-EFE6-A8ED67E6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359FB-B636-492D-9A62-BB4DCE88B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93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2CB002-AE58-963B-47E0-3AACB865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0F336D-1D79-4AB5-5470-698CA160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A2C9AD-B913-74E0-F958-DE1316F7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09579-5604-4824-AC47-35F7F7842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3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EC450F-FC2C-2F32-DFDE-5A078FD817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74E9C42-CEDA-8E71-E294-8A061149CF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6FBB-AAB9-CAA4-E4A1-BBB52FB1D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0402-0D32-2FAE-464E-78880FA16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9338-DB3C-9C16-A4F2-6EB419CCF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6A10D30-1EEE-491A-90EF-473630220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>
            <a:extLst>
              <a:ext uri="{FF2B5EF4-FFF2-40B4-BE49-F238E27FC236}">
                <a16:creationId xmlns:a16="http://schemas.microsoft.com/office/drawing/2014/main" id="{E21AFB24-A58A-E685-648A-2CE030BA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7C2F42-F305-4FFE-B6AF-7D904921D16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5FBF3DD4-CA2A-AEFD-8B8E-410981E472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962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500">
                <a:ea typeface="ＭＳ Ｐゴシック" panose="020B0600070205080204" pitchFamily="34" charset="-128"/>
              </a:rPr>
              <a:t>Navigation</a:t>
            </a:r>
            <a:endParaRPr lang="en-US" altLang="en-US" sz="45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The React Router library</a:t>
            </a:r>
          </a:p>
        </p:txBody>
      </p:sp>
      <p:pic>
        <p:nvPicPr>
          <p:cNvPr id="15363" name="Graphic 2">
            <a:extLst>
              <a:ext uri="{FF2B5EF4-FFF2-40B4-BE49-F238E27FC236}">
                <a16:creationId xmlns:a16="http://schemas.microsoft.com/office/drawing/2014/main" id="{787B0C25-6B68-F353-CBFB-4DCFDD3E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1"/>
            <a:ext cx="44196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2">
            <a:extLst>
              <a:ext uri="{FF2B5EF4-FFF2-40B4-BE49-F238E27FC236}">
                <a16:creationId xmlns:a16="http://schemas.microsoft.com/office/drawing/2014/main" id="{7401E632-A190-FF38-EE9C-5F0CD3E0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250" y="1430338"/>
            <a:ext cx="8229600" cy="4737100"/>
          </a:xfrm>
        </p:spPr>
        <p:txBody>
          <a:bodyPr/>
          <a:lstStyle/>
          <a:p>
            <a:r>
              <a:rPr lang="en-US" altLang="en-US" sz="2000" b="1">
                <a:ea typeface="ＭＳ Ｐゴシック" panose="020B0600070205080204" pitchFamily="34" charset="-128"/>
              </a:rPr>
              <a:t>Objective: Supply data to the component mounted by a &lt;Link&gt;.</a:t>
            </a: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EX.: See /src/sample5/.</a:t>
            </a: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How does Inbox access the </a:t>
            </a:r>
            <a:r>
              <a:rPr lang="en-US" altLang="en-US" sz="2000">
                <a:ea typeface="ＭＳ Ｐゴシック" panose="020B0600070205080204" pitchFamily="34" charset="-128"/>
              </a:rPr>
              <a:t>userProfile</a:t>
            </a:r>
            <a:r>
              <a:rPr lang="en-US" altLang="en-US" sz="2000" b="1">
                <a:ea typeface="ＭＳ Ｐゴシック" panose="020B0600070205080204" pitchFamily="34" charset="-128"/>
              </a:rPr>
              <a:t> data included in the hyperlink?</a:t>
            </a:r>
          </a:p>
          <a:p>
            <a:pPr lvl="1"/>
            <a:r>
              <a:rPr lang="en-US" altLang="en-US" sz="2000" b="1">
                <a:ea typeface="ＭＳ Ｐゴシック" panose="020B0600070205080204" pitchFamily="34" charset="-128"/>
              </a:rPr>
              <a:t>A.: The </a:t>
            </a:r>
            <a:r>
              <a:rPr lang="en-US" altLang="en-US" sz="2000">
                <a:ea typeface="ＭＳ Ｐゴシック" panose="020B0600070205080204" pitchFamily="34" charset="-128"/>
              </a:rPr>
              <a:t>useLocation</a:t>
            </a:r>
            <a:r>
              <a:rPr lang="en-US" altLang="en-US" sz="2000" b="1">
                <a:ea typeface="ＭＳ Ｐゴシック" panose="020B0600070205080204" pitchFamily="34" charset="-128"/>
              </a:rPr>
              <a:t> hook</a:t>
            </a:r>
          </a:p>
        </p:txBody>
      </p:sp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3A92C450-B118-AE41-D5DA-A1D7A8E4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1A851F-B27F-4283-9E28-37D7A1FA5EE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C9699CC0-865F-E8F6-B566-002C7D04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Extended &lt;Link&gt;</a:t>
            </a:r>
          </a:p>
        </p:txBody>
      </p:sp>
      <p:pic>
        <p:nvPicPr>
          <p:cNvPr id="7" name="Picture 6" descr="Screen Shot 2018-02-23 at 10.08.07.png">
            <a:extLst>
              <a:ext uri="{FF2B5EF4-FFF2-40B4-BE49-F238E27FC236}">
                <a16:creationId xmlns:a16="http://schemas.microsoft.com/office/drawing/2014/main" id="{BF00BEF3-B91A-4072-D79B-8906EDBC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1" y="2420938"/>
            <a:ext cx="3763963" cy="2133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47CA95-74D3-D1C8-16ED-AD6C947D135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629400" y="5029200"/>
            <a:ext cx="609600" cy="457200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702C30-3D47-3EAF-C01E-2CAA09D5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941514"/>
            <a:ext cx="35560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6DFB6B-76B7-7677-2FD8-E74AE1BA60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3651250"/>
            <a:ext cx="3962400" cy="45878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01780B-8DDF-F0D9-E66D-F1F30240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6" y="4916488"/>
            <a:ext cx="433546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2">
            <a:extLst>
              <a:ext uri="{FF2B5EF4-FFF2-40B4-BE49-F238E27FC236}">
                <a16:creationId xmlns:a16="http://schemas.microsoft.com/office/drawing/2014/main" id="{16903683-4EF4-8528-4313-25B643C6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250" y="1600200"/>
            <a:ext cx="8229600" cy="4567238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React Router creates a </a:t>
            </a:r>
            <a:r>
              <a:rPr lang="en-US" altLang="en-US" sz="2000" dirty="0">
                <a:ea typeface="ＭＳ Ｐゴシック" panose="020B0600070205080204" pitchFamily="34" charset="-128"/>
              </a:rPr>
              <a:t>location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object each time the URL changes.</a:t>
            </a: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3C0CFC92-30AD-D0AE-B6B8-C1F20E6D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6AB684-A1C3-4CFD-8FA5-E2C4002991A5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CF3AF3A1-50D6-8F3B-CBF3-E9881545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Extended &lt;Link&gt;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01369-521C-F695-0FA6-4CB0220F63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629400" y="5029200"/>
            <a:ext cx="609600" cy="457200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B8D7BD-D716-0881-417E-251B4A9C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133600"/>
            <a:ext cx="3786187" cy="22098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5281" sy="105281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906513-8B51-6A7A-23E6-94FF0B6A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133600"/>
            <a:ext cx="5199877" cy="3877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61C520C2-7064-0B36-BB04-99DCC8D8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417638"/>
            <a:ext cx="8229600" cy="5287962"/>
          </a:xfrm>
        </p:spPr>
        <p:txBody>
          <a:bodyPr/>
          <a:lstStyle/>
          <a:p>
            <a:r>
              <a:rPr lang="en-US" altLang="en-US" sz="2000" b="1">
                <a:ea typeface="ＭＳ Ｐゴシック" panose="020B0600070205080204" pitchFamily="34" charset="-128"/>
              </a:rPr>
              <a:t>More later</a:t>
            </a:r>
          </a:p>
        </p:txBody>
      </p:sp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C3035742-BD94-A2B4-F09D-A72B6D58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0845E1-2051-4F06-ADBB-E4531DB1B10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Title 1">
            <a:extLst>
              <a:ext uri="{FF2B5EF4-FFF2-40B4-BE49-F238E27FC236}">
                <a16:creationId xmlns:a16="http://schemas.microsoft.com/office/drawing/2014/main" id="{E7F95B25-64FD-6307-D45C-5B5D4CD9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BFBAA9B2-8BFD-06E4-316B-332C5F18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727EF5C2-0E49-7119-A0A6-8AC9853A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9BCB2-1BE7-E875-10D0-C63A4768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52F0C4F9-6197-BE74-DFD9-32063B115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3AF9ED-22CF-4A0A-BBD8-3C277346AB9E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238BF1D6-F00E-3161-7014-AC8BC1DB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Routing - Introduction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9CD52F5-3356-2F83-A40D-1FE96AD7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Allows multiple views in an app. </a:t>
            </a:r>
          </a:p>
          <a:p>
            <a:pPr lvl="1">
              <a:defRPr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But there’s only one page (.html) </a:t>
            </a:r>
            <a:r>
              <a:rPr lang="en-US" altLang="en-US" sz="1600" b="1" dirty="0"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Single Page App (SPA)</a:t>
            </a:r>
          </a:p>
          <a:p>
            <a:pPr marL="0" indent="0">
              <a:buNone/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Keeps the browser’s URL in sync with the UI.</a:t>
            </a:r>
          </a:p>
          <a:p>
            <a:pPr lvl="1"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Adheres to traditional web principles:</a:t>
            </a:r>
          </a:p>
          <a:p>
            <a:pPr lvl="1">
              <a:buFontTx/>
              <a:buAutoNum type="arabicPeriod"/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Addressability.</a:t>
            </a:r>
          </a:p>
          <a:p>
            <a:pPr lvl="1">
              <a:buFontTx/>
              <a:buAutoNum type="arabicPeriod"/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 Information sharing.</a:t>
            </a:r>
          </a:p>
          <a:p>
            <a:pPr lvl="1">
              <a:buFontTx/>
              <a:buAutoNum type="arabicPeriod"/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Deep linking.</a:t>
            </a: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Not supported by the React framework.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 separate library is required: React Router.</a:t>
            </a: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ED98BB6F-0B68-2226-C241-C4A92301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F77A44-C8E9-48C6-A9C2-109EB79CDE7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2">
            <a:extLst>
              <a:ext uri="{FF2B5EF4-FFF2-40B4-BE49-F238E27FC236}">
                <a16:creationId xmlns:a16="http://schemas.microsoft.com/office/drawing/2014/main" id="{CCD899E6-82BA-EB0E-3F40-89FB1FAC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371600"/>
            <a:ext cx="4038600" cy="4876800"/>
          </a:xfrm>
        </p:spPr>
        <p:txBody>
          <a:bodyPr/>
          <a:lstStyle/>
          <a:p>
            <a:r>
              <a:rPr lang="en-US" altLang="en-US" sz="2000" b="1">
                <a:ea typeface="ＭＳ Ｐゴシック" panose="020B0600070205080204" pitchFamily="34" charset="-128"/>
              </a:rPr>
              <a:t>See lecture archive.</a:t>
            </a: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Each sample demos a routing feature.</a:t>
            </a:r>
          </a:p>
          <a:p>
            <a:pPr lvl="1"/>
            <a:endParaRPr lang="en-US" altLang="en-US" sz="2000" b="1"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>
              <a:ea typeface="ＭＳ Ｐゴシック" panose="020B0600070205080204" pitchFamily="34" charset="-128"/>
            </a:endParaRP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&lt;Link&gt;</a:t>
            </a:r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2F14D92A-B79B-11B6-B9E2-1ED667E1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0C195F-F396-4FE2-8077-F70E44E237A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0FD14D7D-781F-3D09-DE2D-F3038E2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Demos</a:t>
            </a:r>
          </a:p>
        </p:txBody>
      </p:sp>
      <p:pic>
        <p:nvPicPr>
          <p:cNvPr id="18436" name="Picture 6">
            <a:extLst>
              <a:ext uri="{FF2B5EF4-FFF2-40B4-BE49-F238E27FC236}">
                <a16:creationId xmlns:a16="http://schemas.microsoft.com/office/drawing/2014/main" id="{FD590215-699A-10C4-317C-2AC25AFA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49400"/>
            <a:ext cx="2819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>
            <a:extLst>
              <a:ext uri="{FF2B5EF4-FFF2-40B4-BE49-F238E27FC236}">
                <a16:creationId xmlns:a16="http://schemas.microsoft.com/office/drawing/2014/main" id="{6A1B423C-F0FE-7880-3E71-35F63A2C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2817813"/>
            <a:ext cx="406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A4A40A6-BA5E-DE75-0E87-1DE3825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3505200" cy="1143000"/>
          </a:xfrm>
        </p:spPr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Basic routing configuration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81D52EF-EDA7-46DA-EC00-D5F73E572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47800"/>
            <a:ext cx="8229600" cy="4953000"/>
          </a:xfrm>
        </p:spPr>
        <p:txBody>
          <a:bodyPr/>
          <a:lstStyle/>
          <a:p>
            <a:endParaRPr lang="en-US" altLang="en-US" sz="2000" b="1" dirty="0">
              <a:ea typeface="ＭＳ Ｐゴシック" panose="020B0600070205080204" pitchFamily="34" charset="-128"/>
            </a:endParaRPr>
          </a:p>
          <a:p>
            <a:endParaRPr lang="en-US" altLang="en-US" sz="2000" b="1" dirty="0">
              <a:ea typeface="ＭＳ Ｐゴシック" panose="020B0600070205080204" pitchFamily="34" charset="-128"/>
            </a:endParaRPr>
          </a:p>
          <a:p>
            <a:endParaRPr lang="en-US" altLang="en-US" sz="2000" b="1" dirty="0">
              <a:ea typeface="ＭＳ Ｐゴシック" panose="020B0600070205080204" pitchFamily="34" charset="-128"/>
            </a:endParaRPr>
          </a:p>
          <a:p>
            <a:endParaRPr lang="en-US" altLang="en-US" sz="2000" b="1" dirty="0">
              <a:ea typeface="ＭＳ Ｐゴシック" panose="020B0600070205080204" pitchFamily="34" charset="-128"/>
            </a:endParaRPr>
          </a:p>
          <a:p>
            <a:r>
              <a:rPr lang="en-US" altLang="en-US" sz="2000" b="1" dirty="0">
                <a:ea typeface="ＭＳ Ｐゴシック" panose="020B0600070205080204" pitchFamily="34" charset="-128"/>
              </a:rPr>
              <a:t>Declarative style.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&lt;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BrowserRouter</a:t>
            </a:r>
            <a:r>
              <a:rPr lang="en-US" altLang="en-US" sz="2000" dirty="0">
                <a:ea typeface="ＭＳ Ｐゴシック" panose="020B0600070205080204" pitchFamily="34" charset="-128"/>
              </a:rPr>
              <a:t>&gt;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- matches browser’s URL to a &lt;Route&gt;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path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2000" b="1" dirty="0">
                <a:ea typeface="ＭＳ Ｐゴシック" panose="020B0600070205080204" pitchFamily="34" charset="-128"/>
              </a:rPr>
              <a:t>Matching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Route’s</a:t>
            </a:r>
            <a:r>
              <a:rPr lang="en-US" altLang="en-US" sz="2000" dirty="0">
                <a:ea typeface="ＭＳ Ｐゴシック" panose="020B0600070205080204" pitchFamily="34" charset="-128"/>
              </a:rPr>
              <a:t>&gt;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element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 is mounted on the DOM.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element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can take any arbitrary TSX.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 Use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index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for root path case (/).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Use * path for 404 case.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&lt;Navigate&gt;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changes browser’s URL address.</a:t>
            </a:r>
          </a:p>
          <a:p>
            <a:r>
              <a:rPr lang="en-US" altLang="en-US" sz="2000" b="1" dirty="0">
                <a:ea typeface="ＭＳ Ｐゴシック" panose="020B0600070205080204" pitchFamily="34" charset="-128"/>
              </a:rPr>
              <a:t>App component termed the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Router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component.</a:t>
            </a:r>
          </a:p>
          <a:p>
            <a:r>
              <a:rPr lang="en-US" altLang="en-US" sz="2000" b="1" dirty="0">
                <a:ea typeface="ＭＳ Ｐゴシック" panose="020B0600070205080204" pitchFamily="34" charset="-128"/>
              </a:rPr>
              <a:t>Ref. 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src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/sample1 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9510645-2ED1-A53B-2E36-77518DC4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B221C6-113C-49AD-9F72-CA05E78B004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380181-9DD9-435C-D5BC-4B19B188C259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447800"/>
          <a:ext cx="3200400" cy="143668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4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URL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Components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81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/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Home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81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/about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 About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81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/inbox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Inbox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7FEF8F9-0093-A493-E688-1E566EBC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594" y="457200"/>
            <a:ext cx="674415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2">
            <a:extLst>
              <a:ext uri="{FF2B5EF4-FFF2-40B4-BE49-F238E27FC236}">
                <a16:creationId xmlns:a16="http://schemas.microsoft.com/office/drawing/2014/main" id="{FC5C32C0-2BD7-F93B-60EB-716E2B452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3716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Use the &lt;Link&gt; component for internal links.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 Use anchor tag for external links - &lt;a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href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. . . . . &gt;</a:t>
            </a: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Ref.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src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/sample2/</a:t>
            </a:r>
          </a:p>
          <a:p>
            <a:pPr lvl="1"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&lt;Link&gt; changes browser’s URL address (event) </a:t>
            </a:r>
          </a:p>
          <a:p>
            <a:pPr marL="400050" lvl="1" indent="0">
              <a:buNone/>
              <a:defRPr/>
            </a:pPr>
            <a:r>
              <a:rPr lang="en-US" altLang="en-US" sz="2000" b="1" dirty="0">
                <a:ea typeface="ＭＳ Ｐゴシック" panose="020B0600070205080204" pitchFamily="34" charset="-128"/>
                <a:sym typeface="Wingdings" pitchFamily="2" charset="2"/>
              </a:rPr>
              <a:t> React Router handles event by consulting its routing configuration </a:t>
            </a:r>
          </a:p>
          <a:p>
            <a:pPr marL="400050" lvl="1" indent="0">
              <a:buNone/>
              <a:defRPr/>
            </a:pPr>
            <a:r>
              <a:rPr lang="en-US" altLang="en-US" sz="2000" b="1" dirty="0">
                <a:ea typeface="ＭＳ Ｐゴシック" panose="020B0600070205080204" pitchFamily="34" charset="-128"/>
                <a:sym typeface="Wingdings" pitchFamily="2" charset="2"/>
              </a:rPr>
              <a:t> Selected Route’s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elements</a:t>
            </a:r>
            <a:r>
              <a:rPr lang="en-US" altLang="en-US" sz="2000" b="1" dirty="0">
                <a:ea typeface="ＭＳ Ｐゴシック" panose="020B0600070205080204" pitchFamily="34" charset="-128"/>
                <a:sym typeface="Wingdings" pitchFamily="2" charset="2"/>
              </a:rPr>
              <a:t> mounted on DOM  Browser repaints the screen.</a:t>
            </a:r>
          </a:p>
        </p:txBody>
      </p:sp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DBA039F3-5906-3868-496E-6C75FC5C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AE2AA6-85C6-42BE-B156-7252272E1A2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Title 1">
            <a:extLst>
              <a:ext uri="{FF2B5EF4-FFF2-40B4-BE49-F238E27FC236}">
                <a16:creationId xmlns:a16="http://schemas.microsoft.com/office/drawing/2014/main" id="{463116F3-9C34-374F-FE24-6766E644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Hyperlinks</a:t>
            </a:r>
          </a:p>
        </p:txBody>
      </p:sp>
      <p:pic>
        <p:nvPicPr>
          <p:cNvPr id="2" name="Picture 1" descr="Screen Shot 2018-02-23 at 10.08.07.png">
            <a:extLst>
              <a:ext uri="{FF2B5EF4-FFF2-40B4-BE49-F238E27FC236}">
                <a16:creationId xmlns:a16="http://schemas.microsoft.com/office/drawing/2014/main" id="{6A188294-D64E-0C27-6B24-DB476B92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90800"/>
            <a:ext cx="3048000" cy="1981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1FCB61-E481-138C-D64D-4858BF50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27399"/>
            <a:ext cx="3729177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63F314B0-F1AB-3922-6775-EEB3CA8114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417638"/>
            <a:ext cx="8229600" cy="5287962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 err="1">
                <a:ea typeface="ＭＳ Ｐゴシック" panose="020B0600070205080204" pitchFamily="34" charset="-128"/>
              </a:rPr>
              <a:t>Parameterised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URLs, e.g. /users/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22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, /users/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12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/purchases 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How to declare a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parameterised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path in the routing configuration?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How does a component access the parameter value?</a:t>
            </a: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 Ex:  Suppose the Inbox component shows messages for a specific user, where the user’s id is part of the browser URL </a:t>
            </a:r>
          </a:p>
          <a:p>
            <a:pPr marL="800100" lvl="2" indent="0">
              <a:buNone/>
              <a:defRPr/>
            </a:pPr>
            <a:r>
              <a:rPr lang="en-US" altLang="en-US" sz="2000" b="1" dirty="0" err="1">
                <a:ea typeface="ＭＳ Ｐゴシック" panose="020B0600070205080204" pitchFamily="34" charset="-128"/>
              </a:rPr>
              <a:t>e.g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/inbox/123, where 123 is the user’s id.</a:t>
            </a: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Solution: </a:t>
            </a:r>
            <a:r>
              <a:rPr lang="en-US" altLang="en-US" sz="2000" dirty="0">
                <a:ea typeface="ＭＳ Ｐゴシック" panose="020B0600070205080204" pitchFamily="34" charset="-128"/>
              </a:rPr>
              <a:t>&lt;Route path='/inbox/: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2000" dirty="0">
                <a:ea typeface="ＭＳ Ｐゴシック" panose="020B0600070205080204" pitchFamily="34" charset="-128"/>
              </a:rPr>
              <a:t>’  element={ &lt;Inbox/&gt; } /&gt;</a:t>
            </a:r>
          </a:p>
          <a:p>
            <a:pPr marL="857250" lvl="1" indent="-342900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The colon (:) prefixes a parameter in the path.</a:t>
            </a:r>
          </a:p>
          <a:p>
            <a:pPr marL="857250" lvl="1" indent="-342900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Parameter name is arbitrary.</a:t>
            </a:r>
          </a:p>
          <a:p>
            <a:pPr marL="857250" lvl="1" indent="-342900">
              <a:defRPr/>
            </a:pPr>
            <a:r>
              <a:rPr lang="en-US" sz="2000" b="1" dirty="0">
                <a:cs typeface="ＭＳ Ｐゴシック" charset="0"/>
              </a:rPr>
              <a:t>Ref </a:t>
            </a:r>
            <a:r>
              <a:rPr lang="en-US" sz="2000" b="1" dirty="0" err="1">
                <a:cs typeface="ＭＳ Ｐゴシック" charset="0"/>
              </a:rPr>
              <a:t>src</a:t>
            </a:r>
            <a:r>
              <a:rPr lang="en-US" sz="2000" b="1" dirty="0">
                <a:cs typeface="ＭＳ Ｐゴシック" charset="0"/>
              </a:rPr>
              <a:t>/sample3</a:t>
            </a:r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4733F9F2-81C8-0DBC-7C37-5E415BB6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D97C7D-730E-40D5-A40B-459F70FD001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7" name="Title 1">
            <a:extLst>
              <a:ext uri="{FF2B5EF4-FFF2-40B4-BE49-F238E27FC236}">
                <a16:creationId xmlns:a16="http://schemas.microsoft.com/office/drawing/2014/main" id="{6A3859F7-E546-D2A2-0A26-6218F034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Dynamic segments.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51E73966-3DEA-2161-4644-51580FB6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5029200"/>
          </a:xfrm>
        </p:spPr>
        <p:txBody>
          <a:bodyPr/>
          <a:lstStyle/>
          <a:p>
            <a:pPr>
              <a:defRPr/>
            </a:pPr>
            <a:endParaRPr lang="en-US" sz="2000" b="1" dirty="0"/>
          </a:p>
          <a:p>
            <a:pPr marL="0" indent="0">
              <a:buNone/>
              <a:defRPr/>
            </a:pPr>
            <a:endParaRPr lang="en-US" sz="2000" b="1" dirty="0"/>
          </a:p>
          <a:p>
            <a:pPr marL="0" indent="0">
              <a:buNone/>
              <a:defRPr/>
            </a:pPr>
            <a:endParaRPr lang="en-US" sz="2000" b="1" dirty="0"/>
          </a:p>
          <a:p>
            <a:pPr>
              <a:defRPr/>
            </a:pPr>
            <a:endParaRPr lang="en-US" sz="2000" b="1" dirty="0"/>
          </a:p>
          <a:p>
            <a:pPr>
              <a:defRPr/>
            </a:pPr>
            <a:endParaRPr lang="en-US" sz="2000" b="1" dirty="0"/>
          </a:p>
          <a:p>
            <a:pPr marL="0" indent="0">
              <a:buNone/>
              <a:defRPr/>
            </a:pPr>
            <a:endParaRPr lang="en-US" sz="2000" b="1" dirty="0"/>
          </a:p>
          <a:p>
            <a:pPr>
              <a:defRPr/>
            </a:pPr>
            <a:endParaRPr lang="en-US" sz="2000" b="1" dirty="0"/>
          </a:p>
          <a:p>
            <a:pPr>
              <a:defRPr/>
            </a:pPr>
            <a:r>
              <a:rPr lang="en-US" sz="2000" dirty="0" err="1"/>
              <a:t>useParams</a:t>
            </a:r>
            <a:r>
              <a:rPr lang="en-US" sz="2000" dirty="0"/>
              <a:t> </a:t>
            </a:r>
            <a:r>
              <a:rPr lang="en-US" sz="2000" b="1" dirty="0"/>
              <a:t>hook (React Router library).</a:t>
            </a:r>
          </a:p>
          <a:p>
            <a:pPr lvl="1">
              <a:defRPr/>
            </a:pPr>
            <a:r>
              <a:rPr lang="en-US" sz="2000" b="1" dirty="0"/>
              <a:t>Returns an object containing the parameter value.</a:t>
            </a:r>
          </a:p>
          <a:p>
            <a:pPr lvl="1">
              <a:defRPr/>
            </a:pPr>
            <a:r>
              <a:rPr lang="en-US" sz="2000" b="1" dirty="0"/>
              <a:t>Other useful hooks also provided (see later)</a:t>
            </a: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More than one parameter allowed.</a:t>
            </a:r>
          </a:p>
          <a:p>
            <a:pPr marL="914400" lvl="2" indent="0">
              <a:buNone/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e.g. /users/: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/categories/: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categoryName</a:t>
            </a:r>
            <a:endParaRPr lang="en-US" altLang="en-US" sz="2000" b="1" dirty="0">
              <a:ea typeface="ＭＳ Ｐゴシック" panose="020B0600070205080204" pitchFamily="34" charset="-128"/>
            </a:endParaRPr>
          </a:p>
        </p:txBody>
      </p:sp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CEA2B840-A7DB-9EF7-7C16-1C3769BD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25C5B0-8DB8-43B8-850C-FC6B7A70BB8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1" name="Title 1">
            <a:extLst>
              <a:ext uri="{FF2B5EF4-FFF2-40B4-BE49-F238E27FC236}">
                <a16:creationId xmlns:a16="http://schemas.microsoft.com/office/drawing/2014/main" id="{DFEEE560-94BB-A3AF-7588-E6D2DE52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03200"/>
            <a:ext cx="8229600" cy="1143000"/>
          </a:xfrm>
        </p:spPr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Dynamic segments.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3A2022-2B87-CD9C-48EB-9FE088EB307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858000" y="1600201"/>
            <a:ext cx="939800" cy="60325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0E842A-CF56-2109-30EA-FE461825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066800"/>
            <a:ext cx="4980250" cy="282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>
            <a:extLst>
              <a:ext uri="{FF2B5EF4-FFF2-40B4-BE49-F238E27FC236}">
                <a16:creationId xmlns:a16="http://schemas.microsoft.com/office/drawing/2014/main" id="{FB87B167-956E-B8A5-0023-CAA8A990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371600"/>
            <a:ext cx="8229600" cy="510540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Objective</a:t>
            </a:r>
            <a:r>
              <a:rPr lang="en-US" altLang="en-US" sz="2000" b="1">
                <a:ea typeface="ＭＳ Ｐゴシック" panose="020B0600070205080204" pitchFamily="34" charset="-128"/>
              </a:rPr>
              <a:t>: A component’s child is dynamically determined from the browser’s URL (Addressability).</a:t>
            </a: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EX.: (See src/sample4) Given the route:</a:t>
            </a:r>
          </a:p>
          <a:p>
            <a:pPr marL="400050" lvl="1" indent="0"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&lt;Route path='/inbox/:userId’ element={ &lt;Inbox /&gt; } /&gt;, </a:t>
            </a:r>
          </a:p>
          <a:p>
            <a:pPr marL="400050" lvl="1" indent="0"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 </a:t>
            </a:r>
          </a:p>
          <a:p>
            <a:pPr marL="400050" lvl="1" indent="0"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use the following rules to determine a nested component hierarchy:</a:t>
            </a:r>
          </a:p>
          <a:p>
            <a:pPr marL="800100" lvl="2" indent="0"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/inbox/XYZ/statistics</a:t>
            </a:r>
            <a:r>
              <a:rPr lang="en-US" altLang="en-US" sz="2000" b="1">
                <a:ea typeface="ＭＳ Ｐゴシック" panose="020B0600070205080204" pitchFamily="34" charset="-128"/>
              </a:rPr>
              <a:t>                /inbox/XYZ/draft </a:t>
            </a:r>
          </a:p>
          <a:p>
            <a:pPr marL="800100" lvl="2" indent="0"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     &lt;Inbox&gt;                                         &lt;Inbox&gt;</a:t>
            </a:r>
          </a:p>
          <a:p>
            <a:pPr marL="800100" lvl="2" indent="0"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         &lt;Stats/&gt;                                           &lt;Drafts/&gt;</a:t>
            </a:r>
          </a:p>
          <a:p>
            <a:pPr marL="800100" lvl="2" indent="0"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    &lt;/Inbox&gt;                                         &lt;/Inbox&gt; </a:t>
            </a:r>
          </a:p>
        </p:txBody>
      </p:sp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446C13A8-65B8-BB70-9C5A-18E7E059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CD273F-1E3A-4017-8807-05725F0EDE2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9" name="Title 1">
            <a:extLst>
              <a:ext uri="{FF2B5EF4-FFF2-40B4-BE49-F238E27FC236}">
                <a16:creationId xmlns:a16="http://schemas.microsoft.com/office/drawing/2014/main" id="{4229276D-335A-B999-CE1F-501BCA89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Nested Routes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2">
            <a:extLst>
              <a:ext uri="{FF2B5EF4-FFF2-40B4-BE49-F238E27FC236}">
                <a16:creationId xmlns:a16="http://schemas.microsoft.com/office/drawing/2014/main" id="{73FE2807-1C0A-A6DD-0EAC-34B53055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371600"/>
            <a:ext cx="8229600" cy="5105400"/>
          </a:xfrm>
        </p:spPr>
        <p:txBody>
          <a:bodyPr/>
          <a:lstStyle/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Use RELATIVE path strings in the nested &lt;Route&gt; entries.</a:t>
            </a: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The index &lt;Route&gt; is optional. 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For the default case.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Avoids a ‘blank’ section on screen.</a:t>
            </a:r>
          </a:p>
          <a:p>
            <a:pPr>
              <a:defRPr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Use &lt;Outlet/&gt; as a placeholder in the container component</a:t>
            </a:r>
          </a:p>
        </p:txBody>
      </p:sp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417BB771-CA4A-956E-03E9-C03DB532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E83C3-F104-471A-A329-9E5D568CC0B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3" name="Title 1">
            <a:extLst>
              <a:ext uri="{FF2B5EF4-FFF2-40B4-BE49-F238E27FC236}">
                <a16:creationId xmlns:a16="http://schemas.microsoft.com/office/drawing/2014/main" id="{B89A4EFE-2AAD-848E-2B59-FF561A10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Nested Routes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1798F-6652-0227-243F-88A6200C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93" y="1219200"/>
            <a:ext cx="6038185" cy="31400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17698</TotalTime>
  <Words>671</Words>
  <Application>Microsoft Office PowerPoint</Application>
  <PresentationFormat>Widescreen</PresentationFormat>
  <Paragraphs>152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Segoe WPC</vt:lpstr>
      <vt:lpstr>Office Theme</vt:lpstr>
      <vt:lpstr>PowerPoint Presentation</vt:lpstr>
      <vt:lpstr>Routing - Introduction</vt:lpstr>
      <vt:lpstr>Demos</vt:lpstr>
      <vt:lpstr>Basic routing configuration</vt:lpstr>
      <vt:lpstr>Hyperlinks</vt:lpstr>
      <vt:lpstr>Dynamic segments.</vt:lpstr>
      <vt:lpstr>Dynamic segments.</vt:lpstr>
      <vt:lpstr>Nested Routes</vt:lpstr>
      <vt:lpstr>Nested Routes</vt:lpstr>
      <vt:lpstr>Extended &lt;Link&gt;</vt:lpstr>
      <vt:lpstr>Extended &lt;Link&gt;</vt:lpstr>
      <vt:lpstr>Routing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X Walsh</cp:lastModifiedBy>
  <cp:revision>181</cp:revision>
  <dcterms:created xsi:type="dcterms:W3CDTF">2019-05-27T08:39:09Z</dcterms:created>
  <dcterms:modified xsi:type="dcterms:W3CDTF">2024-03-11T13:08:38Z</dcterms:modified>
</cp:coreProperties>
</file>