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93" r:id="rId4"/>
    <p:sldId id="259" r:id="rId5"/>
    <p:sldId id="292" r:id="rId6"/>
    <p:sldId id="264" r:id="rId7"/>
    <p:sldId id="280" r:id="rId8"/>
    <p:sldId id="275" r:id="rId9"/>
    <p:sldId id="285" r:id="rId10"/>
    <p:sldId id="294" r:id="rId11"/>
    <p:sldId id="289" r:id="rId12"/>
    <p:sldId id="286" r:id="rId13"/>
    <p:sldId id="290" r:id="rId14"/>
    <p:sldId id="279" r:id="rId15"/>
    <p:sldId id="282" r:id="rId16"/>
    <p:sldId id="298" r:id="rId17"/>
    <p:sldId id="299" r:id="rId18"/>
    <p:sldId id="300" r:id="rId19"/>
    <p:sldId id="297" r:id="rId20"/>
    <p:sldId id="295" r:id="rId21"/>
    <p:sldId id="296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7DF331-0905-42A7-BCCE-21E3E87CEA32}" v="132" dt="2019-03-14T14:58:38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76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2T14:10:39.4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1757 498 5328 0 0,'0'0'758'0'0,"0"-22"244"0"0,-1 20-834 0 0,1 0 0 0 0,-1 0 1 0 0,0 0-1 0 0,0 0 0 0 0,0 0 1 0 0,0 0-1 0 0,0 0 0 0 0,-1 0 1 0 0,1 1-1 0 0,-1-1 0 0 0,1 0 0 0 0,-1 1 1 0 0,1 0-1 0 0,-1-1 0 0 0,0 1 1 0 0,0 0-1 0 0,1 0 0 0 0,-1-1 1 0 0,0 1-1 0 0,0 1 0 0 0,0-1 0 0 0,0 0 1 0 0,0 0-1 0 0,-1 1 0 0 0,-3-1 1 0 0,5 1-143 0 0,1 0 1 0 0,-1 0 0 0 0,1 0 0 0 0,-1 0-1 0 0,1 0 1 0 0,-1 0 0 0 0,1 0 0 0 0,0 0-1 0 0,-1-1 1 0 0,1 1 0 0 0,-1 0 0 0 0,1 0-1 0 0,-1 0 1 0 0,1-1 0 0 0,-1 1 0 0 0,1 0 0 0 0,0-1-1 0 0,-1 1 1 0 0,1 0 0 0 0,0-1 0 0 0,-1 1-1 0 0,1 0 1 0 0,-1-2 0 0 0,0 1 11 0 0,0 0 1 0 0,0 0-1 0 0,0 0 0 0 0,0 0 1 0 0,0 0-1 0 0,-1 0 1 0 0,1 0-1 0 0,0 0 0 0 0,-1 0 1 0 0,1 1-1 0 0,0-1 1 0 0,-3 0-1 0 0,-7-3-56 0 0,1-1-1 0 0,0 0 1 0 0,0 0 0 0 0,0-1-1 0 0,-10-8 1 0 0,-5-3-35 0 0,19 12 82 0 0,0 1 0 0 0,1-1-1 0 0,0 0 1 0 0,-6-8 0 0 0,7 9-4 0 0,1 0 0 0 0,-1-1 1 0 0,0 2-1 0 0,0-1 1 0 0,0 0-1 0 0,-1 1 0 0 0,1 0 1 0 0,-1 0-1 0 0,-8-4 1 0 0,-12-3-15 0 0,19 7-4 0 0,-1 0-1 0 0,0 0 1 0 0,0 1-1 0 0,-1 0 1 0 0,1 0-1 0 0,0 1 1 0 0,-11-2 0 0 0,-10 2 12 0 0,-50-10 0 0 0,4 0 17 0 0,26 3 51 0 0,34 5-73 0 0,-1 1 0 0 0,-21-1-1 0 0,-9-1 45 0 0,33 2-57 0 0,1 1 1 0 0,-1 1 0 0 0,-16 0-1 0 0,8 2 17 0 0,-1 2 0 0 0,-35 9 0 0 0,-28 9-18 0 0,63-19 0 0 0,0 2 0 0 0,1 1 0 0 0,-1 0 0 0 0,1 2 0 0 0,1 0 0 0 0,0 1 0 0 0,-19 12 0 0 0,25-12 0 0 0,-1-2 0 0 0,-1 1 0 0 0,-21 7 0 0 0,16-8 0 0 0,-26 15 0 0 0,10-1-5 0 0,-91 59 612 0 0,108-66-533 0 0,-127 99-157 0 0,115-88 229 0 0,18-14-36 0 0,-23 21 1 0 0,-5 20-70 0 0,15-16-18 0 0,25-35-23 0 0,0 1 0 0 0,0 0 0 0 0,0-1 0 0 0,1 1 0 0 0,-1 0 0 0 0,0 0 0 0 0,1 0 0 0 0,-1 0 0 0 0,1-1 0 0 0,0 1 0 0 0,-1 3 0 0 0,-3 13 0 0 0,2-12 0 0 0,0 0 0 0 0,0 0 0 0 0,1 1 0 0 0,-2 11 0 0 0,-7 33 0 0 0,10-46 0 0 0,0 1 0 0 0,0 0 0 0 0,0-1 0 0 0,1 1 0 0 0,-1-1 0 0 0,1 1 0 0 0,1 0 0 0 0,-1-1 0 0 0,1 0 0 0 0,0 1 0 0 0,3 4 0 0 0,2 11 0 0 0,-7-20-1 0 0,0 0 1 0 0,0 0 0 0 0,0 0 0 0 0,0 0 0 0 0,1 0-1 0 0,-1 0 1 0 0,0 0 0 0 0,0 0 0 0 0,1 0 0 0 0,-1 0-1 0 0,1 0 1 0 0,-1 0 0 0 0,1 0 0 0 0,-1 0 0 0 0,1 0-1 0 0,0 0 1 0 0,0 1 0 0 0,13 15 68 0 0,21 34 49 0 0,-4-15-106 0 0,-11-14 17 0 0,82 82 382 0 0,-85-91-24 0 0,30 18-1 0 0,3 2-10 0 0,-4-4-231 0 0,11 4-144 0 0,-5-5 0 0 0,-39-22 0 0 0,0 1 0 0 0,16 11 0 0 0,-9-3 0 0 0,1-1 0 0 0,0-1 0 0 0,1-1 0 0 0,44 18 0 0 0,30 17 96 0 0,74 9 165 0 0,-139-50-219 0 0,-1-2 0 0 0,1 0 0 0 0,0-3-1 0 0,0 0 1 0 0,0-2 0 0 0,32-5 0 0 0,177-7 203 0 0,-66 12-143 0 0,-14 0-12 0 0,-137-1-86 0 0,41-10-1 0 0,-27 3 44 0 0,-23 6-43 0 0,-1-1 0 0 0,24-11-1 0 0,-24 9-3 0 0,-1 1 0 0 0,1 0 0 0 0,24-5-1 0 0,232-28 1 0 0,-149 24 54 0 0,-66 9-18 0 0,64-15 1 0 0,-55 9 172 0 0,70-19-6 0 0,-36 6-118 0 0,83-19-81 0 0,-82 17-26 0 0,-73 19-37 0 0,0-3 0 0 0,0 0 1 0 0,35-20-1 0 0,-40 19 102 0 0,-2 2 16 0 0,-1-1 1 0 0,0-1-1 0 0,0-1 1 0 0,-1 0-1 0 0,-1-1 1 0 0,0-1-1 0 0,13-16 1 0 0,-23 24 19 0 0,1-1 0 0 0,-2 0 1 0 0,1-1-1 0 0,-1 1 0 0 0,0-1 0 0 0,-1 0 1 0 0,1 0-1 0 0,-2 0 0 0 0,1 0 1 0 0,-1-1-1 0 0,0 1 0 0 0,1-17 0 0 0,-3 2 178 0 0,0 4-52 0 0,0 0 0 0 0,-6-34 0 0 0,-1 14-78 0 0,-2 1 0 0 0,-2 1 0 0 0,-2 0 0 0 0,-23-49 0 0 0,11 39 56 0 0,-1 2 0 0 0,-56-72 0 0 0,52 79-34 0 0,-1 2-1 0 0,-2 2 0 0 0,-1 1 0 0 0,-44-32 1 0 0,4 8-45 0 0,48 35-59 0 0,-2 1 1 0 0,-1 1-1 0 0,-56-28 0 0 0,12 11 30 0 0,49 24-69 0 0,0 1 0 0 0,-1 1 1 0 0,0 1-1 0 0,-53-13 1 0 0,19 16-21 0 0,1 2 1 0 0,-1 3 0 0 0,0 2-1 0 0,-62 9 1 0 0,61-2-119 0 0,1 2 1 0 0,0 2-1 0 0,0 4 0 0 0,-75 28 0 0 0,-40 12 20 0 0,-245 83-337 0 0,399-133 337 0 0,8-1-229 0 0,-1-1 0 0 0,1 2-1 0 0,-20 9 1 0 0,12-5-931 0 0,-1-2-58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2T14:10:43.5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1881 1376 0 0,'0'0'7688'0'0,"1"-2"-7439"0"0,2-4-55 0 0,0 1 1 0 0,1-1-1 0 0,0 1 0 0 0,0 0 1 0 0,0 1-1 0 0,8-7 1 0 0,-8 6-37 0 0,0 2-34 0 0,0 0 0 0 0,0 0 0 0 0,0 1 0 0 0,1 0 0 0 0,-1-1 1 0 0,1 2-1 0 0,-1-1 0 0 0,8-2 0 0 0,20-9 533 0 0,17-18 75 0 0,99-44 0 0 0,45-21-119 0 0,-88 41-360 0 0,-46 26-199 0 0,251-120 196 0 0,29-19 430 0 0,-43 20-270 0 0,-251 127-360 0 0,346-144 329 0 0,-302 129-291 0 0,44-14-2 0 0,297-87 127 0 0,-261 80-138 0 0,-45 13-33 0 0,51-20-42 0 0,256-50 128 0 0,-263 73-49 0 0,-43 9-16 0 0,12-2 52 0 0,110-22 183 0 0,-121 29-281 0 0,11-2-21 0 0,-41 13 29 0 0,341-41 238 0 0,-20 22-60 0 0,-341 29-100 0 0,93 4 0 0 0,15 0 39 0 0,60-7 106 0 0,182-1 147 0 0,-356 10-309 0 0,142 6 170 0 0,32 0 102 0 0,-150-2-220 0 0,148 14 1 0 0,-218-16-134 0 0,177 13 62 0 0,-48-3 19 0 0,-52-6 34 0 0,1 4 0 0 0,128 31-1 0 0,-114-12-70 0 0,116 32 108 0 0,-42-13-3 0 0,-25-9-44 0 0,-46-4-29 0 0,265 85 400 0 0,-189-51-369 0 0,88 31 126 0 0,-224-81-236 0 0,369 126 134 0 0,183 116 56 0 0,-539-223-192 0 0,21 10 0 0 0,-39-21 63 0 0,71 46 0 0 0,-42-22-9 0 0,186 93 253 0 0,-123-68-87 0 0,-30-5 245 0 0,-28-16-173 0 0,-4 3-295 0 0,-70-47-7 0 0,3 1 5 0 0,-1 2 1 0 0,23 24 0 0 0,-19-21 17 0 0,23 16-16 0 0,-37-27-480 0 0,0-2-1 0 0,1 1 1 0 0,-1-1-1 0 0,1 0 1 0 0,12 5-1 0 0,-4-4-1607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2T14:10:44.3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1216 27 7832 0 0,'-19'-5'833'0'0,"17"4"-735"0"0,0 0 1 0 0,0-1-1 0 0,0 1 0 0 0,1 0 0 0 0,-1-1 0 0 0,1 1 1 0 0,-1-1-1 0 0,1 0 0 0 0,0 0 0 0 0,-1 1 0 0 0,-1-5 5557 0 0,4 9-5645 0 0,3 15-82 0 0,-3-11 21 0 0,0-1-1 0 0,1 0 1 0 0,0 0-1 0 0,3 8 1 0 0,8 14-9 0 0,-6-12 68 0 0,0 0 0 0 0,1 0-1 0 0,0-1 1 0 0,2 0 0 0 0,0-1 0 0 0,18 21 0 0 0,-1-11 171 0 0,1-2 0 0 0,2 0 0 0 0,0-2 0 0 0,45 23 0 0 0,-36-21 14 0 0,-28-17-160 0 0,-7-2-6 0 0,1-1-1 0 0,-1 1 0 0 0,0 0 1 0 0,0 0-1 0 0,0 0 0 0 0,0 0 1 0 0,-1 1-1 0 0,1-1 0 0 0,4 7 1 0 0,-8-9-17 0 0,1-1 1 0 0,0 1 0 0 0,-1 0-1 0 0,1-1 1 0 0,0 1-1 0 0,-1 0 1 0 0,1 0 0 0 0,-1 0-1 0 0,1 0 1 0 0,-1-1-1 0 0,1 1 1 0 0,-1 0-1 0 0,0 0 1 0 0,0 0 0 0 0,1 0-1 0 0,-1 0 1 0 0,0 0-1 0 0,0 0 1 0 0,0 0 0 0 0,0 0-1 0 0,0 0 1 0 0,0 0-1 0 0,0 0 1 0 0,0 0 0 0 0,0 0-1 0 0,-1 0 1 0 0,1 0-1 0 0,0-1 1 0 0,-1 1 0 0 0,1 0-1 0 0,0 0 1 0 0,-1 0-1 0 0,1 0 1 0 0,-2 1-1 0 0,-1 2 121 0 0,-1 0-1 0 0,0 0 0 0 0,0 0 0 0 0,0 0 0 0 0,0-1 0 0 0,-1 0 1 0 0,1 0-1 0 0,-8 4 0 0 0,-40 16 928 0 0,11-11-599 0 0,-1-1 0 0 0,0-3-1 0 0,0-1 1 0 0,-49 0 0 0 0,0 2-79 0 0,-163 12 298 0 0,142-13-477 0 0,-47 8-93 0 0,-174 41 0 0 0,302-51-439 0 0,-84 20 207 0 0,41-4-5929 0 0,27-8-965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5B92F-4F5C-445E-AE40-0B32A189C07A}" type="datetimeFigureOut">
              <a:rPr lang="en-IE" smtClean="0"/>
              <a:t>22/03/2022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9861C-F775-4B5F-9B70-510B035262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592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You have no idea what order the </a:t>
            </a:r>
            <a:r>
              <a:rPr lang="en-IE" dirty="0" err="1"/>
              <a:t>callbacks</a:t>
            </a:r>
            <a:r>
              <a:rPr lang="en-IE" dirty="0"/>
              <a:t> will execute. Once the </a:t>
            </a:r>
            <a:r>
              <a:rPr lang="en-IE" dirty="0" err="1"/>
              <a:t>callback</a:t>
            </a:r>
            <a:r>
              <a:rPr lang="en-IE" dirty="0"/>
              <a:t> is registered/scheduled, you’ve no idea when the underlying process (n this case the file read) will report back.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9861C-F775-4B5F-9B70-510B0352620E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28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Layered Architecture:</a:t>
            </a:r>
            <a:br>
              <a:rPr lang="en-IE" dirty="0"/>
            </a:b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a </a:t>
            </a:r>
            <a:r>
              <a:rPr lang="en-GB" b="1" i="0" dirty="0">
                <a:solidFill>
                  <a:srgbClr val="1A202C"/>
                </a:solidFill>
                <a:effectLst/>
                <a:latin typeface="Inter var"/>
              </a:rPr>
              <a:t>HTTP layer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--&gt; which is "outside" the </a:t>
            </a:r>
            <a:r>
              <a:rPr lang="en-GB" b="1" i="0" dirty="0">
                <a:solidFill>
                  <a:srgbClr val="1A202C"/>
                </a:solidFill>
                <a:effectLst/>
                <a:latin typeface="Inter var"/>
              </a:rPr>
              <a:t>service layer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--&gt; which is "outside" the </a:t>
            </a:r>
            <a:r>
              <a:rPr lang="en-GB" b="1" i="0" dirty="0">
                <a:solidFill>
                  <a:srgbClr val="1A202C"/>
                </a:solidFill>
                <a:effectLst/>
                <a:latin typeface="Inter var"/>
              </a:rPr>
              <a:t>database access layer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--&gt; which is... you get the picture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9861C-F775-4B5F-9B70-510B0352620E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0301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I think of </a:t>
            </a:r>
            <a:r>
              <a:rPr lang="en-GB" dirty="0"/>
              <a:t>controllers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as "orchestrators". They call the </a:t>
            </a:r>
            <a:r>
              <a:rPr lang="en-GB" dirty="0"/>
              <a:t>services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, which contain more "pure" business logic. But by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Inter var"/>
              </a:rPr>
              <a:t>themselves,</a:t>
            </a:r>
            <a:r>
              <a:rPr lang="en-GB" dirty="0" err="1"/>
              <a:t>controllers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don't really contain any logic other than handling the request and calling </a:t>
            </a:r>
            <a:r>
              <a:rPr lang="en-GB" dirty="0"/>
              <a:t>services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. The </a:t>
            </a:r>
            <a:r>
              <a:rPr lang="en-GB" dirty="0"/>
              <a:t>services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do most of the work, while the </a:t>
            </a:r>
            <a:r>
              <a:rPr lang="en-GB" dirty="0"/>
              <a:t>controllers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orchestrate the service calls and decide what to do with the data returned.</a:t>
            </a:r>
          </a:p>
          <a:p>
            <a:r>
              <a:rPr lang="en-GB" dirty="0"/>
              <a:t>Services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should contain the majority of your business logic: - logic that encapsulates your business requirements, calls your data access layer or models, calls API's external to the Node application. And in general, contains most of your algorithmic code.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9861C-F775-4B5F-9B70-510B0352620E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5796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ohnpapa.net/async-comparison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Parallelisme.sv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2.png"/><Relationship Id="rId4" Type="http://schemas.openxmlformats.org/officeDocument/2006/relationships/customXml" Target="../ink/ink1.xml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069763/difference-between-event-handlers-and-callbacks" TargetMode="External"/><Relationship Id="rId2" Type="http://schemas.openxmlformats.org/officeDocument/2006/relationships/hyperlink" Target="https://developers.google.com/web/fundamentals/primers/promi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Abazhenov/using-async-await-in-express-with-node-8-b8af872c001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jcolemorrison.com/5-tips-and-thoughts-on-async-await-function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A229D8B-C7F6-4740-A4A4-9A5D22AA0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cs typeface="Calibri Light"/>
              </a:rPr>
              <a:t>JavaScript Asynchronous Patterns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  <a:cs typeface="Calibri"/>
              </a:rPr>
              <a:t>Async Await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3F07-545C-4703-A56C-ADE89AD5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err="1"/>
              <a:t>Callbacks</a:t>
            </a:r>
            <a:r>
              <a:rPr lang="en-IE" dirty="0"/>
              <a:t> vs </a:t>
            </a:r>
            <a:r>
              <a:rPr lang="en-IE" b="1" dirty="0"/>
              <a:t>Promises</a:t>
            </a:r>
            <a:r>
              <a:rPr lang="en-IE" dirty="0"/>
              <a:t> vs </a:t>
            </a:r>
            <a:r>
              <a:rPr lang="en-IE" b="1" dirty="0"/>
              <a:t>Async-Await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76289B45-7213-4DB6-91C0-FC2F060D8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5739" y="1905686"/>
            <a:ext cx="10160522" cy="41912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16432B-801F-4A3F-B0BD-C77C9B82399F}"/>
              </a:ext>
            </a:extLst>
          </p:cNvPr>
          <p:cNvSpPr txBox="1"/>
          <p:nvPr/>
        </p:nvSpPr>
        <p:spPr>
          <a:xfrm>
            <a:off x="1015739" y="6096901"/>
            <a:ext cx="10160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3" tooltip="https://johnpapa.net/async-comparisons/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4" tooltip="https://creativecommons.org/licenses/by/3.0/"/>
              </a:rPr>
              <a:t>CC BY</a:t>
            </a:r>
            <a:endParaRPr lang="en-IE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EC6E0-C4BA-4596-827B-19DD2B301810}"/>
              </a:ext>
            </a:extLst>
          </p:cNvPr>
          <p:cNvSpPr txBox="1"/>
          <p:nvPr/>
        </p:nvSpPr>
        <p:spPr>
          <a:xfrm>
            <a:off x="3610945" y="1905686"/>
            <a:ext cx="56543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Asynchronous </a:t>
            </a:r>
            <a:r>
              <a:rPr lang="en-IE" dirty="0" err="1"/>
              <a:t>Javascript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0705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1863-A42E-444E-8370-844089BD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88643-D99B-4E0B-88A4-4D568B3B3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9323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4A64-9FB4-45D0-97A3-80FEC5EE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Error Handling – async await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74EF9E-3CFE-4193-80FC-8127ACBB1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570" y="2060020"/>
            <a:ext cx="8514484" cy="4612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152270-67EC-47CD-826A-08EDFD108F05}"/>
              </a:ext>
            </a:extLst>
          </p:cNvPr>
          <p:cNvSpPr txBox="1"/>
          <p:nvPr/>
        </p:nvSpPr>
        <p:spPr>
          <a:xfrm>
            <a:off x="1246909" y="1690688"/>
            <a:ext cx="258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Use </a:t>
            </a:r>
            <a:r>
              <a:rPr lang="en-IE" b="1" dirty="0"/>
              <a:t>try -catch</a:t>
            </a:r>
          </a:p>
        </p:txBody>
      </p:sp>
    </p:spTree>
    <p:extLst>
      <p:ext uri="{BB962C8B-B14F-4D97-AF65-F5344CB8AC3E}">
        <p14:creationId xmlns:p14="http://schemas.microsoft.com/office/powerpoint/2010/main" val="3784998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C045-3BAC-4F40-AFFD-1D272FDB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Further Asynchronous features…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012FE-0EE9-48EC-98A5-0E31FF927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222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1999-59F1-47FC-AF8F-D8CA6621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Wrapper Function for Error handling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3885-5A6B-4EE9-B68B-CBF71CB80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5975" cy="395970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cs typeface="Calibri"/>
              </a:rPr>
              <a:t>Express can’t handle promise errors/rejections</a:t>
            </a:r>
          </a:p>
          <a:p>
            <a:r>
              <a:rPr lang="en-US" dirty="0">
                <a:cs typeface="Calibri"/>
              </a:rPr>
              <a:t>An Async function always returns a Promise.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can </a:t>
            </a:r>
            <a:r>
              <a:rPr lang="en-US" i="1" dirty="0">
                <a:cs typeface="Calibri"/>
              </a:rPr>
              <a:t>wrap </a:t>
            </a:r>
            <a:r>
              <a:rPr lang="en-US" dirty="0">
                <a:cs typeface="Calibri"/>
              </a:rPr>
              <a:t>the async function to catch errors in Express Apps</a:t>
            </a:r>
          </a:p>
          <a:p>
            <a:pPr lvl="1"/>
            <a:r>
              <a:rPr lang="en-US" dirty="0">
                <a:cs typeface="Calibri"/>
              </a:rPr>
              <a:t>Can drop try/catch in every async function </a:t>
            </a:r>
          </a:p>
          <a:p>
            <a:r>
              <a:rPr lang="en-US" dirty="0">
                <a:cs typeface="Calibri"/>
              </a:rPr>
              <a:t>Makes code more readable</a:t>
            </a:r>
            <a:r>
              <a:rPr lang="en-US" dirty="0">
                <a:latin typeface="Calibri"/>
                <a:cs typeface="Calibri"/>
              </a:rPr>
              <a:t>?</a:t>
            </a:r>
            <a:br>
              <a:rPr lang="en-US" dirty="0">
                <a:latin typeface="+mn-ea"/>
                <a:cs typeface="+mn-ea"/>
              </a:rPr>
            </a:b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8114B-BDD1-43E4-B496-EC1F5123C86E}"/>
              </a:ext>
            </a:extLst>
          </p:cNvPr>
          <p:cNvSpPr txBox="1"/>
          <p:nvPr/>
        </p:nvSpPr>
        <p:spPr>
          <a:xfrm>
            <a:off x="6015718" y="2047049"/>
            <a:ext cx="5706303" cy="351686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asyncHandler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'express-async-handler'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Get all users</a:t>
            </a:r>
            <a:endParaRPr lang="en-I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asyncHandler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}));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706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BA7F-3D7F-4438-B80E-8F1485E2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Parallelism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92420-C954-4C58-ADB0-517E955D7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2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Some processes need to be sequential</a:t>
            </a:r>
          </a:p>
          <a:p>
            <a:pPr lvl="1"/>
            <a:r>
              <a:rPr lang="en-US" dirty="0" err="1">
                <a:cs typeface="Calibri"/>
              </a:rPr>
              <a:t>Eg.</a:t>
            </a:r>
            <a:r>
              <a:rPr lang="en-US" dirty="0">
                <a:cs typeface="Calibri"/>
              </a:rPr>
              <a:t> Had to get data back from API </a:t>
            </a:r>
            <a:r>
              <a:rPr lang="en-US" b="1" dirty="0">
                <a:cs typeface="Calibri"/>
              </a:rPr>
              <a:t>BEFORE</a:t>
            </a:r>
            <a:r>
              <a:rPr lang="en-US" dirty="0">
                <a:cs typeface="Calibri"/>
              </a:rPr>
              <a:t> getting link URL</a:t>
            </a:r>
          </a:p>
          <a:p>
            <a:r>
              <a:rPr lang="en-US" dirty="0">
                <a:cs typeface="Calibri"/>
              </a:rPr>
              <a:t>REMEMBER: Should only be sequential if you need to be...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92E23-446C-45F6-A7B9-506858A62613}"/>
              </a:ext>
            </a:extLst>
          </p:cNvPr>
          <p:cNvSpPr txBox="1"/>
          <p:nvPr/>
        </p:nvSpPr>
        <p:spPr>
          <a:xfrm>
            <a:off x="5906024" y="1152525"/>
            <a:ext cx="609600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async function series() {</a:t>
            </a:r>
            <a:br>
              <a:rPr lang="en-US" dirty="0"/>
            </a:br>
            <a:r>
              <a:rPr lang="en-US" dirty="0"/>
              <a:t>  await wait(500); // Wait 500ms…</a:t>
            </a:r>
            <a:br>
              <a:rPr lang="en-US" dirty="0"/>
            </a:br>
            <a:r>
              <a:rPr lang="en-US" dirty="0"/>
              <a:t>  await wait(500); // …then wait another 500ms.</a:t>
            </a:r>
            <a:br>
              <a:rPr lang="en-US" dirty="0"/>
            </a:br>
            <a:r>
              <a:rPr lang="en-US" dirty="0"/>
              <a:t>  return "done!";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665FA-E1F4-494C-A095-1D782D13C48B}"/>
              </a:ext>
            </a:extLst>
          </p:cNvPr>
          <p:cNvSpPr txBox="1"/>
          <p:nvPr/>
        </p:nvSpPr>
        <p:spPr>
          <a:xfrm>
            <a:off x="5906024" y="3436210"/>
            <a:ext cx="6425804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async function parallel() {</a:t>
            </a:r>
            <a:br>
              <a:rPr lang="en-US" dirty="0"/>
            </a:br>
            <a:r>
              <a:rPr lang="en-US" dirty="0"/>
              <a:t>  const wait1 = wait(500); // Start a 500ms timer asynchronously…</a:t>
            </a:r>
            <a:br>
              <a:rPr lang="en-US" dirty="0"/>
            </a:br>
            <a:r>
              <a:rPr lang="en-US" dirty="0"/>
              <a:t>  const wait2 = wait(500); // this timer happens in parallel.</a:t>
            </a:r>
            <a:br>
              <a:rPr lang="en-US" dirty="0"/>
            </a:br>
            <a:r>
              <a:rPr lang="en-US" dirty="0"/>
              <a:t>  await wait1; // Wait 500ms for the first timer…</a:t>
            </a:r>
            <a:br>
              <a:rPr lang="en-US" dirty="0"/>
            </a:br>
            <a:r>
              <a:rPr lang="en-US" dirty="0"/>
              <a:t>  await wait2; // …by which time this timer has already finished.</a:t>
            </a:r>
            <a:br>
              <a:rPr lang="en-US" dirty="0"/>
            </a:br>
            <a:r>
              <a:rPr lang="en-US" dirty="0"/>
              <a:t>  return "done!";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6AE92-61AB-43FC-831A-00F457CB7B24}"/>
              </a:ext>
            </a:extLst>
          </p:cNvPr>
          <p:cNvSpPr txBox="1"/>
          <p:nvPr/>
        </p:nvSpPr>
        <p:spPr>
          <a:xfrm>
            <a:off x="5305895" y="6381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Takes </a:t>
            </a:r>
            <a:r>
              <a:rPr lang="en-US">
                <a:cs typeface="Calibri"/>
              </a:rPr>
              <a:t>1000ms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B80CE-F548-4B36-8885-B5F7D38F71C4}"/>
              </a:ext>
            </a:extLst>
          </p:cNvPr>
          <p:cNvSpPr txBox="1"/>
          <p:nvPr/>
        </p:nvSpPr>
        <p:spPr>
          <a:xfrm>
            <a:off x="5334472" y="30670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Takes </a:t>
            </a:r>
            <a:r>
              <a:rPr lang="en-US">
                <a:cs typeface="Calibri"/>
              </a:rPr>
              <a:t>~500ms</a:t>
            </a:r>
            <a:endParaRPr lang="en-US"/>
          </a:p>
        </p:txBody>
      </p:sp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6DF4C7A1-B6B2-408B-A9D9-E105150E6F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87568" y="671609"/>
            <a:ext cx="7874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7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9BAF-CE7E-473C-AFB7-06E3BB60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ES6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B3672-63E4-46D8-A083-14CD010D2A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2116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9FB4-375B-4370-852D-55AC6FD6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JavaScript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38BE-0A42-4906-AC67-AC32E847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074" y="1825624"/>
            <a:ext cx="10515600" cy="4351338"/>
          </a:xfrm>
        </p:spPr>
        <p:txBody>
          <a:bodyPr/>
          <a:lstStyle/>
          <a:p>
            <a:r>
              <a:rPr lang="en-GB" dirty="0"/>
              <a:t>ECMAScript 2015, also known as ES6, introduced JavaScript Classes.</a:t>
            </a:r>
          </a:p>
          <a:p>
            <a:r>
              <a:rPr lang="en-GB" dirty="0"/>
              <a:t>Classes are special functions that facilitate the creation of constructors and prototype-based inheritance. Just like in functions, you can declare a class or express it: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6D04D-7212-4610-A652-4FA146238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391" y="4001294"/>
            <a:ext cx="3397425" cy="1187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EBBB43-E270-4BDB-8E1A-42AEB23E6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090" y="6211816"/>
            <a:ext cx="4007056" cy="292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A40018-44A3-4FE2-B011-66E32C21F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007" y="4001293"/>
            <a:ext cx="4629388" cy="11875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C21580-A1A6-47CD-B47A-B98FD0205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145" y="6505838"/>
            <a:ext cx="2349621" cy="2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06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665F-3698-4D11-A222-9EC02E17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Javascript</a:t>
            </a:r>
            <a:r>
              <a:rPr lang="en-IE" dirty="0"/>
              <a:t> Classes -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C2A23-F9FA-4DF0-BF82-409684612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create a class inheritance, use the </a:t>
            </a:r>
            <a:r>
              <a:rPr lang="en-GB" b="1" dirty="0"/>
              <a:t>extends</a:t>
            </a:r>
            <a:r>
              <a:rPr lang="en-GB" dirty="0"/>
              <a:t> keyword.</a:t>
            </a:r>
          </a:p>
          <a:p>
            <a:r>
              <a:rPr lang="en-GB" dirty="0"/>
              <a:t>A class created with a class inheritance inherits all the methods from another class:</a:t>
            </a:r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B0BE70-0429-4611-8B84-E27251584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28" y="3429000"/>
            <a:ext cx="2710695" cy="3194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83B5C0-566A-4219-ADF4-D96B68F6B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684" y="3429000"/>
            <a:ext cx="3110655" cy="33123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9E10FF-B162-4C55-99D3-27762846042C}"/>
              </a:ext>
            </a:extLst>
          </p:cNvPr>
          <p:cNvSpPr txBox="1"/>
          <p:nvPr/>
        </p:nvSpPr>
        <p:spPr>
          <a:xfrm>
            <a:off x="1848255" y="3104693"/>
            <a:ext cx="137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Repository.js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1511FC3-EE90-40B7-86C0-D1DAFC95D762}"/>
                  </a:ext>
                </a:extLst>
              </p14:cNvPr>
              <p14:cNvContentPartPr/>
              <p14:nvPr/>
            </p14:nvContentPartPr>
            <p14:xfrm>
              <a:off x="7522098" y="3401561"/>
              <a:ext cx="1272240" cy="595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1511FC3-EE90-40B7-86C0-D1DAFC95D7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17778" y="3397241"/>
                <a:ext cx="1280880" cy="60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1A7A3818-03C2-41EA-8A50-2C1BD1947F7F}"/>
              </a:ext>
            </a:extLst>
          </p:cNvPr>
          <p:cNvGrpSpPr/>
          <p:nvPr/>
        </p:nvGrpSpPr>
        <p:grpSpPr>
          <a:xfrm>
            <a:off x="3748938" y="2717921"/>
            <a:ext cx="4533120" cy="677160"/>
            <a:chOff x="3748938" y="2717921"/>
            <a:chExt cx="4533120" cy="67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8AE7CAE-2315-4EA8-A9F1-61278BE316B7}"/>
                    </a:ext>
                  </a:extLst>
                </p14:cNvPr>
                <p14:cNvContentPartPr/>
                <p14:nvPr/>
              </p14:nvContentPartPr>
              <p14:xfrm>
                <a:off x="3748938" y="2717921"/>
                <a:ext cx="4461120" cy="677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8AE7CAE-2315-4EA8-A9F1-61278BE316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44618" y="2713601"/>
                  <a:ext cx="4469760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A5B090C-E069-4C86-B176-A8ADEA3713BF}"/>
                    </a:ext>
                  </a:extLst>
                </p14:cNvPr>
                <p14:cNvContentPartPr/>
                <p14:nvPr/>
              </p14:nvContentPartPr>
              <p14:xfrm>
                <a:off x="7714698" y="3112841"/>
                <a:ext cx="567360" cy="261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A5B090C-E069-4C86-B176-A8ADEA3713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10378" y="3108521"/>
                  <a:ext cx="576000" cy="27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5270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19D3-B3C2-4794-9D9B-D21D4DD1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 Project </a:t>
            </a:r>
            <a:r>
              <a:rPr lang="en-IE" dirty="0" err="1"/>
              <a:t>Strucure</a:t>
            </a:r>
            <a:r>
              <a:rPr lang="en-IE" dirty="0"/>
              <a:t>/Architecture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5025-F629-43F7-99CC-621E85529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0297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DF50216-AE7D-4424-BD00-9F1D40C9B6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" r="-2" b="-2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FF462-6614-404F-896E-2E97881C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Recap -</a:t>
            </a:r>
            <a:r>
              <a:rPr lang="en-US" dirty="0" err="1">
                <a:cs typeface="Calibri Light"/>
              </a:rPr>
              <a:t>Javascript</a:t>
            </a:r>
            <a:r>
              <a:rPr lang="en-US">
                <a:cs typeface="Calibri Light"/>
              </a:rPr>
              <a:t> Characteristics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822B-19C5-4A40-ADC1-6D0A7B12A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JavaScript is single threaded</a:t>
            </a:r>
          </a:p>
          <a:p>
            <a:r>
              <a:rPr lang="en-US" dirty="0">
                <a:cs typeface="Calibri"/>
              </a:rPr>
              <a:t>JavaScript is event driven</a:t>
            </a:r>
          </a:p>
          <a:p>
            <a:pPr lvl="1"/>
            <a:r>
              <a:rPr lang="en-US" dirty="0">
                <a:cs typeface="Calibri"/>
              </a:rPr>
              <a:t>Events happen – we write code to deal with them</a:t>
            </a:r>
          </a:p>
          <a:p>
            <a:pPr lvl="1"/>
            <a:r>
              <a:rPr lang="en-US" dirty="0">
                <a:cs typeface="Calibri"/>
              </a:rPr>
              <a:t>Can use callbacks to do this</a:t>
            </a:r>
          </a:p>
          <a:p>
            <a:r>
              <a:rPr lang="en-US" dirty="0">
                <a:cs typeface="Calibri"/>
              </a:rPr>
              <a:t>JavaScript can be Asynchronous </a:t>
            </a:r>
          </a:p>
          <a:p>
            <a:pPr lvl="1"/>
            <a:r>
              <a:rPr lang="en-US" dirty="0">
                <a:cs typeface="Calibri"/>
              </a:rPr>
              <a:t>Order of operation results may differ from order they were called… </a:t>
            </a:r>
          </a:p>
        </p:txBody>
      </p:sp>
    </p:spTree>
    <p:extLst>
      <p:ext uri="{BB962C8B-B14F-4D97-AF65-F5344CB8AC3E}">
        <p14:creationId xmlns:p14="http://schemas.microsoft.com/office/powerpoint/2010/main" val="42634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335A-8197-46ED-BEE6-F64EF206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 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5E786-3611-4199-8015-408A4350E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57" y="1690688"/>
            <a:ext cx="10515600" cy="4351338"/>
          </a:xfrm>
        </p:spPr>
        <p:txBody>
          <a:bodyPr/>
          <a:lstStyle/>
          <a:p>
            <a:r>
              <a:rPr lang="en-IE" dirty="0"/>
              <a:t>Lots of different architectures/project Structures</a:t>
            </a:r>
          </a:p>
          <a:p>
            <a:pPr lvl="1"/>
            <a:r>
              <a:rPr lang="en-IE" dirty="0"/>
              <a:t>Clean, Model/View/Controller, Domain Driven Dev.</a:t>
            </a:r>
          </a:p>
          <a:p>
            <a:r>
              <a:rPr lang="en-IE" dirty="0"/>
              <a:t>Our Rest API will follow this Layered </a:t>
            </a:r>
            <a:r>
              <a:rPr lang="en-IE" dirty="0" err="1"/>
              <a:t>Arcgitecure</a:t>
            </a:r>
            <a:endParaRPr lang="en-I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804A96-AB39-4E82-91FE-1428D8143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98" y="3143626"/>
            <a:ext cx="705802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833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6E09-D2AC-4D5C-8D43-A2A7681C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Simple Layered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D15F-08F1-4721-B02A-1F2BA7E5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0" i="0" dirty="0">
                <a:solidFill>
                  <a:srgbClr val="374151"/>
                </a:solidFill>
                <a:effectLst/>
                <a:latin typeface="Inter var"/>
              </a:rPr>
              <a:t>HTTP logic layer</a:t>
            </a:r>
          </a:p>
          <a:p>
            <a:pPr lvl="1"/>
            <a:r>
              <a:rPr lang="en-IE" dirty="0">
                <a:solidFill>
                  <a:srgbClr val="374151"/>
                </a:solidFill>
                <a:latin typeface="Inter var"/>
              </a:rPr>
              <a:t>Routers:</a:t>
            </a:r>
          </a:p>
          <a:p>
            <a:pPr lvl="2"/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handle the HTTP requests that hits the API and route them to appropriate controller</a:t>
            </a:r>
          </a:p>
          <a:p>
            <a:pPr lvl="1"/>
            <a:r>
              <a:rPr lang="en-IE" b="0" i="0" dirty="0">
                <a:solidFill>
                  <a:srgbClr val="374151"/>
                </a:solidFill>
                <a:effectLst/>
                <a:latin typeface="Inter var"/>
              </a:rPr>
              <a:t>Controllers: </a:t>
            </a:r>
          </a:p>
          <a:p>
            <a:pPr lvl="2"/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Processes request object, pull out data from request, validate, then send to service(s)</a:t>
            </a:r>
          </a:p>
          <a:p>
            <a:r>
              <a:rPr lang="en-GB" dirty="0">
                <a:solidFill>
                  <a:srgbClr val="374151"/>
                </a:solidFill>
                <a:latin typeface="Inter var"/>
              </a:rPr>
              <a:t>Business logic Layer</a:t>
            </a:r>
          </a:p>
          <a:p>
            <a:pPr lvl="1"/>
            <a:r>
              <a:rPr lang="en-GB" dirty="0">
                <a:solidFill>
                  <a:srgbClr val="374151"/>
                </a:solidFill>
                <a:latin typeface="Inter var"/>
              </a:rPr>
              <a:t>Services: derived from use cases/business  requirements</a:t>
            </a:r>
          </a:p>
          <a:p>
            <a:pPr lvl="1"/>
            <a:r>
              <a:rPr lang="en-GB" dirty="0">
                <a:solidFill>
                  <a:srgbClr val="374151"/>
                </a:solidFill>
                <a:latin typeface="Inter var"/>
              </a:rPr>
              <a:t>Data Access: Repository/data store access</a:t>
            </a:r>
            <a:endParaRPr lang="en-IE" dirty="0">
              <a:solidFill>
                <a:srgbClr val="374151"/>
              </a:solidFill>
              <a:latin typeface="Inter var"/>
            </a:endParaRPr>
          </a:p>
          <a:p>
            <a:pPr lvl="2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05828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C5FC-A9B8-4F00-950E-81E9EEF3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Sources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31B36-4EAC-409A-8951-169E2024B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  <a:hlinkClick r:id="rId2"/>
              </a:rPr>
              <a:t>https://developers.google.com/web/fundamentals/primers/promises</a:t>
            </a:r>
          </a:p>
          <a:p>
            <a:r>
              <a:rPr lang="en-US">
                <a:cs typeface="Calibri"/>
                <a:hlinkClick r:id="rId3"/>
              </a:rPr>
              <a:t>https://stackoverflow.com/questions/2069763/difference-between-event-handlers-and-callbacks</a:t>
            </a:r>
          </a:p>
          <a:p>
            <a:r>
              <a:rPr lang="en-US">
                <a:cs typeface="Calibri"/>
                <a:hlinkClick r:id="rId4"/>
              </a:rPr>
              <a:t>https://medium.com/@Abazhenov/using-async-await-in-express-with-node-8-b8af872c0016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51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7546-A539-4F33-926C-DAB1E670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Callbacks</a:t>
            </a:r>
            <a:r>
              <a:rPr lang="en-IE" dirty="0"/>
              <a:t> (again!)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8A9BA-B6C9-4900-8FE7-925A0DEBD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798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group of people posing for the camera&#10;&#10;Description generated with very high confidence">
            <a:extLst>
              <a:ext uri="{FF2B5EF4-FFF2-40B4-BE49-F238E27FC236}">
                <a16:creationId xmlns:a16="http://schemas.microsoft.com/office/drawing/2014/main" id="{B11D5DBF-D9F1-4804-B4D5-B2C596A8C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4" t="13703" r="4062" b="14703"/>
          <a:stretch/>
        </p:blipFill>
        <p:spPr>
          <a:xfrm>
            <a:off x="6533804" y="1825625"/>
            <a:ext cx="5275812" cy="3059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584105-65C8-42F8-8D28-B164A439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What have Callbacks ever done for us...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8475-6023-458B-BD74-037A51604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Great for things that can happen multiple times</a:t>
            </a:r>
          </a:p>
          <a:p>
            <a:r>
              <a:rPr lang="en-US" sz="2000" dirty="0">
                <a:cs typeface="Calibri"/>
              </a:rPr>
              <a:t>Great if you don't really care about what happened before you attached the listener</a:t>
            </a:r>
          </a:p>
          <a:p>
            <a:r>
              <a:rPr lang="en-US" sz="2000" dirty="0">
                <a:cs typeface="Calibri"/>
              </a:rPr>
              <a:t>Great if it's a straight-forward, stand-alone event with a quick resolution time</a:t>
            </a:r>
          </a:p>
          <a:p>
            <a:r>
              <a:rPr lang="en-US" sz="2000" dirty="0">
                <a:cs typeface="Calibri"/>
              </a:rPr>
              <a:t>Great if callback is not part of sequential process.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E.g. key press event on control.</a:t>
            </a:r>
          </a:p>
          <a:p>
            <a:pPr>
              <a:buNone/>
            </a:pPr>
            <a:r>
              <a:rPr lang="en-US" sz="2000" i="1" dirty="0">
                <a:cs typeface="Calibri"/>
              </a:rPr>
              <a:t>    </a:t>
            </a:r>
            <a:r>
              <a:rPr lang="en-US" sz="2000" i="1" dirty="0" err="1">
                <a:cs typeface="Calibri"/>
              </a:rPr>
              <a:t>document.getElementById</a:t>
            </a:r>
            <a:r>
              <a:rPr lang="en-US" sz="2000" i="1" dirty="0">
                <a:cs typeface="Calibri"/>
              </a:rPr>
              <a:t>("demo").</a:t>
            </a:r>
            <a:r>
              <a:rPr lang="en-US" sz="2000" i="1" dirty="0" err="1">
                <a:cs typeface="Calibri"/>
              </a:rPr>
              <a:t>addEventListener</a:t>
            </a:r>
            <a:r>
              <a:rPr lang="en-US" sz="2000" i="1" dirty="0">
                <a:cs typeface="Calibri"/>
              </a:rPr>
              <a:t>("keypress", </a:t>
            </a:r>
            <a:r>
              <a:rPr lang="en-US" sz="2000" i="1" dirty="0" err="1">
                <a:cs typeface="Calibri"/>
              </a:rPr>
              <a:t>myFunction</a:t>
            </a:r>
            <a:r>
              <a:rPr lang="en-US" sz="2000" i="1" dirty="0">
                <a:cs typeface="Calibri"/>
              </a:rPr>
              <a:t>);</a:t>
            </a:r>
          </a:p>
          <a:p>
            <a:r>
              <a:rPr lang="en-US" sz="2000" b="1" dirty="0">
                <a:cs typeface="Calibri"/>
              </a:rPr>
              <a:t>But...</a:t>
            </a:r>
          </a:p>
        </p:txBody>
      </p:sp>
    </p:spTree>
    <p:extLst>
      <p:ext uri="{BB962C8B-B14F-4D97-AF65-F5344CB8AC3E}">
        <p14:creationId xmlns:p14="http://schemas.microsoft.com/office/powerpoint/2010/main" val="149364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3163F-CC41-43F6-8C6A-D1028245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Multiple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F95A-D652-4752-9B46-82BCA6042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D9D66A"/>
                </a:solidFill>
                <a:latin typeface="+mn-lt"/>
                <a:ea typeface="+mn-ea"/>
                <a:cs typeface="+mn-cs"/>
              </a:rPr>
              <a:t>I want this to happen sequentially… but order of callback events is indeterminate.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A5C7518-C7C7-4D6F-A5CA-4D1EA1785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04" y="2404653"/>
            <a:ext cx="7623707" cy="3986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8AE74F-5771-4808-8611-5CECE8AA6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6450" y="2213967"/>
            <a:ext cx="1528077" cy="2184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69FC88-F6DA-49C6-8FFD-06EE269FD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1826" y="4533118"/>
            <a:ext cx="1472701" cy="232488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26EA7B9-99E7-4C65-B4C3-A3EFEABF85C6}"/>
              </a:ext>
            </a:extLst>
          </p:cNvPr>
          <p:cNvSpPr/>
          <p:nvPr/>
        </p:nvSpPr>
        <p:spPr>
          <a:xfrm>
            <a:off x="8407444" y="3039341"/>
            <a:ext cx="1770877" cy="723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Possible Result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FE993CC-875F-477C-89AB-FBD92D02C006}"/>
              </a:ext>
            </a:extLst>
          </p:cNvPr>
          <p:cNvSpPr/>
          <p:nvPr/>
        </p:nvSpPr>
        <p:spPr>
          <a:xfrm>
            <a:off x="8407443" y="5140462"/>
            <a:ext cx="1770877" cy="723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Possible Result</a:t>
            </a:r>
          </a:p>
        </p:txBody>
      </p:sp>
    </p:spTree>
    <p:extLst>
      <p:ext uri="{BB962C8B-B14F-4D97-AF65-F5344CB8AC3E}">
        <p14:creationId xmlns:p14="http://schemas.microsoft.com/office/powerpoint/2010/main" val="192040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EAA08-F502-480F-9F5F-DFEA9E26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dirty="0">
                <a:solidFill>
                  <a:srgbClr val="FFFFFF"/>
                </a:solidFill>
              </a:rPr>
              <a:t>Callback Hell – Multiple sequential requests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809D75F-D11D-4675-99CB-768E94F5F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05" r="26396"/>
          <a:stretch/>
        </p:blipFill>
        <p:spPr>
          <a:xfrm>
            <a:off x="581029" y="2426818"/>
            <a:ext cx="5373762" cy="433374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ECF57A-FEE2-454E-80E5-E0CB07609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69896" y="3299092"/>
            <a:ext cx="6218678" cy="203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2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1776A-1D40-4783-93EC-E50ACC1FF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18281"/>
            <a:ext cx="4265007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Async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B5AD5-FD8E-449A-8BB4-860B94D48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8412" y="4218281"/>
            <a:ext cx="4649588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async/await</a:t>
            </a:r>
          </a:p>
        </p:txBody>
      </p:sp>
      <p:pic>
        <p:nvPicPr>
          <p:cNvPr id="5" name="Picture 4" descr="A picture containing arrow&#10;&#10;Description automatically generated">
            <a:extLst>
              <a:ext uri="{FF2B5EF4-FFF2-40B4-BE49-F238E27FC236}">
                <a16:creationId xmlns:a16="http://schemas.microsoft.com/office/drawing/2014/main" id="{8CC9D748-82EF-4485-9D07-6801DE86F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0664" y="678145"/>
            <a:ext cx="10519254" cy="3287267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852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5D88-E3A2-4F56-A53A-202174F0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Async/Await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CC521-4BA7-45D5-9F11-949155009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cs typeface="Calibri"/>
              </a:rPr>
              <a:t>async/await</a:t>
            </a:r>
            <a:r>
              <a:rPr lang="en-US" sz="2000" dirty="0">
                <a:cs typeface="Calibri"/>
              </a:rPr>
              <a:t> and </a:t>
            </a:r>
            <a:r>
              <a:rPr lang="en-US" sz="2000" b="1" dirty="0">
                <a:cs typeface="Calibri"/>
              </a:rPr>
              <a:t>promises</a:t>
            </a:r>
            <a:r>
              <a:rPr lang="en-US" sz="2000" dirty="0">
                <a:cs typeface="Calibri"/>
              </a:rPr>
              <a:t> are essentially the same under the hood</a:t>
            </a:r>
            <a:endParaRPr lang="en-US" sz="2000" b="1" dirty="0">
              <a:cs typeface="Calibri"/>
            </a:endParaRPr>
          </a:p>
          <a:p>
            <a:r>
              <a:rPr lang="en-US" sz="2000" b="1" dirty="0">
                <a:cs typeface="Calibri"/>
              </a:rPr>
              <a:t>async</a:t>
            </a:r>
            <a:r>
              <a:rPr lang="en-US" sz="2000" dirty="0">
                <a:cs typeface="Calibri"/>
              </a:rPr>
              <a:t> is a keyword </a:t>
            </a:r>
            <a:endParaRPr lang="en-US" dirty="0">
              <a:cs typeface="Calibri"/>
            </a:endParaRPr>
          </a:p>
          <a:p>
            <a:pPr lvl="1"/>
            <a:r>
              <a:rPr lang="en-US" sz="1600" dirty="0">
                <a:cs typeface="Calibri"/>
              </a:rPr>
              <a:t>Used in function declaration</a:t>
            </a:r>
            <a:endParaRPr lang="en-US" dirty="0">
              <a:cs typeface="Calibri"/>
            </a:endParaRPr>
          </a:p>
          <a:p>
            <a:r>
              <a:rPr lang="en-US" sz="2000" b="1" dirty="0">
                <a:cs typeface="Calibri"/>
              </a:rPr>
              <a:t>await</a:t>
            </a:r>
            <a:r>
              <a:rPr lang="en-US" sz="2000" dirty="0">
                <a:cs typeface="Calibri"/>
              </a:rPr>
              <a:t> is used during the promise handling</a:t>
            </a:r>
          </a:p>
          <a:p>
            <a:pPr lvl="1"/>
            <a:r>
              <a:rPr lang="en-US" sz="1600" dirty="0">
                <a:cs typeface="Calibri"/>
              </a:rPr>
              <a:t> must be used within an </a:t>
            </a:r>
            <a:r>
              <a:rPr lang="en-US" sz="1600" b="1" dirty="0">
                <a:cs typeface="Calibri"/>
              </a:rPr>
              <a:t>async function</a:t>
            </a:r>
            <a:endParaRPr lang="en-US" sz="1600" dirty="0">
              <a:cs typeface="Calibri"/>
            </a:endParaRPr>
          </a:p>
          <a:p>
            <a:r>
              <a:rPr lang="en-US" sz="2000" b="1" dirty="0">
                <a:cs typeface="Calibri"/>
              </a:rPr>
              <a:t>async</a:t>
            </a:r>
            <a:r>
              <a:rPr lang="en-US" sz="2000" dirty="0">
                <a:cs typeface="Calibri"/>
              </a:rPr>
              <a:t> functions return a promise, regardless of what the return value is within the function.</a:t>
            </a:r>
          </a:p>
          <a:p>
            <a:r>
              <a:rPr lang="en-US" sz="2000" b="1" dirty="0">
                <a:cs typeface="Calibri"/>
              </a:rPr>
              <a:t>Available now!</a:t>
            </a:r>
            <a:r>
              <a:rPr lang="en-US" sz="2000" dirty="0">
                <a:cs typeface="Calibri"/>
              </a:rPr>
              <a:t> in most good browsers as well as Node.js</a:t>
            </a:r>
            <a:endParaRPr lang="en-US" sz="2000" dirty="0"/>
          </a:p>
          <a:p>
            <a:endParaRPr lang="en-US" sz="2000" dirty="0"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DCF05C-CECE-420F-A68B-186A997C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673" y="1891578"/>
            <a:ext cx="6732906" cy="362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0235-D0E2-40A5-9293-06166D55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Async/Await Sequential read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15125-516B-4B1F-BBCB-2346467E3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4" y="1690688"/>
            <a:ext cx="8687066" cy="4857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F86DEB-DFE5-489D-8E28-B06E1BC95A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606"/>
          <a:stretch/>
        </p:blipFill>
        <p:spPr>
          <a:xfrm>
            <a:off x="9778711" y="2806844"/>
            <a:ext cx="2295525" cy="23526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FBDE435-B482-4D48-B55E-6EB07E7657D2}"/>
              </a:ext>
            </a:extLst>
          </p:cNvPr>
          <p:cNvSpPr/>
          <p:nvPr/>
        </p:nvSpPr>
        <p:spPr>
          <a:xfrm>
            <a:off x="8456815" y="3345873"/>
            <a:ext cx="1321896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6218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916</Words>
  <Application>Microsoft Office PowerPoint</Application>
  <PresentationFormat>Widescreen</PresentationFormat>
  <Paragraphs>96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Inter var</vt:lpstr>
      <vt:lpstr>office theme</vt:lpstr>
      <vt:lpstr>JavaScript Asynchronous Patterns</vt:lpstr>
      <vt:lpstr>Recap -Javascript Characteristics</vt:lpstr>
      <vt:lpstr>Callbacks (again!)</vt:lpstr>
      <vt:lpstr>What have Callbacks ever done for us...</vt:lpstr>
      <vt:lpstr>Multiple Callbacks</vt:lpstr>
      <vt:lpstr>Callback Hell – Multiple sequential requests</vt:lpstr>
      <vt:lpstr>Async Functions</vt:lpstr>
      <vt:lpstr>Async/Await !</vt:lpstr>
      <vt:lpstr>Async/Await Sequential read</vt:lpstr>
      <vt:lpstr>Callbacks vs Promises vs Async-Await</vt:lpstr>
      <vt:lpstr>Error Handling</vt:lpstr>
      <vt:lpstr>Error Handling – async await</vt:lpstr>
      <vt:lpstr>Further Asynchronous features…</vt:lpstr>
      <vt:lpstr>Wrapper Function for Error handling</vt:lpstr>
      <vt:lpstr>Parallelism</vt:lpstr>
      <vt:lpstr>ES6 Classes</vt:lpstr>
      <vt:lpstr>JavaScript Classes</vt:lpstr>
      <vt:lpstr>Javascript Classes - inheritance</vt:lpstr>
      <vt:lpstr>Express Project Strucure/Architecture</vt:lpstr>
      <vt:lpstr>Express Project Structure</vt:lpstr>
      <vt:lpstr>Simple Layered Approach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Asynchronous Patterns</dc:title>
  <dc:creator>Frank X Walsh</dc:creator>
  <cp:lastModifiedBy>Frank X Walsh</cp:lastModifiedBy>
  <cp:revision>12</cp:revision>
  <dcterms:created xsi:type="dcterms:W3CDTF">2020-11-26T10:45:54Z</dcterms:created>
  <dcterms:modified xsi:type="dcterms:W3CDTF">2022-03-23T09:51:48Z</dcterms:modified>
</cp:coreProperties>
</file>