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67" r:id="rId6"/>
    <p:sldId id="268" r:id="rId7"/>
    <p:sldId id="269" r:id="rId8"/>
    <p:sldId id="258" r:id="rId9"/>
    <p:sldId id="259" r:id="rId10"/>
    <p:sldId id="262" r:id="rId11"/>
    <p:sldId id="263" r:id="rId12"/>
    <p:sldId id="260" r:id="rId13"/>
    <p:sldId id="261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64223" autoAdjust="0"/>
  </p:normalViewPr>
  <p:slideViewPr>
    <p:cSldViewPr snapToGrid="0">
      <p:cViewPr varScale="1">
        <p:scale>
          <a:sx n="92" d="100"/>
          <a:sy n="92" d="100"/>
        </p:scale>
        <p:origin x="9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10:56:03.1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10 2904 0 0,'0'0'288'0'0,"0"-3"-288"0"0,0-3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10:56:24.0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3680 0 0,'0'0'4712'0'0,"2"2"-4659"0"0,1 0-44 0 0,1 0 11 0 0,-1 0 0 0 0,0 0 0 0 0,0 0 0 0 0,0 1 0 0 0,0 0 0 0 0,0-1 0 0 0,0 1 0 0 0,-1 0 0 0 0,4 5 0 0 0,9 17 358 0 0,22 53 0 0 0,-10-19-108 0 0,-11-19-96 0 0,-13-31-116 0 0,0-1 0 0 0,0 1 0 0 0,1 0 0 0 0,9 13 0 0 0,17 30 177 0 0,-22-36-133 0 0,19 26 1 0 0,-9-18-21 0 0,6 10 50 0 0,2-1 1 0 0,2-1-1 0 0,1-1 0 0 0,38 32 1 0 0,189 146 449 0 0,-205-167-500 0 0,40 29 54 0 0,-13-15-60 0 0,131 86 108 0 0,40 16 28 0 0,-99-60-132 0 0,12 2-80 0 0,147 98 0 0 0,-18-7-54 0 0,-43-39 220 0 0,-185-115-150 0 0,173 79 67 0 0,-101-53-34 0 0,418 219 636 0 0,-107-53 186 0 0,159 31-487 0 0,21-52-143 0 0,-468-161-44 0 0,216 67 397 0 0,184 28-453 0 0,-71-71 168 0 0,-255-43-277 0 0,219 2 257 0 0,-260-23-173 0 0,1222-25 444 0 0,-1184 2-532 0 0,181-15 35 0 0,758-107 470 0 0,-986 111-346 0 0,58-8 122 0 0,224-45 397 0 0,-326 52-509 0 0,467-138 552 0 0,-307 52-300 0 0,-212 78-358 0 0,416-210 337 0 0,-168 65 51 0 0,-163 77-47 0 0,295-218 704 0 0,-396 270-1061 0 0,78-72 38 0 0,-40 31-56 0 0,9-12-14 0 0,17-13 61 0 0,-55 48 49 0 0,-46 38-61 0 0,5 1-23 0 0,-22 18-25 0 0,21-20 1 0 0,-29 26-45 0 0,-1 0 0 0 0,1 1 0 0 0,0 0 0 0 0,1 1 0 0 0,-1 0 0 0 0,12-5 0 0 0,-18 9-123 0 0,0 1 1 0 0,-1-1 0 0 0,1 1 0 0 0,0-1 0 0 0,0 1 0 0 0,0 0 0 0 0,0 0 0 0 0,0 0-1 0 0,0 0 1 0 0,0 0 0 0 0,3 1 0 0 0,6-1-3772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10:56:25.3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980 203 1840 0 0,'0'0'1328'0'0,"-6"-10"1337"0"0,1 1-1704 0 0,-2-5-95 0 0,1 1 1 0 0,-9-26-1 0 0,14 36-734 0 0,1 0 0 0 0,-2 1 0 0 0,1-1-1 0 0,0 1 1 0 0,-1 0 0 0 0,1-1 0 0 0,-1 1 0 0 0,1 0 0 0 0,-1 0-1 0 0,0 0 1 0 0,0 0 0 0 0,0 0 0 0 0,0 0 0 0 0,0 0 0 0 0,-1 1-1 0 0,1-1 1 0 0,-5-1 0 0 0,-5-3 366 0 0,0 2 1 0 0,-22-7-1 0 0,-9-3-97 0 0,27 7-369 0 0,-1 1 1 0 0,0 1-1 0 0,-1 0 0 0 0,1 1 0 0 0,-1 1 0 0 0,-21-1 0 0 0,37 4-31 0 0,-138-6 15 0 0,93 4 178 0 0,0 2 1 0 0,-71 8 0 0 0,40 6-41 0 0,30-5-103 0 0,32-6-55 0 0,0 0-1 0 0,1 1 1 0 0,-1 1-1 0 0,1 0 1 0 0,0 1 0 0 0,0 1-1 0 0,1 0 1 0 0,0 1 0 0 0,0 1-1 0 0,-17 13 1 0 0,29-21-156 0 0,2 2-21 0 0,0 0 132 0 0,1 0 0 0 0,-1 0 0 0 0,0 1 1 0 0,1-1-1 0 0,0 0 0 0 0,0 0 1 0 0,0 0-1 0 0,0 0 0 0 0,0 0 0 0 0,1 0 1 0 0,-1 0-1 0 0,1 0 0 0 0,0 0 0 0 0,0-1 1 0 0,4 6-1 0 0,-1-4-11 0 0,1 1-1 0 0,0 0 1 0 0,-1-1 0 0 0,1 0-1 0 0,1 0 1 0 0,12 5 0 0 0,6 0-152 0 0,1-1 0 0 0,51 10 0 0 0,-72-17 162 0 0,71 10-813 0 0,108 2 0 0 0,-58-8 376 0 0,253 14 442 0 0,-350-16 257 0 0,-1 1 1 0 0,53 16-1 0 0,-71-18-94 0 0,-1 1 0 0 0,0 1-1 0 0,0 0 1 0 0,0 0 0 0 0,0 1 0 0 0,-1 0 0 0 0,1 1 0 0 0,-1 0 0 0 0,-1 0 0 0 0,1 0 0 0 0,-1 1 0 0 0,7 8 0 0 0,-9-7 1 0 0,-1 0 1 0 0,1 0 0 0 0,-1 1 0 0 0,-1-1-1 0 0,0 1 1 0 0,0 0 0 0 0,0 0-1 0 0,-1 0 1 0 0,-1 0 0 0 0,1 0 0 0 0,-2 0-1 0 0,1 14 1 0 0,-3 11 244 0 0,-1-1 0 0 0,-8 35 1 0 0,9-52-165 0 0,-28 109 793 0 0,18-78-702 0 0,-11 71-1 0 0,16-67-57 0 0,-1 6-5132 0 0,3-28-298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10:56:34.7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 4232 0 0,'0'0'191'0'0,"10"-1"3882"0"0,-4 0-3756 0 0,0 0 0 0 0,0 1 0 0 0,0-1 0 0 0,0 1 0 0 0,0 1 0 0 0,0-1 0 0 0,0 1 1 0 0,7 1-1 0 0,18 1 74 0 0,166 1 1092 0 0,-89 1-701 0 0,191-2-44 0 0,-209-3 235 0 0,128-3-68 0 0,-138 6-672 0 0,55 5 375 0 0,54-11-112 0 0,-107 6-415 0 0,-39-1 23 0 0,54-3-1 0 0,91-11 303 0 0,-168 10-352 0 0,-4 0-3 0 0,0 1 1 0 0,1 0-1 0 0,-1 1 0 0 0,0 1 1 0 0,25 3-1 0 0,-16 1 75 0 0,1-1-1 0 0,-1-1 0 0 0,39-1 0 0 0,77-10 163 0 0,-109 5-265 0 0,24-3 37 0 0,-31 2 36 0 0,34 0 0 0 0,55 12 270 0 0,3-1-348 0 0,-92-6 1 0 0,-18 0-7 0 0,0-1-1 0 0,1 0 0 0 0,13-1 0 0 0,-2-1 86 0 0,-1 1 0 0 0,26 2-1 0 0,-4 0 10 0 0,-26 0-50 0 0,0 1-1 0 0,0 0 1 0 0,18 5-1 0 0,-18-3-43 0 0,0-1-1 0 0,1 0 1 0 0,18 0-1 0 0,105-13 93 0 0,-83 4-80 0 0,16 6 40 0 0,-17-3-64 0 0,60 4 0 0 0,-35 0 0 0 0,41 3 76 0 0,-57 4 38 0 0,102 3 232 0 0,-98-10-431 0 0,71-2 108 0 0,-28-2-154 0 0,-89 3 262 0 0,44 0 60 0 0,181-7-149 0 0,-207 4 6 0 0,43 4 1 0 0,-28 0-29 0 0,62 7-20 0 0,-104-8 2 0 0,16 0 19 0 0,1 0-1 0 0,36-7 1 0 0,56-6 335 0 0,-106 10-300 0 0,-9 1-30 0 0,9-5-40 0 0,11-4-1387 0 0,-18 6 138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10:56:41.1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23 1376 0 0,'0'0'220'0'0,"9"8"956"0"0,-5-6-861 0 0,1 0 0 0 0,-1-1 1 0 0,0 1-1 0 0,1-1 0 0 0,-1 0 0 0 0,1 0 1 0 0,0-1-1 0 0,-1 1 0 0 0,1-1 0 0 0,-1 0 1 0 0,1 0-1 0 0,0-1 0 0 0,-1 1 0 0 0,7-2 1 0 0,27-2 371 0 0,37 9-142 0 0,49 4-37 0 0,-123-9-493 0 0,39 4 470 0 0,85 6 192 0 0,-116-10-641 0 0,29 0 557 0 0,64-7 0 0 0,-58 5-52 0 0,-35 2-436 0 0,-1 0 0 0 0,1 0 0 0 0,0-1 0 0 0,-1 0-1 0 0,12-3 1 0 0,-4 0-57 0 0,0 1 0 0 0,1 1 0 0 0,20-1 0 0 0,5-1-2 0 0,128-12 530 0 0,-136 13-477 0 0,64 4 1 0 0,-37 0-30 0 0,-1 2 17 0 0,-39-1 98 0 0,0-1 1 0 0,32-3-1 0 0,136-13 1023 0 0,-166 13-1188 0 0,0 1 1 0 0,0 1 0 0 0,0 1-1 0 0,0 1 1 0 0,31 6 0 0 0,39 4-27 0 0,-56-8 0 0 0,186 3 405 0 0,-182-7-351 0 0,84 9 496 0 0,-74-6-372 0 0,93-6 0 0 0,-31-1-1 0 0,-62 2-107 0 0,-31 0-14 0 0,0 2 0 0 0,0 0 0 0 0,21 3 0 0 0,62 10 357 0 0,164-2-1 0 0,-83-6 18 0 0,61 2 152 0 0,-175-2-429 0 0,-32-2 138 0 0,-34-4-276 0 0,-1 1 0 0 0,1 0-1 0 0,0 0 1 0 0,0 0-1 0 0,-1 1 1 0 0,1-1-1 0 0,0 1 1 0 0,-1 0 0 0 0,7 2-1 0 0,0 0 2 0 0,120 18-70 0 0,-87-14-48 0 0,-31-4 84 0 0,0-1 0 0 0,0 0 0 0 0,13-1 0 0 0,158 6 88 0 0,-159-6-66 0 0,21-1 15 0 0,-38-1-5 0 0,-1 1 0 0 0,0 0 0 0 0,1 1 0 0 0,9 1 1 0 0,11 0 3 0 0,79 0 34 0 0,101-3 103 0 0,-132 1 12 0 0,-2-6-23 0 0,51-5 88 0 0,-97 8-220 0 0,11-3 23 0 0,49 0 0 0 0,7 1 35 0 0,66-4 0 0 0,-54 2-64 0 0,-63 2 0 0 0,-26 4 7 0 0,81-5 117 0 0,116 2 217 0 0,-200 4-338 0 0,41 0 101 0 0,60-7 0 0 0,-96 5-52 0 0,0 2 0 0 0,1 0-1 0 0,28 5 1 0 0,20-1 40 0 0,53 5-71 0 0,39-2 449 0 0,-3 0-23 0 0,-86 2-383 0 0,19-1-64 0 0,40 4 0 0 0,-14-8 64 0 0,98-4 0 0 0,-189-1-64 0 0,17 2 0 0 0,-17 1 16 0 0,38-1-1 0 0,-38-1 2 0 0,46 5-1 0 0,-51-3 20 0 0,0-1 0 0 0,1-1 0 0 0,26-3 0 0 0,-24 1 4 0 0,1 1 0 0 0,25 3 0 0 0,-12-1-40 0 0,-1-1 0 0 0,61-7 0 0 0,-70 4 40 0 0,0 1 0 0 0,0 1 0 0 0,54 6 0 0 0,-54-3-59 0 0,38 0 0 0 0,-55-2-61 0 0,7 0 87 0 0,23 0 243 0 0,65-8-1 0 0,-39 0-165 0 0,-40 2-44 0 0,0 2-1 0 0,37-1 0 0 0,0 0 25 0 0,85-6 74 0 0,-32-1-20 0 0,-69 9-106 0 0,13-2 104 0 0,-48 3-97 0 0,-1 2 1 0 0,19-1-1 0 0,12 0-3 0 0,46-15 48 0 0,-41 11 0 0 0,77 1 0 0 0,-119 4-64 0 0,38-1 0 0 0,-17 2 4 0 0,-23-1-6 0 0,1-1 0 0 0,-1 1 1 0 0,0 0-1 0 0,0 1 0 0 0,0-1 1 0 0,0 0-1 0 0,1 1 0 0 0,-1 0 1 0 0,0 0-1 0 0,3 1 1 0 0,15 6-1137 0 0,-7-4-54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FA1DB-CFA1-4E1F-B537-5EF4E541C086}" type="datetimeFigureOut">
              <a:rPr lang="en-IE" smtClean="0"/>
              <a:t>29/03/2022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7055F-9E7F-43BC-AF0A-B162A4B6C3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63241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="0" i="0" dirty="0">
                <a:solidFill>
                  <a:srgbClr val="374151"/>
                </a:solidFill>
                <a:effectLst/>
                <a:latin typeface="Inter var"/>
              </a:rPr>
              <a:t>HTTP logic layer</a:t>
            </a:r>
          </a:p>
          <a:p>
            <a:pPr lvl="1"/>
            <a:r>
              <a:rPr lang="en-IE" dirty="0">
                <a:solidFill>
                  <a:srgbClr val="374151"/>
                </a:solidFill>
                <a:latin typeface="Inter var"/>
              </a:rPr>
              <a:t>Routers:</a:t>
            </a:r>
          </a:p>
          <a:p>
            <a:pPr lvl="2"/>
            <a:r>
              <a:rPr lang="en-GB" b="0" i="0" dirty="0">
                <a:solidFill>
                  <a:srgbClr val="374151"/>
                </a:solidFill>
                <a:effectLst/>
                <a:latin typeface="Inter var"/>
              </a:rPr>
              <a:t>handle the HTTP requests that hits the API and route them to appropriate controller</a:t>
            </a:r>
          </a:p>
          <a:p>
            <a:pPr lvl="1"/>
            <a:r>
              <a:rPr lang="en-IE" b="0" i="0" dirty="0">
                <a:solidFill>
                  <a:srgbClr val="374151"/>
                </a:solidFill>
                <a:effectLst/>
                <a:latin typeface="Inter var"/>
              </a:rPr>
              <a:t>Controllers: </a:t>
            </a:r>
          </a:p>
          <a:p>
            <a:pPr lvl="2"/>
            <a:r>
              <a:rPr lang="en-GB" b="0" i="0" dirty="0">
                <a:solidFill>
                  <a:srgbClr val="374151"/>
                </a:solidFill>
                <a:effectLst/>
                <a:latin typeface="Inter var"/>
              </a:rPr>
              <a:t>Processes request object, pull out data from request, validate, then send to service(s)</a:t>
            </a:r>
          </a:p>
          <a:p>
            <a:r>
              <a:rPr lang="en-GB" dirty="0">
                <a:solidFill>
                  <a:srgbClr val="374151"/>
                </a:solidFill>
                <a:latin typeface="Inter var"/>
              </a:rPr>
              <a:t>Business logic Layer</a:t>
            </a:r>
          </a:p>
          <a:p>
            <a:pPr lvl="1"/>
            <a:r>
              <a:rPr lang="en-GB" dirty="0">
                <a:solidFill>
                  <a:srgbClr val="374151"/>
                </a:solidFill>
                <a:latin typeface="Inter var"/>
              </a:rPr>
              <a:t>Services: derived from use cases/business  requirements</a:t>
            </a:r>
          </a:p>
          <a:p>
            <a:pPr lvl="1"/>
            <a:r>
              <a:rPr lang="en-GB" dirty="0">
                <a:solidFill>
                  <a:srgbClr val="374151"/>
                </a:solidFill>
                <a:latin typeface="Inter var"/>
              </a:rPr>
              <a:t>Data Access: Repository/data store access</a:t>
            </a:r>
            <a:endParaRPr lang="en-IE" dirty="0">
              <a:solidFill>
                <a:srgbClr val="374151"/>
              </a:solidFill>
              <a:latin typeface="Inter var"/>
            </a:endParaRPr>
          </a:p>
          <a:p>
            <a:endParaRPr lang="en-IE" dirty="0"/>
          </a:p>
          <a:p>
            <a:r>
              <a:rPr lang="en-GB" b="0" i="0" dirty="0">
                <a:solidFill>
                  <a:srgbClr val="374151"/>
                </a:solidFill>
                <a:effectLst/>
                <a:latin typeface="Inter var"/>
              </a:rPr>
              <a:t>I think of </a:t>
            </a:r>
            <a:r>
              <a:rPr lang="en-GB" dirty="0"/>
              <a:t>controllers</a:t>
            </a:r>
            <a:r>
              <a:rPr lang="en-GB" b="0" i="0" dirty="0">
                <a:solidFill>
                  <a:srgbClr val="374151"/>
                </a:solidFill>
                <a:effectLst/>
                <a:latin typeface="Inter var"/>
              </a:rPr>
              <a:t> as "orchestrators". They call the </a:t>
            </a:r>
            <a:r>
              <a:rPr lang="en-GB" dirty="0"/>
              <a:t>services</a:t>
            </a:r>
            <a:r>
              <a:rPr lang="en-GB" b="0" i="0" dirty="0">
                <a:solidFill>
                  <a:srgbClr val="374151"/>
                </a:solidFill>
                <a:effectLst/>
                <a:latin typeface="Inter var"/>
              </a:rPr>
              <a:t>, which contain more "pure" business logic. But by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Inter var"/>
              </a:rPr>
              <a:t>themselves,</a:t>
            </a:r>
            <a:r>
              <a:rPr lang="en-GB" dirty="0" err="1"/>
              <a:t>controllers</a:t>
            </a:r>
            <a:r>
              <a:rPr lang="en-GB" b="0" i="0" dirty="0">
                <a:solidFill>
                  <a:srgbClr val="374151"/>
                </a:solidFill>
                <a:effectLst/>
                <a:latin typeface="Inter var"/>
              </a:rPr>
              <a:t> don't really contain any logic other than handling the request and calling </a:t>
            </a:r>
            <a:r>
              <a:rPr lang="en-GB" dirty="0"/>
              <a:t>services</a:t>
            </a:r>
            <a:r>
              <a:rPr lang="en-GB" b="0" i="0" dirty="0">
                <a:solidFill>
                  <a:srgbClr val="374151"/>
                </a:solidFill>
                <a:effectLst/>
                <a:latin typeface="Inter var"/>
              </a:rPr>
              <a:t>. The </a:t>
            </a:r>
            <a:r>
              <a:rPr lang="en-GB" dirty="0"/>
              <a:t>services</a:t>
            </a:r>
            <a:r>
              <a:rPr lang="en-GB" b="0" i="0" dirty="0">
                <a:solidFill>
                  <a:srgbClr val="374151"/>
                </a:solidFill>
                <a:effectLst/>
                <a:latin typeface="Inter var"/>
              </a:rPr>
              <a:t> do most of the work, while the </a:t>
            </a:r>
            <a:r>
              <a:rPr lang="en-GB" dirty="0"/>
              <a:t>controllers</a:t>
            </a:r>
            <a:r>
              <a:rPr lang="en-GB" b="0" i="0" dirty="0">
                <a:solidFill>
                  <a:srgbClr val="374151"/>
                </a:solidFill>
                <a:effectLst/>
                <a:latin typeface="Inter var"/>
              </a:rPr>
              <a:t> orchestrate the service calls and decide what to do with the data returned.</a:t>
            </a:r>
          </a:p>
          <a:p>
            <a:r>
              <a:rPr lang="en-GB" dirty="0"/>
              <a:t>Services</a:t>
            </a:r>
            <a:r>
              <a:rPr lang="en-GB" b="0" i="0" dirty="0">
                <a:solidFill>
                  <a:srgbClr val="374151"/>
                </a:solidFill>
                <a:effectLst/>
                <a:latin typeface="Inter var"/>
              </a:rPr>
              <a:t> should contain the majority of your business logic: - logic that encapsulates your business requirements, calls your data access layer or models, calls API's external to the Node application. And in general, contains most of your algorithmic code.</a:t>
            </a:r>
            <a:endParaRPr lang="en-IE" dirty="0"/>
          </a:p>
          <a:p>
            <a:r>
              <a:rPr lang="en-IE" dirty="0"/>
              <a:t>Repositories: Store and Retrieve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055F-9E7F-43BC-AF0A-B162A4B6C344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18885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0E68A-4910-44B7-AD0C-19115DD60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AB68A-E75B-4FBE-8924-7A63FF6B9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C2FB8-45AF-49E1-B80F-EB3FBA164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2E26-3E1F-44F8-BE67-3057E9B8A4EC}" type="datetimeFigureOut">
              <a:rPr lang="en-IE" smtClean="0"/>
              <a:t>29/03/2022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D5A16-5E0E-4840-9710-0AC18FBA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C03D6-5A69-4C42-8833-482123FA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2803-3E4D-4E6F-81CF-B9B5553ACB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863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6825E-2643-465C-9D04-5C36DFDE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BD9B0-1479-4855-892A-BB55A99A0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43542-61FF-4839-BFC5-297E0A352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2E26-3E1F-44F8-BE67-3057E9B8A4EC}" type="datetimeFigureOut">
              <a:rPr lang="en-IE" smtClean="0"/>
              <a:t>29/03/2022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BBCE9-12F4-4C5D-A502-805008B35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A4D53-AC86-4B62-B8D6-6DF49755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2803-3E4D-4E6F-81CF-B9B5553ACB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6021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B4C6F-4A9C-4C75-AEBE-C5C86A7841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A69D3-1CEC-414B-8A60-8E1D6945B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8803D-C473-4E4C-BE24-D7D862386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2E26-3E1F-44F8-BE67-3057E9B8A4EC}" type="datetimeFigureOut">
              <a:rPr lang="en-IE" smtClean="0"/>
              <a:t>29/03/2022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91D6D-1555-4862-8715-87FD451D5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C90CA-4A17-4D6C-8197-179ED5FE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2803-3E4D-4E6F-81CF-B9B5553ACB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971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83D7-B968-4052-AFC9-30EBD2FFD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DA33D-CE44-46A6-95DB-B86EE0DEE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83220-67ED-4F6A-B1AF-AC9407E7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2E26-3E1F-44F8-BE67-3057E9B8A4EC}" type="datetimeFigureOut">
              <a:rPr lang="en-IE" smtClean="0"/>
              <a:t>29/03/2022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C5A58-BA3C-428D-96C0-517BD4E80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14A38-08DA-4874-BF6B-0963904A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2803-3E4D-4E6F-81CF-B9B5553ACB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0275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9447D-2E1F-4C66-AFD4-A9DE19885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3A7DD-842D-475A-9910-1E42FE387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FE02F-C579-4782-9CF1-654A8DC9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2E26-3E1F-44F8-BE67-3057E9B8A4EC}" type="datetimeFigureOut">
              <a:rPr lang="en-IE" smtClean="0"/>
              <a:t>29/03/2022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FCDE5-647D-424E-97BA-4E913C00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C30DF-A619-4EC6-8490-AEAFB968F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2803-3E4D-4E6F-81CF-B9B5553ACB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3949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57CB1-0E03-4199-B01B-E685F65F2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C3A1F-D51F-4C25-A84E-49FE45FD6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39897-10CD-4EC9-AC1A-81B1619E8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790FE-777B-4E18-A42F-52D1C69BC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2E26-3E1F-44F8-BE67-3057E9B8A4EC}" type="datetimeFigureOut">
              <a:rPr lang="en-IE" smtClean="0"/>
              <a:t>29/03/2022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EC807-8DBE-4163-AEC6-9870AC3DB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1710B-71BC-4D2A-89EC-2CD57A62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2803-3E4D-4E6F-81CF-B9B5553ACB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653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46DAF-7BE1-42A9-92F0-F003E56A1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BF69A-54DC-4982-AAF6-8AF0DA6DB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D8C39-2632-4788-BE3B-BE29A9AD7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D45DA8-1AC6-4518-B064-90225E650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7ED12D-128D-4E88-8233-68D368B7F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ADA9B7-F54E-4B4B-A5E9-B7CC306E3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2E26-3E1F-44F8-BE67-3057E9B8A4EC}" type="datetimeFigureOut">
              <a:rPr lang="en-IE" smtClean="0"/>
              <a:t>29/03/2022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A723A8-09A5-4075-B888-B7B9CFD2B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2B47AA-29FD-4E3B-B5CD-F73D97678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2803-3E4D-4E6F-81CF-B9B5553ACB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01394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20E9-931E-4BF4-B08D-635B0B235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96E45C-0946-4508-8425-69D4C7164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2E26-3E1F-44F8-BE67-3057E9B8A4EC}" type="datetimeFigureOut">
              <a:rPr lang="en-IE" smtClean="0"/>
              <a:t>29/03/2022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3737E-4AE2-4B2C-B3CA-13FCEA3E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00B5B-F4E0-44E3-B6CF-CA37B2B1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2803-3E4D-4E6F-81CF-B9B5553ACB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2934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303D05-CE97-45A6-941F-F880F9ADC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2E26-3E1F-44F8-BE67-3057E9B8A4EC}" type="datetimeFigureOut">
              <a:rPr lang="en-IE" smtClean="0"/>
              <a:t>29/03/2022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0075C1-B21E-41DC-9D6B-57EF551AC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1EAEE-2C9B-44CD-BAF5-947CB3AF7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2803-3E4D-4E6F-81CF-B9B5553ACB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2119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BBA97-4EC1-4064-B1B9-D3BA152C9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2590E-ADD2-4B5E-827B-A0A46C21B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E3D1A-FE76-4BC6-9F1F-145AE4938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B96B1-EF34-4CEB-AE72-4AF98D679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2E26-3E1F-44F8-BE67-3057E9B8A4EC}" type="datetimeFigureOut">
              <a:rPr lang="en-IE" smtClean="0"/>
              <a:t>29/03/2022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2271E-43E9-486A-BF3D-1598C9818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772C2-0841-4FDC-BF72-3B3486F86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2803-3E4D-4E6F-81CF-B9B5553ACB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9365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0E530-DE83-49B5-8837-B84166385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14F517-BBD1-4549-B314-A58A35907B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4377E-12F0-43FD-A681-AF71570A1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76F4B-29C5-476E-8505-95DDE358E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2E26-3E1F-44F8-BE67-3057E9B8A4EC}" type="datetimeFigureOut">
              <a:rPr lang="en-IE" smtClean="0"/>
              <a:t>29/03/2022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033C7-326C-40BA-93AE-C78703BE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55AC6-8341-495B-AC2B-83FAA16CD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2803-3E4D-4E6F-81CF-B9B5553ACB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145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C2555A-6AB0-4AF1-8116-7BE0B448B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4608C-3014-4293-B8AB-3076AA3FD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A9561-28E6-4374-95A4-EF28B391A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D2E26-3E1F-44F8-BE67-3057E9B8A4EC}" type="datetimeFigureOut">
              <a:rPr lang="en-IE" smtClean="0"/>
              <a:t>29/03/2022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614F-1E67-43DA-93D0-E4833D0B7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9AC8B-F4C1-41AE-9CD2-52A85872A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2803-3E4D-4E6F-81CF-B9B5553ACB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9743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customXml" Target="../ink/ink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94EF3-A9D8-4327-AE8B-3C88CB08C4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The Joi of 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B60FE-0A18-43A6-9389-CBAF873D66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And some other stuff</a:t>
            </a:r>
          </a:p>
        </p:txBody>
      </p:sp>
    </p:spTree>
    <p:extLst>
      <p:ext uri="{BB962C8B-B14F-4D97-AF65-F5344CB8AC3E}">
        <p14:creationId xmlns:p14="http://schemas.microsoft.com/office/powerpoint/2010/main" val="1649739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2370-44C7-4304-B85B-BEE31369A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Validation Schema, Router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0EB6C2-20A2-4458-B5C4-743B5BA19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756" y="2818428"/>
            <a:ext cx="4095978" cy="222932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5E9EAD-B03C-4CC0-B829-BA418C6FE086}"/>
              </a:ext>
            </a:extLst>
          </p:cNvPr>
          <p:cNvSpPr txBox="1"/>
          <p:nvPr/>
        </p:nvSpPr>
        <p:spPr>
          <a:xfrm>
            <a:off x="731698" y="1569901"/>
            <a:ext cx="6453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Validation Controller introduced onto route</a:t>
            </a:r>
          </a:p>
          <a:p>
            <a:r>
              <a:rPr lang="en-IE" dirty="0"/>
              <a:t>Request Response cycle stops if Validation fails 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8EC4C8-1E7B-4671-B800-FD119029F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033" y="2818428"/>
            <a:ext cx="5905804" cy="17590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E1ABF1E-02AC-486F-A737-AD88843EBC06}"/>
                  </a:ext>
                </a:extLst>
              </p14:cNvPr>
              <p14:cNvContentPartPr/>
              <p14:nvPr/>
            </p14:nvContentPartPr>
            <p14:xfrm>
              <a:off x="7426228" y="4264264"/>
              <a:ext cx="360" cy="3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E1ABF1E-02AC-486F-A737-AD88843EBC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21908" y="4259944"/>
                <a:ext cx="90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A2EE11E2-E395-41DD-832B-C44EE29E4E99}"/>
              </a:ext>
            </a:extLst>
          </p:cNvPr>
          <p:cNvGrpSpPr/>
          <p:nvPr/>
        </p:nvGrpSpPr>
        <p:grpSpPr>
          <a:xfrm>
            <a:off x="2187508" y="4398904"/>
            <a:ext cx="5619240" cy="1321920"/>
            <a:chOff x="2187508" y="4398904"/>
            <a:chExt cx="5619240" cy="132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57D1691-9A77-4038-8815-1415F0555EC0}"/>
                    </a:ext>
                  </a:extLst>
                </p14:cNvPr>
                <p14:cNvContentPartPr/>
                <p14:nvPr/>
              </p14:nvContentPartPr>
              <p14:xfrm>
                <a:off x="2187508" y="4398904"/>
                <a:ext cx="5478480" cy="1321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57D1691-9A77-4038-8815-1415F0555EC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69868" y="4380904"/>
                  <a:ext cx="5514120" cy="13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D87E6B0-1F89-4316-A3AC-4BB1D98E3A8D}"/>
                    </a:ext>
                  </a:extLst>
                </p14:cNvPr>
                <p14:cNvContentPartPr/>
                <p14:nvPr/>
              </p14:nvContentPartPr>
              <p14:xfrm>
                <a:off x="7351348" y="4803184"/>
                <a:ext cx="455400" cy="393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D87E6B0-1F89-4316-A3AC-4BB1D98E3A8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33348" y="4785544"/>
                  <a:ext cx="491040" cy="42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E1CF374-80FC-42C3-8E2B-3A6EA37203AC}"/>
                  </a:ext>
                </a:extLst>
              </p14:cNvPr>
              <p14:cNvContentPartPr/>
              <p14:nvPr/>
            </p14:nvContentPartPr>
            <p14:xfrm>
              <a:off x="7068004" y="4430631"/>
              <a:ext cx="1841760" cy="190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E1CF374-80FC-42C3-8E2B-3A6EA37203A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50004" y="4412631"/>
                <a:ext cx="187740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F035510-AB32-46E2-95A3-B18F43153505}"/>
                  </a:ext>
                </a:extLst>
              </p14:cNvPr>
              <p14:cNvContentPartPr/>
              <p14:nvPr/>
            </p14:nvContentPartPr>
            <p14:xfrm>
              <a:off x="6117604" y="4157751"/>
              <a:ext cx="3345840" cy="507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F035510-AB32-46E2-95A3-B18F4315350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99604" y="4140111"/>
                <a:ext cx="3381480" cy="8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301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36636-E1D4-4D46-927C-480182BBF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Joi Validation: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5C1AB-F92E-433C-9947-E4A7171B3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Do ‘</a:t>
            </a:r>
            <a:r>
              <a:rPr lang="en-IE" dirty="0" err="1"/>
              <a:t>npm</a:t>
            </a:r>
            <a:r>
              <a:rPr lang="en-IE" dirty="0"/>
              <a:t> install @joi/date’ to install date format extension</a:t>
            </a:r>
          </a:p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8EF4A4-ABBD-4993-B199-09603D7B3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0268"/>
            <a:ext cx="7808258" cy="2139069"/>
          </a:xfrm>
          <a:prstGeom prst="rect">
            <a:avLst/>
          </a:prstGeom>
        </p:spPr>
      </p:pic>
      <p:sp>
        <p:nvSpPr>
          <p:cNvPr id="6" name="Callout: Line with Border and Accent Bar 5">
            <a:extLst>
              <a:ext uri="{FF2B5EF4-FFF2-40B4-BE49-F238E27FC236}">
                <a16:creationId xmlns:a16="http://schemas.microsoft.com/office/drawing/2014/main" id="{C2CC1804-1938-4CCF-9430-F59B9EDD7B3B}"/>
              </a:ext>
            </a:extLst>
          </p:cNvPr>
          <p:cNvSpPr/>
          <p:nvPr/>
        </p:nvSpPr>
        <p:spPr>
          <a:xfrm>
            <a:off x="5654488" y="5331759"/>
            <a:ext cx="3993777" cy="1161116"/>
          </a:xfrm>
          <a:prstGeom prst="accentBorderCallout1">
            <a:avLst>
              <a:gd name="adj1" fmla="val 18750"/>
              <a:gd name="adj2" fmla="val -8333"/>
              <a:gd name="adj3" fmla="val -67365"/>
              <a:gd name="adj4" fmla="val -309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Checks date conforms to DD/MM/YYYY format</a:t>
            </a:r>
          </a:p>
        </p:txBody>
      </p:sp>
      <p:sp>
        <p:nvSpPr>
          <p:cNvPr id="7" name="Callout: Line with Border and Accent Bar 6">
            <a:extLst>
              <a:ext uri="{FF2B5EF4-FFF2-40B4-BE49-F238E27FC236}">
                <a16:creationId xmlns:a16="http://schemas.microsoft.com/office/drawing/2014/main" id="{279ECB33-AFD5-4575-A06C-A03470753A07}"/>
              </a:ext>
            </a:extLst>
          </p:cNvPr>
          <p:cNvSpPr/>
          <p:nvPr/>
        </p:nvSpPr>
        <p:spPr>
          <a:xfrm>
            <a:off x="7867110" y="2769181"/>
            <a:ext cx="3993777" cy="1161116"/>
          </a:xfrm>
          <a:prstGeom prst="accentBorderCallout1">
            <a:avLst>
              <a:gd name="adj1" fmla="val 18750"/>
              <a:gd name="adj2" fmla="val -8333"/>
              <a:gd name="adj3" fmla="val 55138"/>
              <a:gd name="adj4" fmla="val -788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Adds Date extension to Joi</a:t>
            </a:r>
          </a:p>
        </p:txBody>
      </p:sp>
    </p:spTree>
    <p:extLst>
      <p:ext uri="{BB962C8B-B14F-4D97-AF65-F5344CB8AC3E}">
        <p14:creationId xmlns:p14="http://schemas.microsoft.com/office/powerpoint/2010/main" val="1461915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1612-70FB-40C7-9E17-D1DFDA5DD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Joi Validation: Enumerations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BB6D4-2D57-4DE2-A404-7C9FF5194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Specify list of valid values: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33C31-44DA-4169-B5A6-B8E409602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485" y="2631298"/>
            <a:ext cx="7144375" cy="1920531"/>
          </a:xfrm>
          <a:prstGeom prst="rect">
            <a:avLst/>
          </a:prstGeom>
        </p:spPr>
      </p:pic>
      <p:sp>
        <p:nvSpPr>
          <p:cNvPr id="6" name="Callout: Line with Border and Accent Bar 5">
            <a:extLst>
              <a:ext uri="{FF2B5EF4-FFF2-40B4-BE49-F238E27FC236}">
                <a16:creationId xmlns:a16="http://schemas.microsoft.com/office/drawing/2014/main" id="{C87FA5E7-A758-4D08-BEAB-E5589AF07974}"/>
              </a:ext>
            </a:extLst>
          </p:cNvPr>
          <p:cNvSpPr/>
          <p:nvPr/>
        </p:nvSpPr>
        <p:spPr>
          <a:xfrm>
            <a:off x="6096000" y="5247856"/>
            <a:ext cx="3993777" cy="1161116"/>
          </a:xfrm>
          <a:prstGeom prst="accentBorderCallout1">
            <a:avLst>
              <a:gd name="adj1" fmla="val 18750"/>
              <a:gd name="adj2" fmla="val -8333"/>
              <a:gd name="adj3" fmla="val -67365"/>
              <a:gd name="adj4" fmla="val -309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Type must be in list of values</a:t>
            </a:r>
          </a:p>
        </p:txBody>
      </p:sp>
    </p:spTree>
    <p:extLst>
      <p:ext uri="{BB962C8B-B14F-4D97-AF65-F5344CB8AC3E}">
        <p14:creationId xmlns:p14="http://schemas.microsoft.com/office/powerpoint/2010/main" val="4077056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797BB-703D-40AC-A1F5-2FD9D89E2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Joi Validation: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F4B63-9A15-40A0-94FC-B427E060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Use Regular expressions to validate password/phone properties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C4319-865D-4109-9CEA-8AD975138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70" y="2444551"/>
            <a:ext cx="11669029" cy="802914"/>
          </a:xfrm>
          <a:prstGeom prst="rect">
            <a:avLst/>
          </a:prstGeom>
        </p:spPr>
      </p:pic>
      <p:sp>
        <p:nvSpPr>
          <p:cNvPr id="9" name="Callout: Line with Border and Accent Bar 8">
            <a:extLst>
              <a:ext uri="{FF2B5EF4-FFF2-40B4-BE49-F238E27FC236}">
                <a16:creationId xmlns:a16="http://schemas.microsoft.com/office/drawing/2014/main" id="{CD0D7382-DD9E-4AE5-9BC2-3C69533A6A6C}"/>
              </a:ext>
            </a:extLst>
          </p:cNvPr>
          <p:cNvSpPr/>
          <p:nvPr/>
        </p:nvSpPr>
        <p:spPr>
          <a:xfrm>
            <a:off x="6320117" y="4151779"/>
            <a:ext cx="4202206" cy="1620370"/>
          </a:xfrm>
          <a:prstGeom prst="accentBorderCallout1">
            <a:avLst>
              <a:gd name="adj1" fmla="val 18750"/>
              <a:gd name="adj2" fmla="val -8333"/>
              <a:gd name="adj3" fmla="val -70488"/>
              <a:gd name="adj4" fmla="val 648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Ensures Password has length  &gt;7 and had letter, number and special char</a:t>
            </a:r>
          </a:p>
        </p:txBody>
      </p:sp>
      <p:sp>
        <p:nvSpPr>
          <p:cNvPr id="10" name="Callout: Line with Border and Accent Bar 9">
            <a:extLst>
              <a:ext uri="{FF2B5EF4-FFF2-40B4-BE49-F238E27FC236}">
                <a16:creationId xmlns:a16="http://schemas.microsoft.com/office/drawing/2014/main" id="{FD4309F4-84C8-4E51-92C9-1CE723C096A6}"/>
              </a:ext>
            </a:extLst>
          </p:cNvPr>
          <p:cNvSpPr/>
          <p:nvPr/>
        </p:nvSpPr>
        <p:spPr>
          <a:xfrm>
            <a:off x="1286434" y="4317626"/>
            <a:ext cx="4202206" cy="1620370"/>
          </a:xfrm>
          <a:prstGeom prst="accentBorderCallout1">
            <a:avLst>
              <a:gd name="adj1" fmla="val 18750"/>
              <a:gd name="adj2" fmla="val -8333"/>
              <a:gd name="adj3" fmla="val -70488"/>
              <a:gd name="adj4" fmla="val 648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Phone number has length &gt;9 and only contains numbers, spaces and ‘-’. Can begin with ‘+’</a:t>
            </a:r>
          </a:p>
        </p:txBody>
      </p:sp>
    </p:spTree>
    <p:extLst>
      <p:ext uri="{BB962C8B-B14F-4D97-AF65-F5344CB8AC3E}">
        <p14:creationId xmlns:p14="http://schemas.microsoft.com/office/powerpoint/2010/main" val="389232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F558D-F699-479B-987F-BF7F5114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But first: Recap on Clean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E90AC2-37A7-449D-A20B-D5F19EC01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0061" y="1875354"/>
            <a:ext cx="887086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C4D8DE-43FF-4E82-8EB7-BF212AF8C202}"/>
              </a:ext>
            </a:extLst>
          </p:cNvPr>
          <p:cNvSpPr txBox="1"/>
          <p:nvPr/>
        </p:nvSpPr>
        <p:spPr>
          <a:xfrm>
            <a:off x="1148156" y="1690688"/>
            <a:ext cx="394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Architecture we’re following in the lab…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94A80D-3148-4820-ADC3-B69555EEC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935" y="5197848"/>
            <a:ext cx="770269" cy="61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16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EC48C-8CA7-40A4-9CDB-0B8A4C168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IE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68B65-CE7A-4722-A514-5E6F7192B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000" dirty="0"/>
              <a:t>Extend last weeks example to use in-memory DB</a:t>
            </a:r>
          </a:p>
          <a:p>
            <a:r>
              <a:rPr lang="en-IE" sz="2000" dirty="0"/>
              <a:t>Add Contacts Entity</a:t>
            </a:r>
          </a:p>
          <a:p>
            <a:r>
              <a:rPr lang="en-IE" sz="2000" dirty="0"/>
              <a:t>Add Contacts Repository</a:t>
            </a:r>
          </a:p>
          <a:p>
            <a:r>
              <a:rPr lang="en-IE" sz="2000" dirty="0"/>
              <a:t>Implement as In-Memory DB</a:t>
            </a:r>
          </a:p>
          <a:p>
            <a:r>
              <a:rPr lang="en-IE" sz="2000" dirty="0"/>
              <a:t>Add Contacts Controller</a:t>
            </a:r>
          </a:p>
          <a:p>
            <a:r>
              <a:rPr lang="en-IE" sz="2000" dirty="0"/>
              <a:t>Add Contacts Service</a:t>
            </a:r>
          </a:p>
          <a:p>
            <a:pPr marL="0" indent="0">
              <a:buNone/>
            </a:pPr>
            <a:r>
              <a:rPr lang="en-IE" sz="2000" dirty="0"/>
              <a:t>See Example Archive after lecture….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87378A-FF65-41AA-A2C2-11CC8ACDBD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09" b="14574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C6CB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71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9708B-E549-4A9F-AE60-77809F309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Validation with Joi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A7A7D-C1D3-4F82-8E65-EAE80E8632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74772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9649-34D3-4B71-AA3D-DF9229602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2C73-670C-4E7F-B0AF-863AE31F2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When creating a Contact you don’t want this…</a:t>
            </a:r>
          </a:p>
          <a:p>
            <a:pPr marL="457200" lvl="1" indent="0">
              <a:buNone/>
            </a:pPr>
            <a:endParaRPr lang="en-IE" dirty="0"/>
          </a:p>
          <a:p>
            <a:pPr marL="457200" lvl="1" indent="0">
              <a:buNone/>
            </a:pPr>
            <a:endParaRPr lang="en-IE" dirty="0"/>
          </a:p>
          <a:p>
            <a:pPr marL="457200" lvl="1" indent="0">
              <a:buNone/>
            </a:pPr>
            <a:endParaRPr lang="en-IE" dirty="0"/>
          </a:p>
          <a:p>
            <a:pPr marL="457200" lvl="1" indent="0">
              <a:buNone/>
            </a:pPr>
            <a:endParaRPr lang="en-IE" dirty="0"/>
          </a:p>
          <a:p>
            <a:pPr marL="457200" lvl="1" indent="0">
              <a:buNone/>
            </a:pPr>
            <a:endParaRPr lang="en-IE" dirty="0"/>
          </a:p>
          <a:p>
            <a:pPr marL="457200" lvl="1" indent="0">
              <a:buNone/>
            </a:pPr>
            <a:endParaRPr lang="en-IE" dirty="0"/>
          </a:p>
          <a:p>
            <a:pPr marL="457200" lvl="1" indent="0">
              <a:buNone/>
            </a:pPr>
            <a:r>
              <a:rPr lang="en-IE" dirty="0"/>
              <a:t>Prevent bad data making its way into your app: Use Data Validation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E2E7B5-E0DF-47DD-AF42-FD63E7BA9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864" y="2465405"/>
            <a:ext cx="2943778" cy="2267048"/>
          </a:xfrm>
          <a:prstGeom prst="rect">
            <a:avLst/>
          </a:prstGeom>
        </p:spPr>
      </p:pic>
      <p:sp>
        <p:nvSpPr>
          <p:cNvPr id="6" name="Callout: Line with Border and Accent Bar 5">
            <a:extLst>
              <a:ext uri="{FF2B5EF4-FFF2-40B4-BE49-F238E27FC236}">
                <a16:creationId xmlns:a16="http://schemas.microsoft.com/office/drawing/2014/main" id="{05481046-35AF-49DA-9AB0-24E4FBFB82E5}"/>
              </a:ext>
            </a:extLst>
          </p:cNvPr>
          <p:cNvSpPr/>
          <p:nvPr/>
        </p:nvSpPr>
        <p:spPr>
          <a:xfrm>
            <a:off x="5755647" y="2295475"/>
            <a:ext cx="5138489" cy="2267049"/>
          </a:xfrm>
          <a:prstGeom prst="accentBorderCallout1">
            <a:avLst>
              <a:gd name="adj1" fmla="val 18750"/>
              <a:gd name="adj2" fmla="val -8333"/>
              <a:gd name="adj3" fmla="val 56598"/>
              <a:gd name="adj4" fmla="val -32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/>
              <a:t>Bad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Name should be alphanumeric at least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Password is weak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Type should be FRIEND,FAMILY, or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DOB has no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Phone is not a phone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Email is not formatted properly</a:t>
            </a:r>
          </a:p>
          <a:p>
            <a:pPr algn="ctr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5471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4CC8-38FB-4E8C-999D-FC53B058C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Asside</a:t>
            </a:r>
            <a:r>
              <a:rPr lang="en-IE" dirty="0"/>
              <a:t>: Object Relational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EE983-C7D1-4045-A4EF-F86A5143B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Mongoose, </a:t>
            </a:r>
            <a:r>
              <a:rPr lang="en-IE" dirty="0" err="1"/>
              <a:t>Sequelize</a:t>
            </a:r>
            <a:r>
              <a:rPr lang="en-IE" dirty="0"/>
              <a:t>, Knex provide for specification of validation constraints: </a:t>
            </a:r>
          </a:p>
          <a:p>
            <a:pPr lvl="1"/>
            <a:r>
              <a:rPr lang="en-IE" dirty="0"/>
              <a:t>Handled in the application before persisting to DB</a:t>
            </a:r>
          </a:p>
          <a:p>
            <a:pPr lvl="1"/>
            <a:r>
              <a:rPr lang="en-IE" dirty="0"/>
              <a:t>Good for enforcing Data layer rules (primary keys, no duplicate values)</a:t>
            </a:r>
          </a:p>
          <a:p>
            <a:pPr lvl="1"/>
            <a:r>
              <a:rPr lang="en-IE" dirty="0"/>
              <a:t>Tightly coupled to the  ORM implementation (what if I want to change DB?)</a:t>
            </a:r>
          </a:p>
          <a:p>
            <a:r>
              <a:rPr lang="en-IE" dirty="0"/>
              <a:t>In an API, data arriving via HTTP to endpoints</a:t>
            </a:r>
          </a:p>
          <a:p>
            <a:pPr lvl="1"/>
            <a:r>
              <a:rPr lang="en-IE" dirty="0"/>
              <a:t>Good idea Validate at request level, using validation middleware/controller</a:t>
            </a:r>
          </a:p>
          <a:p>
            <a:pPr lvl="1"/>
            <a:r>
              <a:rPr lang="en-IE" dirty="0"/>
              <a:t>In Express we can use middleware on the route.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08905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FDEB4-8969-49EA-A2C1-B99A4CB0E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05955-5EFB-42C4-92FD-1A6ED47E8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this module to validate data at the request level.</a:t>
            </a:r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9D8DDF-34B0-43FF-AAEE-66D474F9F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051" y="2811074"/>
            <a:ext cx="7709199" cy="32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11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1E8B26A-87A5-472C-B09F-C49B8CEDD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1489425"/>
            <a:ext cx="7074742" cy="35497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E9A963-183F-4420-A850-76BFA67EA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Using Joi: Define Schema</a:t>
            </a:r>
          </a:p>
        </p:txBody>
      </p:sp>
      <p:sp>
        <p:nvSpPr>
          <p:cNvPr id="8" name="Callout: Line with Border and Accent Bar 7">
            <a:extLst>
              <a:ext uri="{FF2B5EF4-FFF2-40B4-BE49-F238E27FC236}">
                <a16:creationId xmlns:a16="http://schemas.microsoft.com/office/drawing/2014/main" id="{7780B7D1-0B82-4D31-B8EE-119BE7B032B9}"/>
              </a:ext>
            </a:extLst>
          </p:cNvPr>
          <p:cNvSpPr/>
          <p:nvPr/>
        </p:nvSpPr>
        <p:spPr>
          <a:xfrm>
            <a:off x="8045392" y="1253728"/>
            <a:ext cx="3794183" cy="1143794"/>
          </a:xfrm>
          <a:prstGeom prst="accentBorderCallout1">
            <a:avLst>
              <a:gd name="adj1" fmla="val 18750"/>
              <a:gd name="adj2" fmla="val -8333"/>
              <a:gd name="adj3" fmla="val 109694"/>
              <a:gd name="adj4" fmla="val -29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email is a String, formatted as email, lowercase, and must be present(required)</a:t>
            </a:r>
          </a:p>
        </p:txBody>
      </p:sp>
      <p:sp>
        <p:nvSpPr>
          <p:cNvPr id="9" name="Callout: Line with Border and Accent Bar 8">
            <a:extLst>
              <a:ext uri="{FF2B5EF4-FFF2-40B4-BE49-F238E27FC236}">
                <a16:creationId xmlns:a16="http://schemas.microsoft.com/office/drawing/2014/main" id="{3DEF0D50-1011-480F-8DB3-F060B7FFABD5}"/>
              </a:ext>
            </a:extLst>
          </p:cNvPr>
          <p:cNvSpPr/>
          <p:nvPr/>
        </p:nvSpPr>
        <p:spPr>
          <a:xfrm>
            <a:off x="7901013" y="2507102"/>
            <a:ext cx="3794183" cy="1143794"/>
          </a:xfrm>
          <a:prstGeom prst="accentBorderCallout1">
            <a:avLst>
              <a:gd name="adj1" fmla="val 18750"/>
              <a:gd name="adj2" fmla="val -8333"/>
              <a:gd name="adj3" fmla="val 24841"/>
              <a:gd name="adj4" fmla="val -548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Password is a String, length of 4 or longer, and must be present</a:t>
            </a:r>
          </a:p>
        </p:txBody>
      </p:sp>
      <p:sp>
        <p:nvSpPr>
          <p:cNvPr id="10" name="Callout: Line with Border and Accent Bar 9">
            <a:extLst>
              <a:ext uri="{FF2B5EF4-FFF2-40B4-BE49-F238E27FC236}">
                <a16:creationId xmlns:a16="http://schemas.microsoft.com/office/drawing/2014/main" id="{2D6C0A67-C255-4387-8801-4D2123D79860}"/>
              </a:ext>
            </a:extLst>
          </p:cNvPr>
          <p:cNvSpPr/>
          <p:nvPr/>
        </p:nvSpPr>
        <p:spPr>
          <a:xfrm>
            <a:off x="8045392" y="3895413"/>
            <a:ext cx="3794183" cy="1143794"/>
          </a:xfrm>
          <a:prstGeom prst="accentBorderCallout1">
            <a:avLst>
              <a:gd name="adj1" fmla="val 18750"/>
              <a:gd name="adj2" fmla="val -8333"/>
              <a:gd name="adj3" fmla="val 3802"/>
              <a:gd name="adj4" fmla="val -1264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Username is a String</a:t>
            </a:r>
          </a:p>
        </p:txBody>
      </p:sp>
    </p:spTree>
    <p:extLst>
      <p:ext uri="{BB962C8B-B14F-4D97-AF65-F5344CB8AC3E}">
        <p14:creationId xmlns:p14="http://schemas.microsoft.com/office/powerpoint/2010/main" val="956900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D4A7A-C960-46FA-AB8C-BC9219D43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Using Joi: Include in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FB9D2-5CE0-46BA-8D84-02E001872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Include Schema as dependencies passed to Route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4DF63B-86D9-4C08-86E2-55B6FAA5E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59664"/>
            <a:ext cx="7555665" cy="2669561"/>
          </a:xfrm>
          <a:prstGeom prst="rect">
            <a:avLst/>
          </a:prstGeom>
        </p:spPr>
      </p:pic>
      <p:sp>
        <p:nvSpPr>
          <p:cNvPr id="6" name="Callout: Line with Border and Accent Bar 5">
            <a:extLst>
              <a:ext uri="{FF2B5EF4-FFF2-40B4-BE49-F238E27FC236}">
                <a16:creationId xmlns:a16="http://schemas.microsoft.com/office/drawing/2014/main" id="{E7D3E044-B710-4503-9566-0679E94E28CF}"/>
              </a:ext>
            </a:extLst>
          </p:cNvPr>
          <p:cNvSpPr/>
          <p:nvPr/>
        </p:nvSpPr>
        <p:spPr>
          <a:xfrm>
            <a:off x="8905875" y="2609850"/>
            <a:ext cx="2756736" cy="2274971"/>
          </a:xfrm>
          <a:prstGeom prst="accentBorderCallout1">
            <a:avLst>
              <a:gd name="adj1" fmla="val 18750"/>
              <a:gd name="adj2" fmla="val -8333"/>
              <a:gd name="adj3" fmla="val 57707"/>
              <a:gd name="adj4" fmla="val -1433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In keeping with clean architecture approach, Validator schema introduced using dependency injection.</a:t>
            </a:r>
          </a:p>
          <a:p>
            <a:pPr algn="ctr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59950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7B1FB1A458AA4FB1520DBCEEEF84AB" ma:contentTypeVersion="12" ma:contentTypeDescription="Create a new document." ma:contentTypeScope="" ma:versionID="1e36a6e3acf469d288ca5924e281fce4">
  <xsd:schema xmlns:xsd="http://www.w3.org/2001/XMLSchema" xmlns:xs="http://www.w3.org/2001/XMLSchema" xmlns:p="http://schemas.microsoft.com/office/2006/metadata/properties" xmlns:ns3="2ce51dc8-c7fd-4e9f-aab7-66ee981bb74f" xmlns:ns4="4fa34961-db85-4b4a-bce8-6d4fac0faa91" targetNamespace="http://schemas.microsoft.com/office/2006/metadata/properties" ma:root="true" ma:fieldsID="6156cdd135d49b7aa70247738826da10" ns3:_="" ns4:_="">
    <xsd:import namespace="2ce51dc8-c7fd-4e9f-aab7-66ee981bb74f"/>
    <xsd:import namespace="4fa34961-db85-4b4a-bce8-6d4fac0faa9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e51dc8-c7fd-4e9f-aab7-66ee981bb7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a34961-db85-4b4a-bce8-6d4fac0faa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4309B8-76FC-4141-AF1F-C6216355F633}">
  <ds:schemaRefs>
    <ds:schemaRef ds:uri="http://purl.org/dc/terms/"/>
    <ds:schemaRef ds:uri="4fa34961-db85-4b4a-bce8-6d4fac0faa91"/>
    <ds:schemaRef ds:uri="http://schemas.openxmlformats.org/package/2006/metadata/core-properties"/>
    <ds:schemaRef ds:uri="http://purl.org/dc/dcmitype/"/>
    <ds:schemaRef ds:uri="http://www.w3.org/XML/1998/namespace"/>
    <ds:schemaRef ds:uri="2ce51dc8-c7fd-4e9f-aab7-66ee981bb74f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BF8C9C5-F1C6-430F-B98C-A32E4163279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6D33DC-81E9-4356-979A-37ADD9B2E4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e51dc8-c7fd-4e9f-aab7-66ee981bb74f"/>
    <ds:schemaRef ds:uri="4fa34961-db85-4b4a-bce8-6d4fac0faa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573</Words>
  <Application>Microsoft Office PowerPoint</Application>
  <PresentationFormat>Widescreen</PresentationFormat>
  <Paragraphs>73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Inter var</vt:lpstr>
      <vt:lpstr>Office Theme</vt:lpstr>
      <vt:lpstr>The Joi of Validation</vt:lpstr>
      <vt:lpstr>But first: Recap on Clean Architecture</vt:lpstr>
      <vt:lpstr>Demo</vt:lpstr>
      <vt:lpstr>Validation with Joi</vt:lpstr>
      <vt:lpstr>Context</vt:lpstr>
      <vt:lpstr>Asside: Object Relational Mapping</vt:lpstr>
      <vt:lpstr>Joi</vt:lpstr>
      <vt:lpstr>Using Joi: Define Schema</vt:lpstr>
      <vt:lpstr>Using Joi: Include in Dependencies</vt:lpstr>
      <vt:lpstr>Validation Schema, Router</vt:lpstr>
      <vt:lpstr>Joi Validation: Dates</vt:lpstr>
      <vt:lpstr>Joi Validation: Enumerations</vt:lpstr>
      <vt:lpstr>Joi Validation: Regular Expressions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Joi of Validation</dc:title>
  <dc:creator>Frank X Walsh</dc:creator>
  <cp:lastModifiedBy>Frank X Walsh</cp:lastModifiedBy>
  <cp:revision>3</cp:revision>
  <dcterms:created xsi:type="dcterms:W3CDTF">2022-03-29T05:30:58Z</dcterms:created>
  <dcterms:modified xsi:type="dcterms:W3CDTF">2022-03-29T14:20:44Z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0x010100027B1FB1A458AA4FB1520DBCEEEF84AB</vt:lpwstr>
  </property>
</Properties>
</file>