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7"/>
  </p:notesMasterIdLst>
  <p:sldIdLst>
    <p:sldId id="256" r:id="rId5"/>
    <p:sldId id="257" r:id="rId6"/>
    <p:sldId id="260" r:id="rId7"/>
    <p:sldId id="262" r:id="rId8"/>
    <p:sldId id="264" r:id="rId9"/>
    <p:sldId id="263" r:id="rId10"/>
    <p:sldId id="265" r:id="rId11"/>
    <p:sldId id="266" r:id="rId12"/>
    <p:sldId id="301" r:id="rId13"/>
    <p:sldId id="258" r:id="rId14"/>
    <p:sldId id="259" r:id="rId15"/>
    <p:sldId id="302" r:id="rId16"/>
    <p:sldId id="293" r:id="rId17"/>
    <p:sldId id="294" r:id="rId18"/>
    <p:sldId id="286" r:id="rId19"/>
    <p:sldId id="287" r:id="rId20"/>
    <p:sldId id="297" r:id="rId21"/>
    <p:sldId id="288" r:id="rId22"/>
    <p:sldId id="303" r:id="rId23"/>
    <p:sldId id="285" r:id="rId24"/>
    <p:sldId id="300" r:id="rId25"/>
    <p:sldId id="304" r:id="rId26"/>
    <p:sldId id="295" r:id="rId27"/>
    <p:sldId id="267" r:id="rId28"/>
    <p:sldId id="284" r:id="rId29"/>
    <p:sldId id="296" r:id="rId30"/>
    <p:sldId id="298" r:id="rId31"/>
    <p:sldId id="305" r:id="rId32"/>
    <p:sldId id="290" r:id="rId33"/>
    <p:sldId id="291" r:id="rId34"/>
    <p:sldId id="292" r:id="rId35"/>
    <p:sldId id="29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1" autoAdjust="0"/>
    <p:restoredTop sz="84336" autoAdjust="0"/>
  </p:normalViewPr>
  <p:slideViewPr>
    <p:cSldViewPr snapToGrid="0">
      <p:cViewPr varScale="1">
        <p:scale>
          <a:sx n="121" d="100"/>
          <a:sy n="121" d="100"/>
        </p:scale>
        <p:origin x="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hyperlink" Target="http://www.programmableweb.com/news/developer-experience-dx-key-to-successful-api/analysis/2014/06/05" TargetMode="Externa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www.programmableweb.com/news/developer-experience-dx-key-to-successful-api/analysis/2014/06/05" TargetMode="External"/><Relationship Id="rId7" Type="http://schemas.openxmlformats.org/officeDocument/2006/relationships/image" Target="../media/image11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0FDE2A-7C74-4A2F-9A50-CEFE134F67B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03914A-1FAA-4DDB-A8FB-16A4E396E8C6}">
      <dgm:prSet/>
      <dgm:spPr/>
      <dgm:t>
        <a:bodyPr/>
        <a:lstStyle/>
        <a:p>
          <a:pPr>
            <a:defRPr b="1"/>
          </a:pPr>
          <a:r>
            <a:rPr lang="en-IE" dirty="0"/>
            <a:t>Use principle of </a:t>
          </a:r>
          <a:r>
            <a:rPr lang="en-IE" b="1" dirty="0"/>
            <a:t>developer-first</a:t>
          </a:r>
          <a:endParaRPr lang="en-US" dirty="0"/>
        </a:p>
      </dgm:t>
    </dgm:pt>
    <dgm:pt modelId="{5B1D39D7-E479-4DC4-8F76-F56B4A154E24}" type="parTrans" cxnId="{FF8C017E-011F-4D95-A4E9-261C7E986E92}">
      <dgm:prSet/>
      <dgm:spPr/>
      <dgm:t>
        <a:bodyPr/>
        <a:lstStyle/>
        <a:p>
          <a:endParaRPr lang="en-US"/>
        </a:p>
      </dgm:t>
    </dgm:pt>
    <dgm:pt modelId="{2F3628CE-C30E-4BED-BFD5-25F7957D45FB}" type="sibTrans" cxnId="{FF8C017E-011F-4D95-A4E9-261C7E986E92}">
      <dgm:prSet/>
      <dgm:spPr/>
      <dgm:t>
        <a:bodyPr/>
        <a:lstStyle/>
        <a:p>
          <a:endParaRPr lang="en-US"/>
        </a:p>
      </dgm:t>
    </dgm:pt>
    <dgm:pt modelId="{8CFA787D-3FAF-4371-AED4-86428737D897}">
      <dgm:prSet/>
      <dgm:spPr/>
      <dgm:t>
        <a:bodyPr/>
        <a:lstStyle/>
        <a:p>
          <a:r>
            <a:rPr lang="en-IE"/>
            <a:t>put target developers’ interests ahead of other considerations </a:t>
          </a:r>
          <a:endParaRPr lang="en-US"/>
        </a:p>
      </dgm:t>
    </dgm:pt>
    <dgm:pt modelId="{8D1C1F65-BA1F-49D9-A235-CD584F537414}" type="parTrans" cxnId="{EB844DA0-F372-4A61-AEA6-61DF489CAF13}">
      <dgm:prSet/>
      <dgm:spPr/>
      <dgm:t>
        <a:bodyPr/>
        <a:lstStyle/>
        <a:p>
          <a:endParaRPr lang="en-US"/>
        </a:p>
      </dgm:t>
    </dgm:pt>
    <dgm:pt modelId="{E17A6789-69EE-435A-A9FB-59AB72C1DDC3}" type="sibTrans" cxnId="{EB844DA0-F372-4A61-AEA6-61DF489CAF13}">
      <dgm:prSet/>
      <dgm:spPr/>
      <dgm:t>
        <a:bodyPr/>
        <a:lstStyle/>
        <a:p>
          <a:endParaRPr lang="en-US"/>
        </a:p>
      </dgm:t>
    </dgm:pt>
    <dgm:pt modelId="{9D1C614F-B39B-4F59-A415-D2B762812D0D}">
      <dgm:prSet/>
      <dgm:spPr/>
      <dgm:t>
        <a:bodyPr/>
        <a:lstStyle/>
        <a:p>
          <a:r>
            <a:rPr lang="en-IE"/>
            <a:t>Strive for a better </a:t>
          </a:r>
          <a:r>
            <a:rPr lang="en-IE">
              <a:hlinkClick xmlns:r="http://schemas.openxmlformats.org/officeDocument/2006/relationships" r:id="rId1"/>
            </a:rPr>
            <a:t>developer experience</a:t>
          </a:r>
          <a:endParaRPr lang="en-US"/>
        </a:p>
      </dgm:t>
    </dgm:pt>
    <dgm:pt modelId="{5BAD7B08-1E98-4B1F-A464-4A90CB1012C6}" type="parTrans" cxnId="{9C533034-DFCE-4EC5-940B-0399F61E3348}">
      <dgm:prSet/>
      <dgm:spPr/>
      <dgm:t>
        <a:bodyPr/>
        <a:lstStyle/>
        <a:p>
          <a:endParaRPr lang="en-US"/>
        </a:p>
      </dgm:t>
    </dgm:pt>
    <dgm:pt modelId="{64EFBF29-AEC0-4C25-A58D-AF83FC04E991}" type="sibTrans" cxnId="{9C533034-DFCE-4EC5-940B-0399F61E3348}">
      <dgm:prSet/>
      <dgm:spPr/>
      <dgm:t>
        <a:bodyPr/>
        <a:lstStyle/>
        <a:p>
          <a:endParaRPr lang="en-US"/>
        </a:p>
      </dgm:t>
    </dgm:pt>
    <dgm:pt modelId="{EDC3136D-2553-4CBC-8449-17957688DEFA}">
      <dgm:prSet/>
      <dgm:spPr/>
      <dgm:t>
        <a:bodyPr/>
        <a:lstStyle/>
        <a:p>
          <a:pPr>
            <a:defRPr b="1"/>
          </a:pPr>
          <a:r>
            <a:rPr lang="en-IE"/>
            <a:t>Commit to RESTful APIs </a:t>
          </a:r>
          <a:endParaRPr lang="en-US"/>
        </a:p>
      </dgm:t>
    </dgm:pt>
    <dgm:pt modelId="{29176537-782C-4B30-9A5A-ED823E5379EB}" type="parTrans" cxnId="{A8E5DDC3-A859-4923-8E5E-1D89E7ED85DF}">
      <dgm:prSet/>
      <dgm:spPr/>
      <dgm:t>
        <a:bodyPr/>
        <a:lstStyle/>
        <a:p>
          <a:endParaRPr lang="en-US"/>
        </a:p>
      </dgm:t>
    </dgm:pt>
    <dgm:pt modelId="{566FA462-D816-4938-AC9D-D36F924E3EDC}" type="sibTrans" cxnId="{A8E5DDC3-A859-4923-8E5E-1D89E7ED85DF}">
      <dgm:prSet/>
      <dgm:spPr/>
      <dgm:t>
        <a:bodyPr/>
        <a:lstStyle/>
        <a:p>
          <a:endParaRPr lang="en-US"/>
        </a:p>
      </dgm:t>
    </dgm:pt>
    <dgm:pt modelId="{6E04324F-AE47-4AB7-B7D4-9B91A4A34E26}">
      <dgm:prSet/>
      <dgm:spPr/>
      <dgm:t>
        <a:bodyPr/>
        <a:lstStyle/>
        <a:p>
          <a:pPr>
            <a:defRPr b="1"/>
          </a:pPr>
          <a:r>
            <a:rPr lang="en-IE"/>
            <a:t>Take a </a:t>
          </a:r>
          <a:r>
            <a:rPr lang="en-IE" b="1"/>
            <a:t>grammatical</a:t>
          </a:r>
          <a:r>
            <a:rPr lang="en-IE"/>
            <a:t> approach to the functionality</a:t>
          </a:r>
          <a:endParaRPr lang="en-US"/>
        </a:p>
      </dgm:t>
    </dgm:pt>
    <dgm:pt modelId="{80FA44B8-A389-40F3-A203-5BE78568FBEA}" type="parTrans" cxnId="{25B1264F-13E4-4139-8478-4DA8134A08E3}">
      <dgm:prSet/>
      <dgm:spPr/>
      <dgm:t>
        <a:bodyPr/>
        <a:lstStyle/>
        <a:p>
          <a:endParaRPr lang="en-US"/>
        </a:p>
      </dgm:t>
    </dgm:pt>
    <dgm:pt modelId="{819C9D08-FEFB-440C-8AB2-FE80BB03C687}" type="sibTrans" cxnId="{25B1264F-13E4-4139-8478-4DA8134A08E3}">
      <dgm:prSet/>
      <dgm:spPr/>
      <dgm:t>
        <a:bodyPr/>
        <a:lstStyle/>
        <a:p>
          <a:endParaRPr lang="en-US"/>
        </a:p>
      </dgm:t>
    </dgm:pt>
    <dgm:pt modelId="{53624A36-571B-4BF0-A65A-A27553B7D835}">
      <dgm:prSet/>
      <dgm:spPr/>
      <dgm:t>
        <a:bodyPr/>
        <a:lstStyle/>
        <a:p>
          <a:pPr>
            <a:defRPr b="1"/>
          </a:pPr>
          <a:r>
            <a:rPr lang="en-IE"/>
            <a:t>Keep interface </a:t>
          </a:r>
          <a:r>
            <a:rPr lang="en-IE" b="1"/>
            <a:t>simple </a:t>
          </a:r>
          <a:r>
            <a:rPr lang="en-IE"/>
            <a:t>and intuitive</a:t>
          </a:r>
          <a:endParaRPr lang="en-US"/>
        </a:p>
      </dgm:t>
    </dgm:pt>
    <dgm:pt modelId="{CFACE7AC-57FF-47F6-B200-E8D4940859E9}" type="parTrans" cxnId="{9E5778C6-A08A-46F4-A49A-AC13D221EA78}">
      <dgm:prSet/>
      <dgm:spPr/>
      <dgm:t>
        <a:bodyPr/>
        <a:lstStyle/>
        <a:p>
          <a:endParaRPr lang="en-US"/>
        </a:p>
      </dgm:t>
    </dgm:pt>
    <dgm:pt modelId="{DE808711-99C0-4EAC-B6B8-7AD4D29B894F}" type="sibTrans" cxnId="{9E5778C6-A08A-46F4-A49A-AC13D221EA78}">
      <dgm:prSet/>
      <dgm:spPr/>
      <dgm:t>
        <a:bodyPr/>
        <a:lstStyle/>
        <a:p>
          <a:endParaRPr lang="en-US"/>
        </a:p>
      </dgm:t>
    </dgm:pt>
    <dgm:pt modelId="{78DED08E-B989-40F4-9C84-32A3D1C33EB0}" type="pres">
      <dgm:prSet presAssocID="{D30FDE2A-7C74-4A2F-9A50-CEFE134F67B5}" presName="root" presStyleCnt="0">
        <dgm:presLayoutVars>
          <dgm:dir/>
          <dgm:resizeHandles val="exact"/>
        </dgm:presLayoutVars>
      </dgm:prSet>
      <dgm:spPr/>
    </dgm:pt>
    <dgm:pt modelId="{66CF32CB-B46C-4C23-A096-A9FEF0F7723E}" type="pres">
      <dgm:prSet presAssocID="{9203914A-1FAA-4DDB-A8FB-16A4E396E8C6}" presName="compNode" presStyleCnt="0"/>
      <dgm:spPr/>
    </dgm:pt>
    <dgm:pt modelId="{C2CD8FB1-95DD-47E8-8109-DE96AA02CE5E}" type="pres">
      <dgm:prSet presAssocID="{9203914A-1FAA-4DDB-A8FB-16A4E396E8C6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9461948-0298-4428-9CC3-097D9233EFFC}" type="pres">
      <dgm:prSet presAssocID="{9203914A-1FAA-4DDB-A8FB-16A4E396E8C6}" presName="iconSpace" presStyleCnt="0"/>
      <dgm:spPr/>
    </dgm:pt>
    <dgm:pt modelId="{A4DCA35F-402B-42DF-A1D3-4E97EE1085B3}" type="pres">
      <dgm:prSet presAssocID="{9203914A-1FAA-4DDB-A8FB-16A4E396E8C6}" presName="parTx" presStyleLbl="revTx" presStyleIdx="0" presStyleCnt="8">
        <dgm:presLayoutVars>
          <dgm:chMax val="0"/>
          <dgm:chPref val="0"/>
        </dgm:presLayoutVars>
      </dgm:prSet>
      <dgm:spPr/>
    </dgm:pt>
    <dgm:pt modelId="{B65A83B7-9A52-4D28-B67B-052860474915}" type="pres">
      <dgm:prSet presAssocID="{9203914A-1FAA-4DDB-A8FB-16A4E396E8C6}" presName="txSpace" presStyleCnt="0"/>
      <dgm:spPr/>
    </dgm:pt>
    <dgm:pt modelId="{F35A6E44-BFE1-48A5-B0F0-B4BF6E6F622D}" type="pres">
      <dgm:prSet presAssocID="{9203914A-1FAA-4DDB-A8FB-16A4E396E8C6}" presName="desTx" presStyleLbl="revTx" presStyleIdx="1" presStyleCnt="8">
        <dgm:presLayoutVars/>
      </dgm:prSet>
      <dgm:spPr/>
    </dgm:pt>
    <dgm:pt modelId="{4958B983-3848-4ACF-A14C-1841CC6B89CB}" type="pres">
      <dgm:prSet presAssocID="{2F3628CE-C30E-4BED-BFD5-25F7957D45FB}" presName="sibTrans" presStyleCnt="0"/>
      <dgm:spPr/>
    </dgm:pt>
    <dgm:pt modelId="{C906C98D-2CB0-44C1-AD1D-D464009A4492}" type="pres">
      <dgm:prSet presAssocID="{EDC3136D-2553-4CBC-8449-17957688DEFA}" presName="compNode" presStyleCnt="0"/>
      <dgm:spPr/>
    </dgm:pt>
    <dgm:pt modelId="{5428CBBF-2701-4E09-9D23-04A4C31C9ACE}" type="pres">
      <dgm:prSet presAssocID="{EDC3136D-2553-4CBC-8449-17957688DEFA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56A8F31B-69B0-46B4-8407-A808DA635522}" type="pres">
      <dgm:prSet presAssocID="{EDC3136D-2553-4CBC-8449-17957688DEFA}" presName="iconSpace" presStyleCnt="0"/>
      <dgm:spPr/>
    </dgm:pt>
    <dgm:pt modelId="{B4E1CBED-E199-471A-98AF-136F71DFCBFC}" type="pres">
      <dgm:prSet presAssocID="{EDC3136D-2553-4CBC-8449-17957688DEFA}" presName="parTx" presStyleLbl="revTx" presStyleIdx="2" presStyleCnt="8">
        <dgm:presLayoutVars>
          <dgm:chMax val="0"/>
          <dgm:chPref val="0"/>
        </dgm:presLayoutVars>
      </dgm:prSet>
      <dgm:spPr/>
    </dgm:pt>
    <dgm:pt modelId="{3B334F10-4323-453F-BE51-9B1987642179}" type="pres">
      <dgm:prSet presAssocID="{EDC3136D-2553-4CBC-8449-17957688DEFA}" presName="txSpace" presStyleCnt="0"/>
      <dgm:spPr/>
    </dgm:pt>
    <dgm:pt modelId="{C5DF23A7-EC28-4CDD-873E-60462537BC4B}" type="pres">
      <dgm:prSet presAssocID="{EDC3136D-2553-4CBC-8449-17957688DEFA}" presName="desTx" presStyleLbl="revTx" presStyleIdx="3" presStyleCnt="8">
        <dgm:presLayoutVars/>
      </dgm:prSet>
      <dgm:spPr/>
    </dgm:pt>
    <dgm:pt modelId="{91F00057-A1C4-4FEC-B6C7-BA2D5F7F191F}" type="pres">
      <dgm:prSet presAssocID="{566FA462-D816-4938-AC9D-D36F924E3EDC}" presName="sibTrans" presStyleCnt="0"/>
      <dgm:spPr/>
    </dgm:pt>
    <dgm:pt modelId="{AFB20970-4937-4003-A2EB-1C85B3AD782D}" type="pres">
      <dgm:prSet presAssocID="{6E04324F-AE47-4AB7-B7D4-9B91A4A34E26}" presName="compNode" presStyleCnt="0"/>
      <dgm:spPr/>
    </dgm:pt>
    <dgm:pt modelId="{87B71545-11AB-4012-AA5B-1052DE15910E}" type="pres">
      <dgm:prSet presAssocID="{6E04324F-AE47-4AB7-B7D4-9B91A4A34E26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8990042-F76B-4BAE-A5BF-F0817B235C14}" type="pres">
      <dgm:prSet presAssocID="{6E04324F-AE47-4AB7-B7D4-9B91A4A34E26}" presName="iconSpace" presStyleCnt="0"/>
      <dgm:spPr/>
    </dgm:pt>
    <dgm:pt modelId="{9E2C149C-4C12-4FAE-91EA-E1BDD9643D95}" type="pres">
      <dgm:prSet presAssocID="{6E04324F-AE47-4AB7-B7D4-9B91A4A34E26}" presName="parTx" presStyleLbl="revTx" presStyleIdx="4" presStyleCnt="8">
        <dgm:presLayoutVars>
          <dgm:chMax val="0"/>
          <dgm:chPref val="0"/>
        </dgm:presLayoutVars>
      </dgm:prSet>
      <dgm:spPr/>
    </dgm:pt>
    <dgm:pt modelId="{0B40640C-4BC0-4E58-A790-9D9F087F249A}" type="pres">
      <dgm:prSet presAssocID="{6E04324F-AE47-4AB7-B7D4-9B91A4A34E26}" presName="txSpace" presStyleCnt="0"/>
      <dgm:spPr/>
    </dgm:pt>
    <dgm:pt modelId="{3D723AD4-FE4E-4254-9016-102B68710C02}" type="pres">
      <dgm:prSet presAssocID="{6E04324F-AE47-4AB7-B7D4-9B91A4A34E26}" presName="desTx" presStyleLbl="revTx" presStyleIdx="5" presStyleCnt="8">
        <dgm:presLayoutVars/>
      </dgm:prSet>
      <dgm:spPr/>
    </dgm:pt>
    <dgm:pt modelId="{C90E03D6-2968-4EB3-83EF-985ABB70C8A9}" type="pres">
      <dgm:prSet presAssocID="{819C9D08-FEFB-440C-8AB2-FE80BB03C687}" presName="sibTrans" presStyleCnt="0"/>
      <dgm:spPr/>
    </dgm:pt>
    <dgm:pt modelId="{1993877E-23F9-4B4A-A286-77912C714518}" type="pres">
      <dgm:prSet presAssocID="{53624A36-571B-4BF0-A65A-A27553B7D835}" presName="compNode" presStyleCnt="0"/>
      <dgm:spPr/>
    </dgm:pt>
    <dgm:pt modelId="{4296C0D8-0A2D-4A9E-A4DB-F136ACB3FC93}" type="pres">
      <dgm:prSet presAssocID="{53624A36-571B-4BF0-A65A-A27553B7D835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1D0AACC-599E-401B-B537-A6454E2AF4A7}" type="pres">
      <dgm:prSet presAssocID="{53624A36-571B-4BF0-A65A-A27553B7D835}" presName="iconSpace" presStyleCnt="0"/>
      <dgm:spPr/>
    </dgm:pt>
    <dgm:pt modelId="{7D4215BA-4DEF-4B62-9A3D-FAB3657B7F2D}" type="pres">
      <dgm:prSet presAssocID="{53624A36-571B-4BF0-A65A-A27553B7D835}" presName="parTx" presStyleLbl="revTx" presStyleIdx="6" presStyleCnt="8">
        <dgm:presLayoutVars>
          <dgm:chMax val="0"/>
          <dgm:chPref val="0"/>
        </dgm:presLayoutVars>
      </dgm:prSet>
      <dgm:spPr/>
    </dgm:pt>
    <dgm:pt modelId="{39380EA9-ED29-485E-A136-8FAF84F0330E}" type="pres">
      <dgm:prSet presAssocID="{53624A36-571B-4BF0-A65A-A27553B7D835}" presName="txSpace" presStyleCnt="0"/>
      <dgm:spPr/>
    </dgm:pt>
    <dgm:pt modelId="{BC71F21E-D256-4839-BAF3-FF3B49604B5B}" type="pres">
      <dgm:prSet presAssocID="{53624A36-571B-4BF0-A65A-A27553B7D835}" presName="desTx" presStyleLbl="revTx" presStyleIdx="7" presStyleCnt="8">
        <dgm:presLayoutVars/>
      </dgm:prSet>
      <dgm:spPr/>
    </dgm:pt>
  </dgm:ptLst>
  <dgm:cxnLst>
    <dgm:cxn modelId="{AF812400-5F78-4BB4-9207-7BE5FB1AEFEA}" type="presOf" srcId="{8CFA787D-3FAF-4371-AED4-86428737D897}" destId="{F35A6E44-BFE1-48A5-B0F0-B4BF6E6F622D}" srcOrd="0" destOrd="0" presId="urn:microsoft.com/office/officeart/2018/2/layout/IconLabelDescriptionList"/>
    <dgm:cxn modelId="{E30E1526-F732-4083-9805-71F52379B43F}" type="presOf" srcId="{EDC3136D-2553-4CBC-8449-17957688DEFA}" destId="{B4E1CBED-E199-471A-98AF-136F71DFCBFC}" srcOrd="0" destOrd="0" presId="urn:microsoft.com/office/officeart/2018/2/layout/IconLabelDescriptionList"/>
    <dgm:cxn modelId="{9C533034-DFCE-4EC5-940B-0399F61E3348}" srcId="{9203914A-1FAA-4DDB-A8FB-16A4E396E8C6}" destId="{9D1C614F-B39B-4F59-A415-D2B762812D0D}" srcOrd="1" destOrd="0" parTransId="{5BAD7B08-1E98-4B1F-A464-4A90CB1012C6}" sibTransId="{64EFBF29-AEC0-4C25-A58D-AF83FC04E991}"/>
    <dgm:cxn modelId="{25B1264F-13E4-4139-8478-4DA8134A08E3}" srcId="{D30FDE2A-7C74-4A2F-9A50-CEFE134F67B5}" destId="{6E04324F-AE47-4AB7-B7D4-9B91A4A34E26}" srcOrd="2" destOrd="0" parTransId="{80FA44B8-A389-40F3-A203-5BE78568FBEA}" sibTransId="{819C9D08-FEFB-440C-8AB2-FE80BB03C687}"/>
    <dgm:cxn modelId="{FF8C017E-011F-4D95-A4E9-261C7E986E92}" srcId="{D30FDE2A-7C74-4A2F-9A50-CEFE134F67B5}" destId="{9203914A-1FAA-4DDB-A8FB-16A4E396E8C6}" srcOrd="0" destOrd="0" parTransId="{5B1D39D7-E479-4DC4-8F76-F56B4A154E24}" sibTransId="{2F3628CE-C30E-4BED-BFD5-25F7957D45FB}"/>
    <dgm:cxn modelId="{05F91F8E-C29C-4B47-9F5A-FB07A627C1E3}" type="presOf" srcId="{D30FDE2A-7C74-4A2F-9A50-CEFE134F67B5}" destId="{78DED08E-B989-40F4-9C84-32A3D1C33EB0}" srcOrd="0" destOrd="0" presId="urn:microsoft.com/office/officeart/2018/2/layout/IconLabelDescriptionList"/>
    <dgm:cxn modelId="{EB844DA0-F372-4A61-AEA6-61DF489CAF13}" srcId="{9203914A-1FAA-4DDB-A8FB-16A4E396E8C6}" destId="{8CFA787D-3FAF-4371-AED4-86428737D897}" srcOrd="0" destOrd="0" parTransId="{8D1C1F65-BA1F-49D9-A235-CD584F537414}" sibTransId="{E17A6789-69EE-435A-A9FB-59AB72C1DDC3}"/>
    <dgm:cxn modelId="{E2672AB7-5635-4A08-A2FB-C0FEB77ACCB9}" type="presOf" srcId="{53624A36-571B-4BF0-A65A-A27553B7D835}" destId="{7D4215BA-4DEF-4B62-9A3D-FAB3657B7F2D}" srcOrd="0" destOrd="0" presId="urn:microsoft.com/office/officeart/2018/2/layout/IconLabelDescriptionList"/>
    <dgm:cxn modelId="{01A75DBA-9F80-4AD8-9B67-BE89FC164C82}" type="presOf" srcId="{9D1C614F-B39B-4F59-A415-D2B762812D0D}" destId="{F35A6E44-BFE1-48A5-B0F0-B4BF6E6F622D}" srcOrd="0" destOrd="1" presId="urn:microsoft.com/office/officeart/2018/2/layout/IconLabelDescriptionList"/>
    <dgm:cxn modelId="{A8E5DDC3-A859-4923-8E5E-1D89E7ED85DF}" srcId="{D30FDE2A-7C74-4A2F-9A50-CEFE134F67B5}" destId="{EDC3136D-2553-4CBC-8449-17957688DEFA}" srcOrd="1" destOrd="0" parTransId="{29176537-782C-4B30-9A5A-ED823E5379EB}" sibTransId="{566FA462-D816-4938-AC9D-D36F924E3EDC}"/>
    <dgm:cxn modelId="{9E5778C6-A08A-46F4-A49A-AC13D221EA78}" srcId="{D30FDE2A-7C74-4A2F-9A50-CEFE134F67B5}" destId="{53624A36-571B-4BF0-A65A-A27553B7D835}" srcOrd="3" destOrd="0" parTransId="{CFACE7AC-57FF-47F6-B200-E8D4940859E9}" sibTransId="{DE808711-99C0-4EAC-B6B8-7AD4D29B894F}"/>
    <dgm:cxn modelId="{16E85EF1-1542-4B6F-89C9-C28F4DE66B07}" type="presOf" srcId="{9203914A-1FAA-4DDB-A8FB-16A4E396E8C6}" destId="{A4DCA35F-402B-42DF-A1D3-4E97EE1085B3}" srcOrd="0" destOrd="0" presId="urn:microsoft.com/office/officeart/2018/2/layout/IconLabelDescriptionList"/>
    <dgm:cxn modelId="{5EE331FD-9836-4461-9EBD-EA2646882055}" type="presOf" srcId="{6E04324F-AE47-4AB7-B7D4-9B91A4A34E26}" destId="{9E2C149C-4C12-4FAE-91EA-E1BDD9643D95}" srcOrd="0" destOrd="0" presId="urn:microsoft.com/office/officeart/2018/2/layout/IconLabelDescriptionList"/>
    <dgm:cxn modelId="{3A7DDAB7-6D58-499C-8C06-00855B7E7E8F}" type="presParOf" srcId="{78DED08E-B989-40F4-9C84-32A3D1C33EB0}" destId="{66CF32CB-B46C-4C23-A096-A9FEF0F7723E}" srcOrd="0" destOrd="0" presId="urn:microsoft.com/office/officeart/2018/2/layout/IconLabelDescriptionList"/>
    <dgm:cxn modelId="{5696F6D8-3F41-4F80-974D-D4C01BE0C828}" type="presParOf" srcId="{66CF32CB-B46C-4C23-A096-A9FEF0F7723E}" destId="{C2CD8FB1-95DD-47E8-8109-DE96AA02CE5E}" srcOrd="0" destOrd="0" presId="urn:microsoft.com/office/officeart/2018/2/layout/IconLabelDescriptionList"/>
    <dgm:cxn modelId="{E3B4D2B2-64B0-4277-B108-044523B5089B}" type="presParOf" srcId="{66CF32CB-B46C-4C23-A096-A9FEF0F7723E}" destId="{E9461948-0298-4428-9CC3-097D9233EFFC}" srcOrd="1" destOrd="0" presId="urn:microsoft.com/office/officeart/2018/2/layout/IconLabelDescriptionList"/>
    <dgm:cxn modelId="{07A4F7BA-026F-44A1-8577-6BD6A8156613}" type="presParOf" srcId="{66CF32CB-B46C-4C23-A096-A9FEF0F7723E}" destId="{A4DCA35F-402B-42DF-A1D3-4E97EE1085B3}" srcOrd="2" destOrd="0" presId="urn:microsoft.com/office/officeart/2018/2/layout/IconLabelDescriptionList"/>
    <dgm:cxn modelId="{8CA38C31-26C9-468F-9537-D91232397175}" type="presParOf" srcId="{66CF32CB-B46C-4C23-A096-A9FEF0F7723E}" destId="{B65A83B7-9A52-4D28-B67B-052860474915}" srcOrd="3" destOrd="0" presId="urn:microsoft.com/office/officeart/2018/2/layout/IconLabelDescriptionList"/>
    <dgm:cxn modelId="{C33C67FF-BC66-4061-8E7E-475BB351B538}" type="presParOf" srcId="{66CF32CB-B46C-4C23-A096-A9FEF0F7723E}" destId="{F35A6E44-BFE1-48A5-B0F0-B4BF6E6F622D}" srcOrd="4" destOrd="0" presId="urn:microsoft.com/office/officeart/2018/2/layout/IconLabelDescriptionList"/>
    <dgm:cxn modelId="{923CD35B-0B15-4E68-9C88-8A0E8E91C1BA}" type="presParOf" srcId="{78DED08E-B989-40F4-9C84-32A3D1C33EB0}" destId="{4958B983-3848-4ACF-A14C-1841CC6B89CB}" srcOrd="1" destOrd="0" presId="urn:microsoft.com/office/officeart/2018/2/layout/IconLabelDescriptionList"/>
    <dgm:cxn modelId="{CB3F0C7E-B7F4-4046-B68A-503DE7813865}" type="presParOf" srcId="{78DED08E-B989-40F4-9C84-32A3D1C33EB0}" destId="{C906C98D-2CB0-44C1-AD1D-D464009A4492}" srcOrd="2" destOrd="0" presId="urn:microsoft.com/office/officeart/2018/2/layout/IconLabelDescriptionList"/>
    <dgm:cxn modelId="{E2AD9A07-7F87-41AF-9FB8-A1DC0C662633}" type="presParOf" srcId="{C906C98D-2CB0-44C1-AD1D-D464009A4492}" destId="{5428CBBF-2701-4E09-9D23-04A4C31C9ACE}" srcOrd="0" destOrd="0" presId="urn:microsoft.com/office/officeart/2018/2/layout/IconLabelDescriptionList"/>
    <dgm:cxn modelId="{F9ACA784-FA1C-4977-B045-79ED175C10AA}" type="presParOf" srcId="{C906C98D-2CB0-44C1-AD1D-D464009A4492}" destId="{56A8F31B-69B0-46B4-8407-A808DA635522}" srcOrd="1" destOrd="0" presId="urn:microsoft.com/office/officeart/2018/2/layout/IconLabelDescriptionList"/>
    <dgm:cxn modelId="{4CB39792-9223-4C37-AA35-7399C5F33808}" type="presParOf" srcId="{C906C98D-2CB0-44C1-AD1D-D464009A4492}" destId="{B4E1CBED-E199-471A-98AF-136F71DFCBFC}" srcOrd="2" destOrd="0" presId="urn:microsoft.com/office/officeart/2018/2/layout/IconLabelDescriptionList"/>
    <dgm:cxn modelId="{6C1E654B-0ACE-4595-9C11-8D7B5335B3AA}" type="presParOf" srcId="{C906C98D-2CB0-44C1-AD1D-D464009A4492}" destId="{3B334F10-4323-453F-BE51-9B1987642179}" srcOrd="3" destOrd="0" presId="urn:microsoft.com/office/officeart/2018/2/layout/IconLabelDescriptionList"/>
    <dgm:cxn modelId="{DCC8E710-4C36-4F44-B560-D55B83414FB2}" type="presParOf" srcId="{C906C98D-2CB0-44C1-AD1D-D464009A4492}" destId="{C5DF23A7-EC28-4CDD-873E-60462537BC4B}" srcOrd="4" destOrd="0" presId="urn:microsoft.com/office/officeart/2018/2/layout/IconLabelDescriptionList"/>
    <dgm:cxn modelId="{FCAC61E3-C319-4D9A-B1D5-E63C88833E6F}" type="presParOf" srcId="{78DED08E-B989-40F4-9C84-32A3D1C33EB0}" destId="{91F00057-A1C4-4FEC-B6C7-BA2D5F7F191F}" srcOrd="3" destOrd="0" presId="urn:microsoft.com/office/officeart/2018/2/layout/IconLabelDescriptionList"/>
    <dgm:cxn modelId="{7B19ED2C-C2A8-41D1-92B5-5E64AB351A89}" type="presParOf" srcId="{78DED08E-B989-40F4-9C84-32A3D1C33EB0}" destId="{AFB20970-4937-4003-A2EB-1C85B3AD782D}" srcOrd="4" destOrd="0" presId="urn:microsoft.com/office/officeart/2018/2/layout/IconLabelDescriptionList"/>
    <dgm:cxn modelId="{6D642972-F053-489B-A36C-D8EB996890EF}" type="presParOf" srcId="{AFB20970-4937-4003-A2EB-1C85B3AD782D}" destId="{87B71545-11AB-4012-AA5B-1052DE15910E}" srcOrd="0" destOrd="0" presId="urn:microsoft.com/office/officeart/2018/2/layout/IconLabelDescriptionList"/>
    <dgm:cxn modelId="{A83A3332-7955-4145-A9B7-9050E46CD5B2}" type="presParOf" srcId="{AFB20970-4937-4003-A2EB-1C85B3AD782D}" destId="{48990042-F76B-4BAE-A5BF-F0817B235C14}" srcOrd="1" destOrd="0" presId="urn:microsoft.com/office/officeart/2018/2/layout/IconLabelDescriptionList"/>
    <dgm:cxn modelId="{74C9CFED-7755-487C-8654-1250BA457B21}" type="presParOf" srcId="{AFB20970-4937-4003-A2EB-1C85B3AD782D}" destId="{9E2C149C-4C12-4FAE-91EA-E1BDD9643D95}" srcOrd="2" destOrd="0" presId="urn:microsoft.com/office/officeart/2018/2/layout/IconLabelDescriptionList"/>
    <dgm:cxn modelId="{A42B6AE4-E268-445F-9B5D-B4D2CEA495F0}" type="presParOf" srcId="{AFB20970-4937-4003-A2EB-1C85B3AD782D}" destId="{0B40640C-4BC0-4E58-A790-9D9F087F249A}" srcOrd="3" destOrd="0" presId="urn:microsoft.com/office/officeart/2018/2/layout/IconLabelDescriptionList"/>
    <dgm:cxn modelId="{6F15CF01-4ED5-4F4D-B1B0-0A2208D9BC42}" type="presParOf" srcId="{AFB20970-4937-4003-A2EB-1C85B3AD782D}" destId="{3D723AD4-FE4E-4254-9016-102B68710C02}" srcOrd="4" destOrd="0" presId="urn:microsoft.com/office/officeart/2018/2/layout/IconLabelDescriptionList"/>
    <dgm:cxn modelId="{B6B49B23-0B1D-4890-9DB2-51B02A9AA670}" type="presParOf" srcId="{78DED08E-B989-40F4-9C84-32A3D1C33EB0}" destId="{C90E03D6-2968-4EB3-83EF-985ABB70C8A9}" srcOrd="5" destOrd="0" presId="urn:microsoft.com/office/officeart/2018/2/layout/IconLabelDescriptionList"/>
    <dgm:cxn modelId="{C370126F-FFC7-4F97-8207-0EE37A8976DF}" type="presParOf" srcId="{78DED08E-B989-40F4-9C84-32A3D1C33EB0}" destId="{1993877E-23F9-4B4A-A286-77912C714518}" srcOrd="6" destOrd="0" presId="urn:microsoft.com/office/officeart/2018/2/layout/IconLabelDescriptionList"/>
    <dgm:cxn modelId="{CD6E4F11-4857-42CC-9822-4CADAC41CC11}" type="presParOf" srcId="{1993877E-23F9-4B4A-A286-77912C714518}" destId="{4296C0D8-0A2D-4A9E-A4DB-F136ACB3FC93}" srcOrd="0" destOrd="0" presId="urn:microsoft.com/office/officeart/2018/2/layout/IconLabelDescriptionList"/>
    <dgm:cxn modelId="{39C85B2C-B0F5-4E86-BB3C-74BE8F2186A6}" type="presParOf" srcId="{1993877E-23F9-4B4A-A286-77912C714518}" destId="{31D0AACC-599E-401B-B537-A6454E2AF4A7}" srcOrd="1" destOrd="0" presId="urn:microsoft.com/office/officeart/2018/2/layout/IconLabelDescriptionList"/>
    <dgm:cxn modelId="{170C78BF-4F98-47C0-8371-B533F338EEDC}" type="presParOf" srcId="{1993877E-23F9-4B4A-A286-77912C714518}" destId="{7D4215BA-4DEF-4B62-9A3D-FAB3657B7F2D}" srcOrd="2" destOrd="0" presId="urn:microsoft.com/office/officeart/2018/2/layout/IconLabelDescriptionList"/>
    <dgm:cxn modelId="{5CB3ECAA-EAC7-48FD-8FFD-BC6D441356EC}" type="presParOf" srcId="{1993877E-23F9-4B4A-A286-77912C714518}" destId="{39380EA9-ED29-485E-A136-8FAF84F0330E}" srcOrd="3" destOrd="0" presId="urn:microsoft.com/office/officeart/2018/2/layout/IconLabelDescriptionList"/>
    <dgm:cxn modelId="{497C32BF-3566-412E-9317-BEAF8F6DCDE9}" type="presParOf" srcId="{1993877E-23F9-4B4A-A286-77912C714518}" destId="{BC71F21E-D256-4839-BAF3-FF3B49604B5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D8FB1-95DD-47E8-8109-DE96AA02CE5E}">
      <dsp:nvSpPr>
        <dsp:cNvPr id="0" name=""/>
        <dsp:cNvSpPr/>
      </dsp:nvSpPr>
      <dsp:spPr>
        <a:xfrm>
          <a:off x="4219" y="900637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CA35F-402B-42DF-A1D3-4E97EE1085B3}">
      <dsp:nvSpPr>
        <dsp:cNvPr id="0" name=""/>
        <dsp:cNvSpPr/>
      </dsp:nvSpPr>
      <dsp:spPr>
        <a:xfrm>
          <a:off x="4219" y="1826421"/>
          <a:ext cx="2413125" cy="395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1400" kern="1200" dirty="0"/>
            <a:t>Use principle of </a:t>
          </a:r>
          <a:r>
            <a:rPr lang="en-IE" sz="1400" b="1" kern="1200" dirty="0"/>
            <a:t>developer-first</a:t>
          </a:r>
          <a:endParaRPr lang="en-US" sz="1400" kern="1200" dirty="0"/>
        </a:p>
      </dsp:txBody>
      <dsp:txXfrm>
        <a:off x="4219" y="1826421"/>
        <a:ext cx="2413125" cy="395903"/>
      </dsp:txXfrm>
    </dsp:sp>
    <dsp:sp modelId="{F35A6E44-BFE1-48A5-B0F0-B4BF6E6F622D}">
      <dsp:nvSpPr>
        <dsp:cNvPr id="0" name=""/>
        <dsp:cNvSpPr/>
      </dsp:nvSpPr>
      <dsp:spPr>
        <a:xfrm>
          <a:off x="4219" y="2260087"/>
          <a:ext cx="2413125" cy="528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100" kern="1200"/>
            <a:t>put target developers’ interests ahead of other considerations 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100" kern="1200"/>
            <a:t>Strive for a better </a:t>
          </a:r>
          <a:r>
            <a:rPr lang="en-IE" sz="1100" kern="1200">
              <a:hlinkClick xmlns:r="http://schemas.openxmlformats.org/officeDocument/2006/relationships" r:id="rId3"/>
            </a:rPr>
            <a:t>developer experience</a:t>
          </a:r>
          <a:endParaRPr lang="en-US" sz="1100" kern="1200"/>
        </a:p>
      </dsp:txBody>
      <dsp:txXfrm>
        <a:off x="4219" y="2260087"/>
        <a:ext cx="2413125" cy="528679"/>
      </dsp:txXfrm>
    </dsp:sp>
    <dsp:sp modelId="{5428CBBF-2701-4E09-9D23-04A4C31C9ACE}">
      <dsp:nvSpPr>
        <dsp:cNvPr id="0" name=""/>
        <dsp:cNvSpPr/>
      </dsp:nvSpPr>
      <dsp:spPr>
        <a:xfrm>
          <a:off x="2839641" y="900637"/>
          <a:ext cx="844593" cy="84459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1CBED-E199-471A-98AF-136F71DFCBFC}">
      <dsp:nvSpPr>
        <dsp:cNvPr id="0" name=""/>
        <dsp:cNvSpPr/>
      </dsp:nvSpPr>
      <dsp:spPr>
        <a:xfrm>
          <a:off x="2839641" y="1826421"/>
          <a:ext cx="2413125" cy="395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1400" kern="1200"/>
            <a:t>Commit to RESTful APIs </a:t>
          </a:r>
          <a:endParaRPr lang="en-US" sz="1400" kern="1200"/>
        </a:p>
      </dsp:txBody>
      <dsp:txXfrm>
        <a:off x="2839641" y="1826421"/>
        <a:ext cx="2413125" cy="395903"/>
      </dsp:txXfrm>
    </dsp:sp>
    <dsp:sp modelId="{C5DF23A7-EC28-4CDD-873E-60462537BC4B}">
      <dsp:nvSpPr>
        <dsp:cNvPr id="0" name=""/>
        <dsp:cNvSpPr/>
      </dsp:nvSpPr>
      <dsp:spPr>
        <a:xfrm>
          <a:off x="2839641" y="2260087"/>
          <a:ext cx="2413125" cy="528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71545-11AB-4012-AA5B-1052DE15910E}">
      <dsp:nvSpPr>
        <dsp:cNvPr id="0" name=""/>
        <dsp:cNvSpPr/>
      </dsp:nvSpPr>
      <dsp:spPr>
        <a:xfrm>
          <a:off x="5675062" y="900637"/>
          <a:ext cx="844593" cy="84459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C149C-4C12-4FAE-91EA-E1BDD9643D95}">
      <dsp:nvSpPr>
        <dsp:cNvPr id="0" name=""/>
        <dsp:cNvSpPr/>
      </dsp:nvSpPr>
      <dsp:spPr>
        <a:xfrm>
          <a:off x="5675062" y="1826421"/>
          <a:ext cx="2413125" cy="395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1400" kern="1200"/>
            <a:t>Take a </a:t>
          </a:r>
          <a:r>
            <a:rPr lang="en-IE" sz="1400" b="1" kern="1200"/>
            <a:t>grammatical</a:t>
          </a:r>
          <a:r>
            <a:rPr lang="en-IE" sz="1400" kern="1200"/>
            <a:t> approach to the functionality</a:t>
          </a:r>
          <a:endParaRPr lang="en-US" sz="1400" kern="1200"/>
        </a:p>
      </dsp:txBody>
      <dsp:txXfrm>
        <a:off x="5675062" y="1826421"/>
        <a:ext cx="2413125" cy="395903"/>
      </dsp:txXfrm>
    </dsp:sp>
    <dsp:sp modelId="{3D723AD4-FE4E-4254-9016-102B68710C02}">
      <dsp:nvSpPr>
        <dsp:cNvPr id="0" name=""/>
        <dsp:cNvSpPr/>
      </dsp:nvSpPr>
      <dsp:spPr>
        <a:xfrm>
          <a:off x="5675062" y="2260087"/>
          <a:ext cx="2413125" cy="528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6C0D8-0A2D-4A9E-A4DB-F136ACB3FC93}">
      <dsp:nvSpPr>
        <dsp:cNvPr id="0" name=""/>
        <dsp:cNvSpPr/>
      </dsp:nvSpPr>
      <dsp:spPr>
        <a:xfrm>
          <a:off x="8510484" y="900637"/>
          <a:ext cx="844593" cy="84459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215BA-4DEF-4B62-9A3D-FAB3657B7F2D}">
      <dsp:nvSpPr>
        <dsp:cNvPr id="0" name=""/>
        <dsp:cNvSpPr/>
      </dsp:nvSpPr>
      <dsp:spPr>
        <a:xfrm>
          <a:off x="8510484" y="1826421"/>
          <a:ext cx="2413125" cy="395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1400" kern="1200"/>
            <a:t>Keep interface </a:t>
          </a:r>
          <a:r>
            <a:rPr lang="en-IE" sz="1400" b="1" kern="1200"/>
            <a:t>simple </a:t>
          </a:r>
          <a:r>
            <a:rPr lang="en-IE" sz="1400" kern="1200"/>
            <a:t>and intuitive</a:t>
          </a:r>
          <a:endParaRPr lang="en-US" sz="1400" kern="1200"/>
        </a:p>
      </dsp:txBody>
      <dsp:txXfrm>
        <a:off x="8510484" y="1826421"/>
        <a:ext cx="2413125" cy="395903"/>
      </dsp:txXfrm>
    </dsp:sp>
    <dsp:sp modelId="{BC71F21E-D256-4839-BAF3-FF3B49604B5B}">
      <dsp:nvSpPr>
        <dsp:cNvPr id="0" name=""/>
        <dsp:cNvSpPr/>
      </dsp:nvSpPr>
      <dsp:spPr>
        <a:xfrm>
          <a:off x="8510484" y="2260087"/>
          <a:ext cx="2413125" cy="528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9A2A-9079-40FA-BFF1-B86DED55A545}" type="datetimeFigureOut">
              <a:rPr lang="en-US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E7F9E-E769-4E57-83F1-54A11C11F94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24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form_Resource_Locator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Uniform_Resource_Name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principal authors of the HTTP specification and the originator of the Representational State Transfer architectural style. He is an authority on computer network architecture and co-founded the Apache HTTP Server project.</a:t>
            </a:r>
          </a:p>
          <a:p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'Architectural Styles and the Design of Network-based Software Architectures' (2000)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52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Some URIs provide a means of locating and retrieving information resources on a network (either on the Internet or on another private network, such as a computer filesystem or an Intranet), these are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Uniform Resource Locator"/>
              </a:rPr>
              <a:t>Uniform Resource Locators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(URLs). Other URIs provide only a unique name, without a means of locating or retrieving the resource or information about it, these are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Uniform Resource Name"/>
              </a:rPr>
              <a:t>Uniform Resource Names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(URNs). </a:t>
            </a:r>
            <a:b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 the server does not store any state about the client session on the server-side. Each request from the client to server must contain all of the information necessary to understand the request, and cannot take advantage of any stored context on the server.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71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Application Layer Protocol. Tends to use TCP/TLS for HTTPs. </a:t>
            </a:r>
          </a:p>
          <a:p>
            <a:r>
              <a:rPr lang="en-IE" dirty="0"/>
              <a:t>Tend to be more familiar with it from client side.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68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85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5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50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17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292929"/>
                </a:solidFill>
                <a:effectLst/>
                <a:latin typeface="sohne"/>
              </a:rPr>
              <a:t>Plural nouns</a:t>
            </a:r>
          </a:p>
          <a:p>
            <a:pPr algn="l"/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When designing a RESTful API avoid using singular nouns to describe a resource. Always think of a resource in a URI as a repository which contains one or many resources of the same type. So make sure you use plural nouns (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e.g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: </a:t>
            </a:r>
            <a:r>
              <a:rPr lang="en-GB" b="1" i="1" dirty="0">
                <a:solidFill>
                  <a:srgbClr val="292929"/>
                </a:solidFill>
                <a:effectLst/>
                <a:latin typeface="charter"/>
              </a:rPr>
              <a:t>/articles/{id}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 instead of </a:t>
            </a:r>
            <a:r>
              <a:rPr lang="en-GB" b="1" i="1" dirty="0">
                <a:solidFill>
                  <a:srgbClr val="292929"/>
                </a:solidFill>
                <a:effectLst/>
                <a:latin typeface="charter"/>
              </a:rPr>
              <a:t>/article/{id}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).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79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www.9lessons.info/2017/02/create-restful-api-nodejs-mysql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21.png"/><Relationship Id="rId4" Type="http://schemas.openxmlformats.org/officeDocument/2006/relationships/hyperlink" Target="https://www.seobility.net/en/wiki/User_Agen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where123.com/api/movi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lipground.com/png-mime-type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home.com/heating?status=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de.wikiversity.org/wiki/Benutzer:MartinThoma/Rechnernetze" TargetMode="Externa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pt.stackoverflow.com/questions/86399/qual-a-diferen%C3%A7a-entre-endpoint-e-api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ret.net/lectures/web-fall07/rest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swagger.io/specific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mashup.se/nyheter/apimandag-2015-11-09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keleshev.com/yaml-quick-introdu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tex.stackexchange.com/questions/152829/how-can-i-highlight-yaml-code-in-a-pretty-way-with-listings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B077F30D-AC60-47BB-BFCB-06BBB8F2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817" y="307731"/>
            <a:ext cx="8933267" cy="3997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  <a:cs typeface="Calibri Light"/>
              </a:rPr>
              <a:t>Web API Design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2"/>
                </a:solidFill>
                <a:cs typeface="Calibri"/>
              </a:rPr>
              <a:t>Frank Walsh</a:t>
            </a:r>
            <a:endParaRPr lang="en-US" sz="2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1B959-CBE9-4C50-843D-BE44CCAF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What’s REST?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1EB7E-5588-4437-B1B7-B5E043D48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cs typeface="Calibri"/>
              </a:rPr>
              <a:t>Short for Representational State Transfer</a:t>
            </a:r>
          </a:p>
          <a:p>
            <a:r>
              <a:rPr lang="en-US" sz="1800">
                <a:cs typeface="Calibri"/>
              </a:rPr>
              <a:t>Set of Principles for how web should be used</a:t>
            </a:r>
          </a:p>
          <a:p>
            <a:r>
              <a:rPr lang="en-US" sz="1800">
                <a:cs typeface="Calibri"/>
              </a:rPr>
              <a:t>Coined by Roy Fielding</a:t>
            </a:r>
          </a:p>
          <a:p>
            <a:pPr lvl="1"/>
            <a:r>
              <a:rPr lang="en-US" sz="1800">
                <a:cs typeface="Calibri"/>
              </a:rPr>
              <a:t>One of the HTTP creators</a:t>
            </a:r>
          </a:p>
          <a:p>
            <a:pPr marL="0" indent="0">
              <a:spcBef>
                <a:spcPts val="0"/>
              </a:spcBef>
            </a:pPr>
            <a:r>
              <a:rPr lang="en-IE" sz="1800">
                <a:cs typeface="Calibri"/>
              </a:rPr>
              <a:t>A set of principles that define how Web standards(HTTP and URIs) can be used.</a:t>
            </a:r>
            <a:endParaRPr lang="en-US" sz="1800">
              <a:cs typeface="Calibri"/>
            </a:endParaRPr>
          </a:p>
          <a:p>
            <a:pPr marL="0" indent="0">
              <a:buNone/>
            </a:pPr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87E3954-EBB7-4F63-A9C9-5677E9610E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7788" t="8831" r="7477" b="12451"/>
          <a:stretch/>
        </p:blipFill>
        <p:spPr>
          <a:xfrm>
            <a:off x="7113720" y="2641228"/>
            <a:ext cx="5146086" cy="25695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84A118-2F3F-4D71-B88A-E149A9F08A37}"/>
              </a:ext>
            </a:extLst>
          </p:cNvPr>
          <p:cNvSpPr txBox="1"/>
          <p:nvPr/>
        </p:nvSpPr>
        <p:spPr>
          <a:xfrm>
            <a:off x="9683447" y="4790069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 dirty="0">
                <a:solidFill>
                  <a:srgbClr val="FFFFFF"/>
                </a:solidFill>
                <a:hlinkClick r:id="rId4" tooltip="http://www.9lessons.info/2017/02/create-restful-api-nodejs-mysql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IE" sz="700" dirty="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788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9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27F163-ECA2-442D-BD2B-63DF95E1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Key REST Principles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81DD-BC45-4418-9EF2-3E97ACC6C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1700" dirty="0">
                <a:cs typeface="Calibri"/>
              </a:rPr>
              <a:t>Every “thing” has an identity</a:t>
            </a:r>
            <a:endParaRPr lang="en-US" sz="1700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1700" dirty="0">
                <a:cs typeface="Calibri"/>
              </a:rPr>
              <a:t>Uniform Resource Identifier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1700" dirty="0">
                <a:cs typeface="Calibri"/>
              </a:rPr>
              <a:t>Use standard set of methods</a:t>
            </a:r>
            <a:endParaRPr lang="en-US" sz="1700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1700" b="1" dirty="0">
                <a:cs typeface="Calibri"/>
              </a:rPr>
              <a:t>HTTP </a:t>
            </a:r>
            <a:r>
              <a:rPr lang="en-IE" sz="1700" dirty="0">
                <a:cs typeface="Calibri"/>
              </a:rPr>
              <a:t>GET/POST/PUT/DELETE/PATCH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1700" dirty="0">
                <a:cs typeface="Calibri"/>
              </a:rPr>
              <a:t>Manipulate resources through their representations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1700" dirty="0">
                <a:cs typeface="Calibri"/>
              </a:rPr>
              <a:t>Resources can have multiple representations</a:t>
            </a:r>
            <a:endParaRPr lang="en-US" sz="1700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1700" dirty="0">
                <a:cs typeface="Calibri"/>
              </a:rPr>
              <a:t>JSON/XML/PNG/...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1700" dirty="0">
                <a:cs typeface="Calibri"/>
              </a:rPr>
              <a:t>Communicate stateless</a:t>
            </a:r>
            <a:endParaRPr lang="en-US" sz="1700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1700" dirty="0">
                <a:cs typeface="Calibri"/>
              </a:rPr>
              <a:t>Should </a:t>
            </a:r>
            <a:r>
              <a:rPr lang="en-IE" sz="1700" b="1" dirty="0">
                <a:cs typeface="Calibri"/>
              </a:rPr>
              <a:t>not</a:t>
            </a:r>
            <a:r>
              <a:rPr lang="en-IE" sz="1700" dirty="0">
                <a:cs typeface="Calibri"/>
              </a:rPr>
              <a:t> depend on server state.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EF45B81-774D-4763-9163-781865F27A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87" r="10015" b="2"/>
          <a:stretch/>
        </p:blipFill>
        <p:spPr>
          <a:xfrm>
            <a:off x="6996394" y="2937745"/>
            <a:ext cx="3005638" cy="223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75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974B6-3353-4781-B620-BC5168DAE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0A2C0FD4-452B-439A-A978-C37BC16F5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F35E1-9D47-4562-BF2B-7C732D2F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HTTP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96D51-56A2-459C-A7DE-72A155AE5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9812" y="4963425"/>
            <a:ext cx="3510355" cy="75884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kern="120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6929AE4-43B6-494E-B7D6-F778AB2F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8CEE0D70-D5EB-4589-819D-77F64EC4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2A701B99-D75A-4647-9635-9858D3BA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4DEADC-5415-4FC6-93F0-89769392A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859" y="1120020"/>
            <a:ext cx="5632862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D960800C-B456-4B8F-A958-ED435E65E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5629" y="1271406"/>
            <a:ext cx="3216633" cy="321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02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B8327-9057-4968-B986-458854185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Hypertext Transfer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D65F-CE80-49A1-9C9B-485EFDEB0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FF326F"/>
                </a:solidFill>
              </a:rPr>
              <a:t>To design a REST API, you need to know the HTTP protocol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F1A6EEC-4C65-4A1D-B392-7ABF589D0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12085" y="2426818"/>
            <a:ext cx="5294881" cy="3997637"/>
          </a:xfrm>
          <a:prstGeom prst="rect">
            <a:avLst/>
          </a:prstGeom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68EDAD-81CD-41D7-9838-81AC57CD4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468326"/>
            <a:ext cx="5455917" cy="391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E7ACEA-6EA8-4AAF-831E-B6F874C9C5A4}"/>
              </a:ext>
            </a:extLst>
          </p:cNvPr>
          <p:cNvSpPr txBox="1"/>
          <p:nvPr/>
        </p:nvSpPr>
        <p:spPr>
          <a:xfrm>
            <a:off x="3399924" y="62244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s://www.seobility.net/en/wiki/User_Ag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17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825E1-50F0-4415-A3BA-E9E01998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HTTP Overview: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EC22F-A294-4098-954D-7BF07E2C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IE" sz="2400" b="1" dirty="0"/>
              <a:t>Client:</a:t>
            </a:r>
            <a:r>
              <a:rPr lang="en-IE" sz="2400" dirty="0"/>
              <a:t> the </a:t>
            </a:r>
            <a:r>
              <a:rPr lang="en-IE" sz="2400" b="1" dirty="0"/>
              <a:t>user-agent, </a:t>
            </a:r>
            <a:r>
              <a:rPr lang="en-IE" sz="2400" dirty="0"/>
              <a:t>any program that acts for the user – e.g. a browser</a:t>
            </a:r>
          </a:p>
          <a:p>
            <a:r>
              <a:rPr lang="en-IE" sz="2400" b="1" dirty="0"/>
              <a:t>Server: </a:t>
            </a:r>
            <a:r>
              <a:rPr lang="en-GB" sz="2400" b="0" i="1" dirty="0">
                <a:effectLst/>
                <a:latin typeface="arial" panose="020B0604020202020204" pitchFamily="34" charset="0"/>
              </a:rPr>
              <a:t>provides</a:t>
            </a:r>
            <a:r>
              <a:rPr lang="en-GB" sz="2400" b="0" i="0" dirty="0">
                <a:effectLst/>
                <a:latin typeface="arial" panose="020B0604020202020204" pitchFamily="34" charset="0"/>
              </a:rPr>
              <a:t> the resource as requested by the client. A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A</a:t>
            </a:r>
            <a:r>
              <a:rPr lang="en-GB" b="0" i="0" dirty="0">
                <a:effectLst/>
                <a:latin typeface="arial" panose="020B0604020202020204" pitchFamily="34" charset="0"/>
              </a:rPr>
              <a:t>ppears as a single machine virtually, </a:t>
            </a:r>
            <a:r>
              <a:rPr lang="en-GB" dirty="0">
                <a:latin typeface="arial" panose="020B0604020202020204" pitchFamily="34" charset="0"/>
              </a:rPr>
              <a:t>however </a:t>
            </a:r>
            <a:r>
              <a:rPr lang="en-GB" b="0" i="0" dirty="0">
                <a:effectLst/>
                <a:latin typeface="arial" panose="020B0604020202020204" pitchFamily="34" charset="0"/>
              </a:rPr>
              <a:t>may actually be a collection of servers, sharing the load (load balancing)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Can contain</a:t>
            </a:r>
            <a:r>
              <a:rPr lang="en-GB" b="0" i="0" dirty="0">
                <a:effectLst/>
                <a:latin typeface="arial" panose="020B0604020202020204" pitchFamily="34" charset="0"/>
              </a:rPr>
              <a:t> complex software interrogating other computers to generate response</a:t>
            </a:r>
          </a:p>
          <a:p>
            <a:r>
              <a:rPr lang="en-IE" sz="2400" b="1" dirty="0"/>
              <a:t>Proxies: </a:t>
            </a:r>
            <a:r>
              <a:rPr lang="en-IE" sz="2400" dirty="0"/>
              <a:t>Computers that relay HTTP messages and perform tasks such as caching, filtering, load balancing, authentication, logging, forwarding</a:t>
            </a:r>
          </a:p>
        </p:txBody>
      </p:sp>
    </p:spTree>
    <p:extLst>
      <p:ext uri="{BB962C8B-B14F-4D97-AF65-F5344CB8AC3E}">
        <p14:creationId xmlns:p14="http://schemas.microsoft.com/office/powerpoint/2010/main" val="750479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127" y="346540"/>
            <a:ext cx="10515600" cy="1325563"/>
          </a:xfrm>
        </p:spPr>
        <p:txBody>
          <a:bodyPr/>
          <a:lstStyle/>
          <a:p>
            <a:r>
              <a:rPr lang="en-US" dirty="0"/>
              <a:t>HTTP Protocol (Request)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907" y="171411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HTTP clients (e.g. a browser) translates a </a:t>
            </a:r>
            <a:r>
              <a:rPr lang="en-US" b="1" dirty="0">
                <a:latin typeface="Calibri" charset="0"/>
              </a:rPr>
              <a:t>URL</a:t>
            </a:r>
            <a:r>
              <a:rPr lang="en-US" dirty="0">
                <a:latin typeface="Calibri" charset="0"/>
              </a:rPr>
              <a:t> into a request message according to the </a:t>
            </a:r>
            <a:r>
              <a:rPr lang="en-US" b="1" dirty="0">
                <a:latin typeface="Calibri" charset="0"/>
              </a:rPr>
              <a:t>specified protocol</a:t>
            </a:r>
            <a:r>
              <a:rPr lang="en-US" dirty="0">
                <a:latin typeface="Calibri" charset="0"/>
              </a:rPr>
              <a:t>; and sends the request message to the server.</a:t>
            </a:r>
          </a:p>
          <a:p>
            <a:r>
              <a:rPr lang="en-US" dirty="0">
                <a:latin typeface="Calibri" charset="0"/>
              </a:rPr>
              <a:t>For example, a client could translated the URL  </a:t>
            </a:r>
            <a:r>
              <a:rPr lang="en-US" dirty="0">
                <a:latin typeface="Calibri" charset="0"/>
                <a:hlinkClick r:id="rId3"/>
              </a:rPr>
              <a:t>http://www.nowhere123.com/api/movies</a:t>
            </a:r>
            <a:r>
              <a:rPr lang="en-US" dirty="0">
                <a:latin typeface="Calibri" charset="0"/>
              </a:rPr>
              <a:t> into the following request message:</a:t>
            </a:r>
            <a:br>
              <a:rPr lang="en-US" b="1" dirty="0">
                <a:latin typeface="Calibri" charset="0"/>
              </a:rPr>
            </a:br>
            <a:br>
              <a:rPr lang="en-US" b="1" dirty="0">
                <a:latin typeface="Calibri" charset="0"/>
              </a:rPr>
            </a:br>
            <a:endParaRPr lang="en-US" dirty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9907" y="4490302"/>
            <a:ext cx="7426712" cy="2031325"/>
          </a:xfrm>
          <a:prstGeom prst="rect">
            <a:avLst/>
          </a:prstGeom>
          <a:solidFill>
            <a:schemeClr val="bg2"/>
          </a:solidFill>
        </p:spPr>
        <p:txBody>
          <a:bodyPr rtlCol="0">
            <a:spAutoFit/>
          </a:bodyPr>
          <a:lstStyle/>
          <a:p>
            <a:r>
              <a:rPr lang="en-US" dirty="0">
                <a:latin typeface="Calibri" charset="0"/>
              </a:rPr>
              <a:t>GET /</a:t>
            </a:r>
            <a:r>
              <a:rPr lang="en-US" dirty="0" err="1">
                <a:latin typeface="Calibri" charset="0"/>
              </a:rPr>
              <a:t>api</a:t>
            </a:r>
            <a:r>
              <a:rPr lang="en-US" dirty="0">
                <a:latin typeface="Calibri" charset="0"/>
              </a:rPr>
              <a:t>/movies HTTP/1.1 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Host: www.nowhere123.com</a:t>
            </a:r>
            <a:r>
              <a:rPr lang="en-US" dirty="0">
                <a:latin typeface="Arial" charset="0"/>
              </a:rPr>
              <a:t>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Accept: application/json, */*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Accept-Language: </a:t>
            </a:r>
            <a:r>
              <a:rPr lang="en-US" dirty="0" err="1">
                <a:latin typeface="Arial" charset="0"/>
              </a:rPr>
              <a:t>en</a:t>
            </a:r>
            <a:r>
              <a:rPr lang="en-US" dirty="0">
                <a:latin typeface="Arial" charset="0"/>
              </a:rPr>
              <a:t>-us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Accept-Encoding: </a:t>
            </a:r>
            <a:r>
              <a:rPr lang="en-US" dirty="0" err="1">
                <a:latin typeface="Arial" charset="0"/>
              </a:rPr>
              <a:t>gzip</a:t>
            </a:r>
            <a:r>
              <a:rPr lang="en-US" dirty="0">
                <a:latin typeface="Arial" charset="0"/>
              </a:rPr>
              <a:t>, deflate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User-Agent: Mozilla/4.0 (compatible; MSIE 6.0; Windows NT 5.1)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(blank line)</a:t>
            </a:r>
          </a:p>
        </p:txBody>
      </p:sp>
    </p:spTree>
    <p:extLst>
      <p:ext uri="{BB962C8B-B14F-4D97-AF65-F5344CB8AC3E}">
        <p14:creationId xmlns:p14="http://schemas.microsoft.com/office/powerpoint/2010/main" val="1127895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 (Response)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176" y="1360991"/>
            <a:ext cx="10515600" cy="252997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just"/>
            <a:r>
              <a:rPr lang="en-US" dirty="0">
                <a:latin typeface="Arial"/>
              </a:rPr>
              <a:t>When this request message reaches the server, the server can take either one of these actions: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>
                <a:latin typeface="Arial"/>
              </a:rPr>
              <a:t>The server interprets the request received, maps the request into a file under the server's document directory, and returns the file requested to the client.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>
                <a:latin typeface="Arial"/>
              </a:rPr>
              <a:t>The server interprets the request received, maps the request into a program kept in the server, executes the program, and returns the output of the program to the client.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>
                <a:latin typeface="Arial"/>
              </a:rPr>
              <a:t>The request cannot be satisfied, the server returns an error message.</a:t>
            </a:r>
            <a:endParaRPr lang="en-US" b="1" dirty="0">
              <a:latin typeface="Calibri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/>
              </a:rPr>
              <a:t>An example of the HTTP response message is below:</a:t>
            </a:r>
          </a:p>
          <a:p>
            <a:pPr marL="0" indent="0" algn="just">
              <a:buNone/>
            </a:pPr>
            <a:endParaRPr lang="en-US" b="1" dirty="0">
              <a:latin typeface="Calibri" charset="0"/>
            </a:endParaRPr>
          </a:p>
          <a:p>
            <a:pPr marL="0" indent="0">
              <a:buNone/>
            </a:pPr>
            <a:endParaRPr lang="en-US" b="1" dirty="0">
              <a:latin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3161" y="3890964"/>
            <a:ext cx="6683297" cy="3139321"/>
          </a:xfrm>
          <a:prstGeom prst="rect">
            <a:avLst/>
          </a:prstGeom>
          <a:solidFill>
            <a:schemeClr val="bg2"/>
          </a:solidFill>
        </p:spPr>
        <p:txBody>
          <a:bodyPr rtlCol="0">
            <a:spAutoFit/>
          </a:bodyPr>
          <a:lstStyle/>
          <a:p>
            <a:r>
              <a:rPr lang="en-US" b="1" dirty="0">
                <a:latin typeface="Arial"/>
              </a:rPr>
              <a:t>HTTP/1.1 200 OK</a:t>
            </a:r>
            <a:r>
              <a:rPr lang="en-US" dirty="0">
                <a:latin typeface="Arial"/>
              </a:rPr>
              <a:t> </a:t>
            </a:r>
          </a:p>
          <a:p>
            <a:r>
              <a:rPr lang="en-US" dirty="0">
                <a:latin typeface="Arial"/>
              </a:rPr>
              <a:t>Date: Sun, 18 Oct 2009 08:56:53 GMT </a:t>
            </a:r>
          </a:p>
          <a:p>
            <a:r>
              <a:rPr lang="en-US" dirty="0">
                <a:latin typeface="Arial"/>
              </a:rPr>
              <a:t>Server: Apache/2.2.14 (Win32) </a:t>
            </a:r>
          </a:p>
          <a:p>
            <a:r>
              <a:rPr lang="en-US" dirty="0">
                <a:latin typeface="Arial"/>
              </a:rPr>
              <a:t>Last-Modified: Sat, 20 Nov 2004 07:16:26 GMT </a:t>
            </a:r>
          </a:p>
          <a:p>
            <a:r>
              <a:rPr lang="en-US" dirty="0">
                <a:latin typeface="Arial"/>
              </a:rPr>
              <a:t>Content-Length: 44 </a:t>
            </a:r>
          </a:p>
          <a:p>
            <a:r>
              <a:rPr lang="en-US" dirty="0">
                <a:latin typeface="Arial"/>
              </a:rPr>
              <a:t>Connection: close </a:t>
            </a:r>
          </a:p>
          <a:p>
            <a:r>
              <a:rPr lang="en-US" b="1" dirty="0">
                <a:latin typeface="Arial"/>
              </a:rPr>
              <a:t>Content-Type: application/json</a:t>
            </a:r>
          </a:p>
          <a:p>
            <a:br>
              <a:rPr lang="en-US" b="1" dirty="0">
                <a:latin typeface="Arial"/>
              </a:rPr>
            </a:br>
            <a:r>
              <a:rPr lang="en-US" dirty="0">
                <a:latin typeface="Arial"/>
              </a:rPr>
              <a:t> </a:t>
            </a:r>
            <a:r>
              <a:rPr lang="en-US" b="1" dirty="0">
                <a:latin typeface="Arial"/>
              </a:rPr>
              <a:t>{page:1, total_pages:100, </a:t>
            </a:r>
            <a:r>
              <a:rPr lang="en-US" b="1" dirty="0" err="1">
                <a:latin typeface="Arial"/>
              </a:rPr>
              <a:t>total_results</a:t>
            </a:r>
            <a:r>
              <a:rPr lang="en-US" b="1" dirty="0">
                <a:latin typeface="Arial"/>
              </a:rPr>
              <a:t>: 1000</a:t>
            </a:r>
          </a:p>
          <a:p>
            <a:r>
              <a:rPr lang="en-US" b="1" dirty="0">
                <a:latin typeface="Arial"/>
              </a:rPr>
              <a:t>“results”: […</a:t>
            </a:r>
          </a:p>
          <a:p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7103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7CA643-5971-4B09-B9F3-1E18BA7B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 dirty="0">
                <a:solidFill>
                  <a:srgbClr val="FFFFFF"/>
                </a:solidFill>
              </a:rPr>
              <a:t>HTTP Protocol: </a:t>
            </a:r>
            <a:r>
              <a:rPr lang="en-IE" sz="4000" b="1" dirty="0">
                <a:solidFill>
                  <a:srgbClr val="FFFFFF"/>
                </a:solidFill>
              </a:rPr>
              <a:t>Content-Type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1408-505F-427F-AC27-C2FF67A7B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GB" sz="1900"/>
              <a:t>The Content-Type tells the client what the content type of the returned content.</a:t>
            </a:r>
          </a:p>
          <a:p>
            <a:r>
              <a:rPr lang="en-GB" sz="1900"/>
              <a:t>Also known as “MIME” ,”media type”, "content type") 	</a:t>
            </a:r>
          </a:p>
          <a:p>
            <a:pPr lvl="1"/>
            <a:r>
              <a:rPr lang="en-GB" sz="1900"/>
              <a:t>a video file might be </a:t>
            </a:r>
            <a:r>
              <a:rPr lang="en-GB" sz="1900" b="1"/>
              <a:t>audio/mpeg</a:t>
            </a:r>
            <a:r>
              <a:rPr lang="en-GB" sz="1900"/>
              <a:t>, or an image file </a:t>
            </a:r>
            <a:r>
              <a:rPr lang="en-GB" sz="1900" b="1"/>
              <a:t>image/png</a:t>
            </a:r>
            <a:r>
              <a:rPr lang="en-GB" sz="1900"/>
              <a:t>).</a:t>
            </a:r>
          </a:p>
          <a:p>
            <a:r>
              <a:rPr lang="en-GB" sz="1900"/>
              <a:t>The Internet Assigned Numbers Authority (IANA) is the official authority for the standardization and publication of these classifications.</a:t>
            </a:r>
          </a:p>
          <a:p>
            <a:endParaRPr lang="en-IE" sz="1900"/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5381429E-38CC-468F-9D77-1F71F7509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049" r="26618" b="-2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42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Protocol:  Methods (or Verbs)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GET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</a:rPr>
              <a:t>Request resources without sending data 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POST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</a:rPr>
              <a:t>Can be used to create new resources with data that you are sending 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PUT/PATCH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</a:rPr>
              <a:t>Modify/ Partially Modify objects with data that you are sending 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DELETE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</a:rPr>
              <a:t>Delete objects without sending data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Callout: Line with Accent Bar 9">
            <a:extLst>
              <a:ext uri="{FF2B5EF4-FFF2-40B4-BE49-F238E27FC236}">
                <a16:creationId xmlns:a16="http://schemas.microsoft.com/office/drawing/2014/main" id="{1EEE552F-8F3C-4562-A67D-EE1BB566C5C4}"/>
              </a:ext>
            </a:extLst>
          </p:cNvPr>
          <p:cNvSpPr/>
          <p:nvPr/>
        </p:nvSpPr>
        <p:spPr>
          <a:xfrm>
            <a:off x="4071816" y="1591408"/>
            <a:ext cx="4571999" cy="628161"/>
          </a:xfrm>
          <a:prstGeom prst="accentCallout1">
            <a:avLst>
              <a:gd name="adj1" fmla="val 18750"/>
              <a:gd name="adj2" fmla="val -8333"/>
              <a:gd name="adj3" fmla="val 68954"/>
              <a:gd name="adj4" fmla="val -46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Safe Method (no action on server/resource, “idempotent”)</a:t>
            </a:r>
          </a:p>
        </p:txBody>
      </p:sp>
      <p:sp>
        <p:nvSpPr>
          <p:cNvPr id="12" name="Callout: Line with Accent Bar 11">
            <a:extLst>
              <a:ext uri="{FF2B5EF4-FFF2-40B4-BE49-F238E27FC236}">
                <a16:creationId xmlns:a16="http://schemas.microsoft.com/office/drawing/2014/main" id="{3629FCF1-EFAA-4F42-A013-9BB5D74E119F}"/>
              </a:ext>
            </a:extLst>
          </p:cNvPr>
          <p:cNvSpPr/>
          <p:nvPr/>
        </p:nvSpPr>
        <p:spPr>
          <a:xfrm>
            <a:off x="7862276" y="2273086"/>
            <a:ext cx="4509477" cy="978877"/>
          </a:xfrm>
          <a:prstGeom prst="accentCallout1">
            <a:avLst>
              <a:gd name="adj1" fmla="val 18750"/>
              <a:gd name="adj2" fmla="val -8333"/>
              <a:gd name="adj3" fmla="val 72522"/>
              <a:gd name="adj4" fmla="val -1081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Usually contains body </a:t>
            </a:r>
          </a:p>
          <a:p>
            <a:pPr algn="ctr"/>
            <a:r>
              <a:rPr lang="en-IE" dirty="0"/>
              <a:t>(the data sent to server)</a:t>
            </a:r>
          </a:p>
          <a:p>
            <a:pPr algn="ctr"/>
            <a:r>
              <a:rPr lang="en-IE" dirty="0"/>
              <a:t>Changes stuff!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7EC0B2-3B0B-47FD-B87C-6B2A58ED5ECA}"/>
              </a:ext>
            </a:extLst>
          </p:cNvPr>
          <p:cNvCxnSpPr>
            <a:cxnSpLocks/>
          </p:cNvCxnSpPr>
          <p:nvPr/>
        </p:nvCxnSpPr>
        <p:spPr>
          <a:xfrm flipH="1">
            <a:off x="3048001" y="2672862"/>
            <a:ext cx="4493845" cy="11582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25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974B6-3353-4781-B620-BC5168DAE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0A2C0FD4-452B-439A-A978-C37BC16F5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48382-3FFD-4103-B3C0-CCAC3C5B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Uniform Resource Indicators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9E3E6-A288-48AC-BCF0-F7A4EBFA9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9812" y="4963425"/>
            <a:ext cx="3510355" cy="7588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kern="12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URI</a:t>
            </a:r>
            <a:br>
              <a:rPr lang="en-US" sz="2000" kern="12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</a:br>
            <a:endParaRPr lang="en-US" sz="2000" kern="1200" dirty="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6929AE4-43B6-494E-B7D6-F778AB2F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8CEE0D70-D5EB-4589-819D-77F64EC4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2A701B99-D75A-4647-9635-9858D3BA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4DEADC-5415-4FC6-93F0-89769392A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859" y="1120020"/>
            <a:ext cx="5632862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ibrary">
            <a:extLst>
              <a:ext uri="{FF2B5EF4-FFF2-40B4-BE49-F238E27FC236}">
                <a16:creationId xmlns:a16="http://schemas.microsoft.com/office/drawing/2014/main" id="{2753496C-68D2-4642-9BFD-E8A7D2969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5629" y="1271406"/>
            <a:ext cx="3216633" cy="321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8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124945-EE0A-48FC-B416-54CB27EA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cs typeface="Calibri Light"/>
              </a:rPr>
              <a:t>Agenda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C809-BB8A-4A04-A6B0-D225A1A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cs typeface="Calibri"/>
              </a:rPr>
              <a:t>Web API</a:t>
            </a:r>
          </a:p>
          <a:p>
            <a:r>
              <a:rPr lang="en-US" sz="2400" dirty="0">
                <a:cs typeface="Calibri"/>
              </a:rPr>
              <a:t>REST</a:t>
            </a:r>
          </a:p>
          <a:p>
            <a:r>
              <a:rPr lang="en-US" sz="2400" dirty="0">
                <a:cs typeface="Calibri"/>
              </a:rPr>
              <a:t>API Value</a:t>
            </a:r>
          </a:p>
          <a:p>
            <a:r>
              <a:rPr lang="en-US" sz="2400" dirty="0">
                <a:cs typeface="Calibri"/>
              </a:rPr>
              <a:t>API Design</a:t>
            </a: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1979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dirty="0">
                <a:latin typeface="Calibri" charset="0"/>
              </a:rPr>
              <a:t>Uniform Resource Locator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30351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3600" dirty="0">
                <a:latin typeface="Calibri" charset="0"/>
              </a:rPr>
              <a:t>Uniquely identifies a resource over the web. </a:t>
            </a:r>
            <a:r>
              <a:rPr lang="en-US" sz="3600" i="1" dirty="0">
                <a:latin typeface="Calibri" charset="0"/>
              </a:rPr>
              <a:t>protocol://hostname:port/path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Query string used to include data in a URI. For example</a:t>
            </a:r>
          </a:p>
          <a:p>
            <a:pPr marL="0" indent="0">
              <a:buNone/>
            </a:pPr>
            <a:r>
              <a:rPr lang="en-US" dirty="0">
                <a:latin typeface="Calibri" charset="0"/>
                <a:hlinkClick r:id="rId3"/>
              </a:rPr>
              <a:t>https://www.myhome.com/heating?status=on</a:t>
            </a:r>
            <a:endParaRPr lang="en-US" dirty="0">
              <a:latin typeface="Calibri" charset="0"/>
              <a:cs typeface="Calibri"/>
              <a:hlinkClick r:id="rId3"/>
            </a:endParaRPr>
          </a:p>
          <a:p>
            <a:pPr marL="0" indent="0" algn="just">
              <a:buNone/>
            </a:pPr>
            <a:endParaRPr lang="en-US" dirty="0">
              <a:latin typeface="Calibri" charset="0"/>
            </a:endParaRPr>
          </a:p>
          <a:p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736282-623E-49F2-BB2E-79F9BB30F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873447" y="4467982"/>
            <a:ext cx="7929664" cy="23471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F483E7-2625-45BC-8D12-0FA0819D1E2C}"/>
              </a:ext>
            </a:extLst>
          </p:cNvPr>
          <p:cNvSpPr txBox="1"/>
          <p:nvPr/>
        </p:nvSpPr>
        <p:spPr>
          <a:xfrm>
            <a:off x="8322319" y="6627168"/>
            <a:ext cx="4340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5" tooltip="https://de.wikiversity.org/wiki/Benutzer:MartinThoma/Rechnernetze"/>
              </a:rPr>
              <a:t>This Photo</a:t>
            </a:r>
            <a:r>
              <a:rPr lang="en-IE" sz="900" dirty="0"/>
              <a:t> by Unknown </a:t>
            </a:r>
            <a:r>
              <a:rPr lang="en-IE" sz="900" dirty="0" err="1"/>
              <a:t>utho</a:t>
            </a:r>
            <a:r>
              <a:rPr lang="en-IE" sz="900" dirty="0"/>
              <a:t> is licensed under </a:t>
            </a:r>
            <a:r>
              <a:rPr lang="en-IE" sz="900" dirty="0">
                <a:hlinkClick r:id="rId6" tooltip="https://creativecommons.org/licenses/by-sa/3.0/"/>
              </a:rPr>
              <a:t>CC BY-SA</a:t>
            </a:r>
            <a:endParaRPr lang="en-IE" sz="900" dirty="0"/>
          </a:p>
        </p:txBody>
      </p:sp>
    </p:spTree>
    <p:extLst>
      <p:ext uri="{BB962C8B-B14F-4D97-AF65-F5344CB8AC3E}">
        <p14:creationId xmlns:p14="http://schemas.microsoft.com/office/powerpoint/2010/main" val="4009122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03DF9-34F5-4DA6-94D8-C53C969D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charset="0"/>
              </a:rPr>
              <a:t>Uniform Resource Locator</a:t>
            </a:r>
            <a:r>
              <a:rPr lang="en-IE" dirty="0"/>
              <a:t>: Query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6B7F2-A86B-4F2E-B7A3-01DC589AD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query string is a part of a URL that assigns values to specified parameters.</a:t>
            </a:r>
          </a:p>
          <a:p>
            <a:r>
              <a:rPr lang="en-GB" dirty="0"/>
              <a:t>Often used to filter results returned by API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IE" b="0" i="0" dirty="0">
                <a:solidFill>
                  <a:srgbClr val="505050"/>
                </a:solidFill>
                <a:effectLst/>
                <a:latin typeface="Inter"/>
              </a:rPr>
              <a:t>https://randomuser.me/api?results=10&amp;gender=female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87584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974B6-3353-4781-B620-BC5168DAE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0A2C0FD4-452B-439A-A978-C37BC16F5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20DA1-885D-450E-A717-0B7CC8A1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C9119-197D-45B5-B1CF-85C2F8975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9812" y="4963425"/>
            <a:ext cx="3510355" cy="75884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kern="120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6929AE4-43B6-494E-B7D6-F778AB2F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8CEE0D70-D5EB-4589-819D-77F64EC4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2A701B99-D75A-4647-9635-9858D3BA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4DEADC-5415-4FC6-93F0-89769392A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859" y="1120020"/>
            <a:ext cx="5632862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esign">
            <a:extLst>
              <a:ext uri="{FF2B5EF4-FFF2-40B4-BE49-F238E27FC236}">
                <a16:creationId xmlns:a16="http://schemas.microsoft.com/office/drawing/2014/main" id="{23EFA84F-1A22-443A-A767-E3301882B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5629" y="1271406"/>
            <a:ext cx="3216633" cy="321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24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4E73AB-2A75-4552-9C9D-C17C7DF3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 dirty="0">
                <a:solidFill>
                  <a:srgbClr val="FFFFFF"/>
                </a:solidFill>
              </a:rPr>
              <a:t>API Design: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79F6A-C99B-485D-A93C-D4635EB8A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GB" sz="2400" dirty="0"/>
              <a:t>An endpoint is the combination of a HTTP method and an URI</a:t>
            </a:r>
          </a:p>
          <a:p>
            <a:pPr lvl="1"/>
            <a:r>
              <a:rPr lang="en-GB" dirty="0">
                <a:highlight>
                  <a:srgbClr val="C0C0C0"/>
                </a:highlight>
              </a:rPr>
              <a:t>GET: /api/friends</a:t>
            </a:r>
          </a:p>
          <a:p>
            <a:r>
              <a:rPr lang="en-GB" sz="2400" b="0" i="0" dirty="0">
                <a:effectLst/>
                <a:latin typeface="charter"/>
              </a:rPr>
              <a:t>An endpoint can be interpreted as an </a:t>
            </a:r>
            <a:r>
              <a:rPr lang="en-GB" sz="2400" b="1" i="0" dirty="0">
                <a:effectLst/>
                <a:latin typeface="charter"/>
              </a:rPr>
              <a:t>action on a resource</a:t>
            </a:r>
            <a:r>
              <a:rPr lang="en-GB" sz="2400" b="0" i="0" dirty="0">
                <a:effectLst/>
                <a:latin typeface="charter"/>
              </a:rPr>
              <a:t>.</a:t>
            </a:r>
          </a:p>
          <a:p>
            <a:pPr lvl="1"/>
            <a:r>
              <a:rPr lang="en-GB" dirty="0">
                <a:highlight>
                  <a:srgbClr val="C0C0C0"/>
                </a:highlight>
                <a:latin typeface="charter"/>
              </a:rPr>
              <a:t>POST: /</a:t>
            </a:r>
            <a:r>
              <a:rPr lang="en-GB" dirty="0" err="1">
                <a:highlight>
                  <a:srgbClr val="C0C0C0"/>
                </a:highlight>
                <a:latin typeface="charter"/>
              </a:rPr>
              <a:t>api</a:t>
            </a:r>
            <a:r>
              <a:rPr lang="en-GB" dirty="0">
                <a:highlight>
                  <a:srgbClr val="C0C0C0"/>
                </a:highlight>
                <a:latin typeface="charter"/>
              </a:rPr>
              <a:t>/friends </a:t>
            </a:r>
            <a:r>
              <a:rPr lang="en-GB" dirty="0">
                <a:latin typeface="charter"/>
              </a:rPr>
              <a:t>means “create a new Friend”</a:t>
            </a:r>
            <a:endParaRPr lang="en-GB" dirty="0"/>
          </a:p>
          <a:p>
            <a:endParaRPr lang="en-IE" sz="2400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542A829-11EC-45B0-8879-421CE27D7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8892" y="3162695"/>
            <a:ext cx="4802404" cy="22227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BADC3C-F1C8-4391-9C23-11DFC7439947}"/>
              </a:ext>
            </a:extLst>
          </p:cNvPr>
          <p:cNvSpPr txBox="1"/>
          <p:nvPr/>
        </p:nvSpPr>
        <p:spPr>
          <a:xfrm>
            <a:off x="8594254" y="5185374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://pt.stackoverflow.com/questions/86399/qual-a-diferen%C3%A7a-entre-endpoint-e-ap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465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E" dirty="0"/>
              <a:t>API: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28288" cy="2258461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en-IE" sz="6000" dirty="0"/>
              <a:t>Everything is based around resources</a:t>
            </a:r>
            <a:endParaRPr lang="en-IE" sz="6000" dirty="0">
              <a:cs typeface="Calibri"/>
            </a:endParaRPr>
          </a:p>
          <a:p>
            <a:pPr lvl="1"/>
            <a:r>
              <a:rPr lang="en-IE" sz="5400" dirty="0"/>
              <a:t>the “things” you’re working with are modelled as resources described by URI paths--like /users, /groups, /dogs</a:t>
            </a:r>
            <a:endParaRPr lang="en-IE" sz="5400" dirty="0">
              <a:cs typeface="Calibri"/>
            </a:endParaRPr>
          </a:p>
          <a:p>
            <a:pPr lvl="1"/>
            <a:r>
              <a:rPr lang="en-IE" sz="5400" dirty="0"/>
              <a:t>Notice they are </a:t>
            </a:r>
            <a:r>
              <a:rPr lang="en-IE" sz="7200" b="1" dirty="0"/>
              <a:t>nouns</a:t>
            </a:r>
            <a:r>
              <a:rPr lang="en-IE" sz="5400" dirty="0"/>
              <a:t> </a:t>
            </a:r>
            <a:r>
              <a:rPr lang="en-IE" sz="5400" b="1" dirty="0"/>
              <a:t>. </a:t>
            </a:r>
            <a:endParaRPr lang="en-IE" sz="5400" b="1" dirty="0">
              <a:cs typeface="Calibri"/>
            </a:endParaRPr>
          </a:p>
          <a:p>
            <a:pPr lvl="1"/>
            <a:r>
              <a:rPr lang="en-IE" sz="5400" b="1" u="sng" dirty="0"/>
              <a:t>Verbs in URLs are BAD</a:t>
            </a:r>
            <a:endParaRPr lang="en-IE" sz="5400" b="1" u="sng" dirty="0">
              <a:cs typeface="Calibri"/>
            </a:endParaRPr>
          </a:p>
          <a:p>
            <a:r>
              <a:rPr lang="en-IE" sz="6000" dirty="0"/>
              <a:t>The things that you do on these things (or nouns) are characterised by the fixed set of  HTTP methods</a:t>
            </a:r>
            <a:endParaRPr lang="en-IE" sz="6000" dirty="0">
              <a:cs typeface="Calibri"/>
            </a:endParaRPr>
          </a:p>
          <a:p>
            <a:pPr lvl="1"/>
            <a:r>
              <a:rPr lang="en-IE" sz="5400" dirty="0"/>
              <a:t>What GET,POST,PUT does is something that the designer/developer gets to put into the model.</a:t>
            </a:r>
            <a:endParaRPr lang="en-IE" sz="5400" dirty="0">
              <a:cs typeface="Calibri"/>
            </a:endParaRPr>
          </a:p>
          <a:p>
            <a:r>
              <a:rPr lang="en-IE" sz="6000" dirty="0"/>
              <a:t>The metadata (the adjectives) is usually encoded in HTTP headers, although sometimes in the payload.</a:t>
            </a:r>
            <a:endParaRPr lang="en-IE" sz="6000" dirty="0">
              <a:cs typeface="Calibri"/>
            </a:endParaRPr>
          </a:p>
          <a:p>
            <a:r>
              <a:rPr lang="en-IE" sz="6000" dirty="0"/>
              <a:t>The responses are the pre-established HTTP status codes and body. (200, 404, 500 etc.)</a:t>
            </a:r>
            <a:endParaRPr lang="en-IE" sz="6000" dirty="0">
              <a:cs typeface="Calibri"/>
            </a:endParaRPr>
          </a:p>
          <a:p>
            <a:r>
              <a:rPr lang="en-IE" sz="6000" dirty="0"/>
              <a:t> The representations of the resource are found inside the body of the request and respons</a:t>
            </a:r>
            <a:r>
              <a:rPr lang="en-IE" dirty="0"/>
              <a:t>e</a:t>
            </a:r>
            <a:endParaRPr lang="en-IE" dirty="0">
              <a:cs typeface="Calibri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DF7F64E-840B-4EA8-9BF8-A2836A62F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874758"/>
              </p:ext>
            </p:extLst>
          </p:nvPr>
        </p:nvGraphicFramePr>
        <p:xfrm>
          <a:off x="1155700" y="4448023"/>
          <a:ext cx="812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491782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2044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907409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993893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14703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Resource/Path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08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/friends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List friends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 New Friend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Bulk Update Friends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Not Applicable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90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/friends/{id}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Details of Friend 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Not Applicable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Update details of Friend {id}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Delete friend {id}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119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438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8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BA2AA8-708A-4D50-B517-9EE9EB82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API: Design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A68110-2039-445C-AC15-C033ECA0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5" name="Content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C33DABC5-5753-43E3-AC79-69579F373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85338" y="2402646"/>
            <a:ext cx="7198322" cy="40130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9C4DC3-743C-42FB-AE34-FB1C3EBD94FC}"/>
              </a:ext>
            </a:extLst>
          </p:cNvPr>
          <p:cNvSpPr txBox="1"/>
          <p:nvPr/>
        </p:nvSpPr>
        <p:spPr>
          <a:xfrm>
            <a:off x="8438908" y="6536827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 dirty="0">
                <a:solidFill>
                  <a:srgbClr val="FFFFFF"/>
                </a:solidFill>
                <a:hlinkClick r:id="rId3" tooltip="http://dret.net/lectures/web-fall07/re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IE" sz="700" dirty="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22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BE8E5-3E48-4831-8C2C-A3045827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API: Good Practice1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61CB3-6666-4471-A7AA-46AE3F075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fontScale="77500" lnSpcReduction="20000"/>
          </a:bodyPr>
          <a:lstStyle/>
          <a:p>
            <a:r>
              <a:rPr lang="en-IE" sz="2600" dirty="0"/>
              <a:t>Always specify </a:t>
            </a:r>
            <a:r>
              <a:rPr lang="en-IE" sz="2600" b="1" dirty="0"/>
              <a:t>content-type</a:t>
            </a:r>
          </a:p>
          <a:p>
            <a:r>
              <a:rPr lang="en-IE" sz="2600" dirty="0"/>
              <a:t>Wrap your responses: </a:t>
            </a:r>
          </a:p>
          <a:p>
            <a:pPr lvl="1"/>
            <a:r>
              <a:rPr lang="en-IE" sz="2600" dirty="0"/>
              <a:t>Use a standard model for responses to enable easier processing by clients</a:t>
            </a:r>
          </a:p>
          <a:p>
            <a:r>
              <a:rPr lang="en-IE" sz="2600" dirty="0"/>
              <a:t>Example: TMDB Movie API for </a:t>
            </a:r>
            <a:r>
              <a:rPr lang="en-IE" sz="26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GET: /</a:t>
            </a:r>
            <a:r>
              <a:rPr lang="en-IE" sz="26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movies?page</a:t>
            </a:r>
            <a:r>
              <a:rPr lang="en-IE" sz="26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=1&amp;</a:t>
            </a:r>
            <a:r>
              <a:rPr lang="en-IE" sz="2600" b="0" i="0" dirty="0"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api_key=c183b23922…</a:t>
            </a:r>
          </a:p>
          <a:p>
            <a:pPr lvl="1"/>
            <a:r>
              <a:rPr lang="en-GB" sz="2600" dirty="0">
                <a:latin typeface="charter"/>
              </a:rPr>
              <a:t>U</a:t>
            </a:r>
            <a:r>
              <a:rPr lang="en-GB" sz="2600" b="0" i="0" dirty="0">
                <a:effectLst/>
                <a:latin typeface="charter"/>
              </a:rPr>
              <a:t>ses a model that defines the page, total pages, total results and results.</a:t>
            </a:r>
            <a:endParaRPr lang="en-IE" sz="2600" b="0" i="0" dirty="0">
              <a:effectLst/>
              <a:latin typeface="Inter"/>
            </a:endParaRPr>
          </a:p>
          <a:p>
            <a:pPr marL="0" indent="0">
              <a:buNone/>
            </a:pPr>
            <a:endParaRPr lang="en-IE" sz="800" dirty="0"/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"page": 1,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"</a:t>
            </a:r>
            <a:r>
              <a:rPr lang="en-IE" sz="800" b="1" dirty="0" err="1">
                <a:effectLst/>
                <a:latin typeface="Consolas" panose="020B0609020204030204" pitchFamily="49" charset="0"/>
              </a:rPr>
              <a:t>total_pages</a:t>
            </a:r>
            <a:r>
              <a:rPr lang="en-IE" sz="800" b="1" dirty="0">
                <a:effectLst/>
                <a:latin typeface="Consolas" panose="020B0609020204030204" pitchFamily="49" charset="0"/>
              </a:rPr>
              <a:t>": 500,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"</a:t>
            </a:r>
            <a:r>
              <a:rPr lang="en-IE" sz="800" b="1" dirty="0" err="1">
                <a:effectLst/>
                <a:latin typeface="Consolas" panose="020B0609020204030204" pitchFamily="49" charset="0"/>
              </a:rPr>
              <a:t>total_results</a:t>
            </a:r>
            <a:r>
              <a:rPr lang="en-IE" sz="800" b="1" dirty="0">
                <a:effectLst/>
                <a:latin typeface="Consolas" panose="020B0609020204030204" pitchFamily="49" charset="0"/>
              </a:rPr>
              <a:t>": 10000,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"results": [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    {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        "adult": false,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        "</a:t>
            </a:r>
            <a:r>
              <a:rPr lang="en-IE" sz="800" b="1" dirty="0" err="1">
                <a:effectLst/>
                <a:latin typeface="Consolas" panose="020B0609020204030204" pitchFamily="49" charset="0"/>
              </a:rPr>
              <a:t>backdrop_path</a:t>
            </a:r>
            <a:r>
              <a:rPr lang="en-IE" sz="800" b="1" dirty="0">
                <a:effectLst/>
                <a:latin typeface="Consolas" panose="020B0609020204030204" pitchFamily="49" charset="0"/>
              </a:rPr>
              <a:t>": "/hJuDvwzS0SPlsE6MNFOpznQltDZ.jpg",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        "</a:t>
            </a:r>
            <a:r>
              <a:rPr lang="en-IE" sz="800" b="1" dirty="0" err="1">
                <a:effectLst/>
                <a:latin typeface="Consolas" panose="020B0609020204030204" pitchFamily="49" charset="0"/>
              </a:rPr>
              <a:t>genre_ids</a:t>
            </a:r>
            <a:endParaRPr lang="en-IE" sz="800" b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800" dirty="0"/>
          </a:p>
        </p:txBody>
      </p:sp>
    </p:spTree>
    <p:extLst>
      <p:ext uri="{BB962C8B-B14F-4D97-AF65-F5344CB8AC3E}">
        <p14:creationId xmlns:p14="http://schemas.microsoft.com/office/powerpoint/2010/main" val="3584386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DD5E17-AC31-41FD-8BBB-E8BBC32C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API: Good Practice2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01776-0A27-42D3-AEB3-3C5B04DBA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IE" sz="2400" b="1" dirty="0"/>
              <a:t>HTTP Status Codes </a:t>
            </a:r>
            <a:r>
              <a:rPr lang="en-IE" sz="2400" dirty="0"/>
              <a:t>are important</a:t>
            </a:r>
          </a:p>
          <a:p>
            <a:r>
              <a:rPr lang="en-GB" sz="2400" b="0" i="0" dirty="0">
                <a:effectLst/>
                <a:latin typeface="charter"/>
              </a:rPr>
              <a:t>HTTP client rely on correct use the standard HTTP status codes ranges correctly.</a:t>
            </a:r>
          </a:p>
          <a:p>
            <a:pPr marL="0" indent="0">
              <a:buNone/>
            </a:pPr>
            <a:r>
              <a:rPr lang="en-GB" sz="2400" b="0" i="0" dirty="0">
                <a:effectLst/>
                <a:latin typeface="charter"/>
              </a:rPr>
              <a:t> </a:t>
            </a:r>
          </a:p>
          <a:p>
            <a:endParaRPr lang="en-IE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B7C63-E166-45E1-BEFA-900E42B18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" r="72304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0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F900-A5E0-4874-91A7-D6154CB4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EXRTA BIT: </a:t>
            </a:r>
            <a:r>
              <a:rPr lang="en-IE" dirty="0" err="1"/>
              <a:t>OpenAPI</a:t>
            </a:r>
            <a:r>
              <a:rPr lang="en-IE" dirty="0"/>
              <a:t> &amp; Swagger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154E2-F5C5-49B0-AB54-D58811AEB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96441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D944E2-D7E0-4FF8-9C30-5CC17A50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 b="1" dirty="0" err="1">
                <a:solidFill>
                  <a:srgbClr val="FFFFFF"/>
                </a:solidFill>
              </a:rPr>
              <a:t>OpenAPI</a:t>
            </a:r>
            <a:endParaRPr lang="en-IE" sz="4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1375-E61B-4DFE-A3FF-B01FF20DD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GB" sz="1500" dirty="0"/>
              <a:t>Specification for machine-readable interface files for describing, producing, consuming, and visualising Restful Web Services</a:t>
            </a:r>
          </a:p>
          <a:p>
            <a:r>
              <a:rPr lang="en-GB" sz="1500" dirty="0"/>
              <a:t>The </a:t>
            </a:r>
            <a:r>
              <a:rPr lang="en-GB" sz="1500" dirty="0" err="1"/>
              <a:t>OpenAPI</a:t>
            </a:r>
            <a:r>
              <a:rPr lang="en-GB" sz="1500" dirty="0"/>
              <a:t> Initiative is an open-source collaboration project of the Linux Foundation</a:t>
            </a:r>
          </a:p>
          <a:p>
            <a:r>
              <a:rPr lang="en-GB" sz="1500" dirty="0"/>
              <a:t>Origins in Swagger… (</a:t>
            </a:r>
            <a:r>
              <a:rPr lang="en-IE" sz="1500" dirty="0">
                <a:hlinkClick r:id="rId2"/>
              </a:rPr>
              <a:t>https://swagger.io/specification/</a:t>
            </a:r>
            <a:r>
              <a:rPr lang="en-IE" sz="1500" dirty="0"/>
              <a:t>)</a:t>
            </a:r>
            <a:endParaRPr lang="en-GB" sz="1500" dirty="0"/>
          </a:p>
          <a:p>
            <a:r>
              <a:rPr lang="en-GB" sz="1500" dirty="0"/>
              <a:t>The </a:t>
            </a:r>
            <a:r>
              <a:rPr lang="en-GB" sz="1500" dirty="0" err="1"/>
              <a:t>OpenAPI</a:t>
            </a:r>
            <a:r>
              <a:rPr lang="en-GB" sz="1500" dirty="0"/>
              <a:t> Specification (OAS) defines a standard, language-agnostic interface to RESTful APIs</a:t>
            </a:r>
          </a:p>
          <a:p>
            <a:r>
              <a:rPr lang="en-GB" sz="1500" dirty="0"/>
              <a:t>YAML can be used to describe an </a:t>
            </a:r>
            <a:r>
              <a:rPr lang="en-GB" sz="1500" dirty="0" err="1"/>
              <a:t>OpanAPI</a:t>
            </a:r>
            <a:r>
              <a:rPr lang="en-GB" sz="1500" dirty="0"/>
              <a:t>.</a:t>
            </a:r>
            <a:endParaRPr lang="en-IE" sz="1500" dirty="0"/>
          </a:p>
        </p:txBody>
      </p:sp>
      <p:pic>
        <p:nvPicPr>
          <p:cNvPr id="5" name="Picture 4" descr="A picture containing sitting&#10;&#10;Description automatically generated">
            <a:extLst>
              <a:ext uri="{FF2B5EF4-FFF2-40B4-BE49-F238E27FC236}">
                <a16:creationId xmlns:a16="http://schemas.microsoft.com/office/drawing/2014/main" id="{C8EB5978-0D84-44D3-A9B0-6F03EDF43E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595" b="7283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08BA07-B4A5-434D-B3D4-B8A96E9442E6}"/>
              </a:ext>
            </a:extLst>
          </p:cNvPr>
          <p:cNvSpPr txBox="1"/>
          <p:nvPr/>
        </p:nvSpPr>
        <p:spPr>
          <a:xfrm>
            <a:off x="8714479" y="5855693"/>
            <a:ext cx="218681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mashup.se/nyheter/apimandag-2015-11-09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05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571FE-BAF9-4AB6-91E3-984FF7A2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2BC08-56A1-48EE-B0E8-A8C758EDF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7499" y="4810308"/>
            <a:ext cx="9003022" cy="107655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501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301F5F-4E52-48FE-B8E9-A9339EF56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 dirty="0">
                <a:solidFill>
                  <a:srgbClr val="FFFFFF"/>
                </a:solidFill>
              </a:rPr>
              <a:t>Open API: YAML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6364-CFF2-434A-9096-36212665A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GB" sz="1300"/>
              <a:t>Human friendly, cross language, data </a:t>
            </a:r>
            <a:r>
              <a:rPr lang="en-IE" sz="1300"/>
              <a:t>serialization language.</a:t>
            </a:r>
          </a:p>
          <a:p>
            <a:pPr lvl="1"/>
            <a:r>
              <a:rPr lang="en-IE" sz="1300"/>
              <a:t>YAML Ain’t Markup Language</a:t>
            </a:r>
          </a:p>
          <a:p>
            <a:r>
              <a:rPr lang="en-GB" sz="1300"/>
              <a:t>Documents begin with --- and end with …</a:t>
            </a:r>
          </a:p>
          <a:p>
            <a:r>
              <a:rPr lang="en-GB" sz="1300" b="1"/>
              <a:t>Indentation of lines denotes the structure within the document.</a:t>
            </a:r>
          </a:p>
          <a:p>
            <a:r>
              <a:rPr lang="en-GB" sz="1300"/>
              <a:t>Comments begin with #</a:t>
            </a:r>
          </a:p>
          <a:p>
            <a:r>
              <a:rPr lang="en-GB" sz="1300"/>
              <a:t>Members of lists begin with –</a:t>
            </a:r>
          </a:p>
          <a:p>
            <a:r>
              <a:rPr lang="en-GB" sz="1300"/>
              <a:t>Key value pairs use the following syntax</a:t>
            </a:r>
          </a:p>
          <a:p>
            <a:pPr lvl="1"/>
            <a:r>
              <a:rPr lang="en-GB" sz="1300"/>
              <a:t>&lt;key&gt;: &lt;value&gt;</a:t>
            </a:r>
          </a:p>
          <a:p>
            <a:r>
              <a:rPr lang="en-GB" sz="1300"/>
              <a:t>Quick tutorial here</a:t>
            </a:r>
          </a:p>
          <a:p>
            <a:pPr lvl="1"/>
            <a:r>
              <a:rPr lang="en-IE" sz="1300">
                <a:hlinkClick r:id="rId2"/>
              </a:rPr>
              <a:t>https://keleshev.com/yaml-quick-introduction</a:t>
            </a:r>
            <a:endParaRPr lang="en-GB" sz="1300"/>
          </a:p>
          <a:p>
            <a:pPr lvl="1"/>
            <a:endParaRPr lang="en-IE" sz="130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D8692E-26C1-4E7B-AEB4-0010C47672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10376" b="-1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23C6C3-61F8-4017-A475-59DF8D5D0722}"/>
              </a:ext>
            </a:extLst>
          </p:cNvPr>
          <p:cNvSpPr txBox="1"/>
          <p:nvPr/>
        </p:nvSpPr>
        <p:spPr>
          <a:xfrm>
            <a:off x="8605476" y="5855693"/>
            <a:ext cx="229582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tex.stackexchange.com/questions/152829/how-can-i-highlight-yaml-code-in-a-pretty-way-with-listing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331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E9C5405-4A49-4E12-98FD-8966C1118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5B9823A-85C3-4837-8700-3D94F9B36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7235" y="0"/>
            <a:ext cx="789032" cy="6865831"/>
          </a:xfrm>
          <a:custGeom>
            <a:avLst/>
            <a:gdLst>
              <a:gd name="connsiteX0" fmla="*/ 2648 w 789032"/>
              <a:gd name="connsiteY0" fmla="*/ 0 h 6865831"/>
              <a:gd name="connsiteX1" fmla="*/ 789032 w 789032"/>
              <a:gd name="connsiteY1" fmla="*/ 0 h 6865831"/>
              <a:gd name="connsiteX2" fmla="*/ 789032 w 789032"/>
              <a:gd name="connsiteY2" fmla="*/ 1621639 h 6865831"/>
              <a:gd name="connsiteX3" fmla="*/ 789032 w 789032"/>
              <a:gd name="connsiteY3" fmla="*/ 1900580 h 6865831"/>
              <a:gd name="connsiteX4" fmla="*/ 789032 w 789032"/>
              <a:gd name="connsiteY4" fmla="*/ 6865831 h 6865831"/>
              <a:gd name="connsiteX5" fmla="*/ 0 w 789032"/>
              <a:gd name="connsiteY5" fmla="*/ 6399058 h 6865831"/>
              <a:gd name="connsiteX6" fmla="*/ 0 w 789032"/>
              <a:gd name="connsiteY6" fmla="*/ 1154866 h 6865831"/>
              <a:gd name="connsiteX7" fmla="*/ 2648 w 789032"/>
              <a:gd name="connsiteY7" fmla="*/ 1156433 h 686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9032" h="6865831">
                <a:moveTo>
                  <a:pt x="2648" y="0"/>
                </a:moveTo>
                <a:lnTo>
                  <a:pt x="789032" y="0"/>
                </a:lnTo>
                <a:lnTo>
                  <a:pt x="789032" y="1621639"/>
                </a:lnTo>
                <a:lnTo>
                  <a:pt x="789032" y="1900580"/>
                </a:lnTo>
                <a:lnTo>
                  <a:pt x="789032" y="6865831"/>
                </a:lnTo>
                <a:lnTo>
                  <a:pt x="0" y="6399058"/>
                </a:lnTo>
                <a:lnTo>
                  <a:pt x="0" y="1154866"/>
                </a:lnTo>
                <a:lnTo>
                  <a:pt x="2648" y="11564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5BAFBDD6-35EA-4318-81BD-034C73032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17236" y="887217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668AFA7-0343-4462-B952-29775C02D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498749" cy="6150193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D52898-87B9-4921-B2E2-A22CE7E66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28"/>
          <a:stretch/>
        </p:blipFill>
        <p:spPr>
          <a:xfrm>
            <a:off x="643467" y="839816"/>
            <a:ext cx="6686077" cy="4961067"/>
          </a:xfrm>
          <a:prstGeom prst="rect">
            <a:avLst/>
          </a:prstGeom>
        </p:spPr>
      </p:pic>
      <p:sp>
        <p:nvSpPr>
          <p:cNvPr id="31" name="Rectangle 8">
            <a:extLst>
              <a:ext uri="{FF2B5EF4-FFF2-40B4-BE49-F238E27FC236}">
                <a16:creationId xmlns:a16="http://schemas.microsoft.com/office/drawing/2014/main" id="{FABAF75E-3794-4E38-AFE5-55C262447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04744" y="0"/>
            <a:ext cx="43842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78945-3E10-4AB0-B90D-EE08CF5F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1062401"/>
            <a:ext cx="3262028" cy="2733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Swagger</a:t>
            </a:r>
          </a:p>
        </p:txBody>
      </p:sp>
    </p:spTree>
    <p:extLst>
      <p:ext uri="{BB962C8B-B14F-4D97-AF65-F5344CB8AC3E}">
        <p14:creationId xmlns:p14="http://schemas.microsoft.com/office/powerpoint/2010/main" val="965035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CC0EF-FF75-4C45-AFB8-6CD8A251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EBF0F1-AC8F-4DD1-83D7-8A2FE4439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399" y="2139351"/>
            <a:ext cx="7749201" cy="41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2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Web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IE" sz="1500" dirty="0"/>
              <a:t>Programmatic interface exposed via the web</a:t>
            </a:r>
          </a:p>
          <a:p>
            <a:r>
              <a:rPr lang="en-IE" sz="1500" dirty="0"/>
              <a:t>Uses open standards typically with request-response messaging.</a:t>
            </a:r>
          </a:p>
          <a:p>
            <a:pPr lvl="1"/>
            <a:r>
              <a:rPr lang="en-IE" sz="1500" dirty="0" err="1"/>
              <a:t>E.g</a:t>
            </a:r>
            <a:r>
              <a:rPr lang="en-IE" sz="1500" dirty="0"/>
              <a:t> messages in JSON or XML</a:t>
            </a:r>
          </a:p>
          <a:p>
            <a:pPr lvl="1"/>
            <a:r>
              <a:rPr lang="en-IE" sz="1500" dirty="0"/>
              <a:t>HTTP as transport</a:t>
            </a:r>
          </a:p>
          <a:p>
            <a:pPr lvl="1"/>
            <a:r>
              <a:rPr lang="en-IE" sz="1500" dirty="0"/>
              <a:t>URIs</a:t>
            </a:r>
          </a:p>
          <a:p>
            <a:r>
              <a:rPr lang="en-IE" sz="1500" dirty="0"/>
              <a:t>Example would be web APIs described in previous lectures.</a:t>
            </a:r>
          </a:p>
          <a:p>
            <a:r>
              <a:rPr lang="en-IE" sz="1500" dirty="0"/>
              <a:t>Typical use:</a:t>
            </a:r>
          </a:p>
          <a:p>
            <a:pPr lvl="1"/>
            <a:r>
              <a:rPr lang="en-IE" sz="1500" dirty="0"/>
              <a:t>Expose application functionality via the web</a:t>
            </a:r>
          </a:p>
          <a:p>
            <a:pPr lvl="1"/>
            <a:r>
              <a:rPr lang="en-IE" sz="1500" dirty="0"/>
              <a:t>Machine to machine communication</a:t>
            </a:r>
          </a:p>
          <a:p>
            <a:pPr lvl="1"/>
            <a:r>
              <a:rPr lang="en-IE" sz="1500" dirty="0"/>
              <a:t>Distributed systems</a:t>
            </a:r>
          </a:p>
          <a:p>
            <a:endParaRPr lang="en-IE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" t="57" r="854" b="-1193"/>
          <a:stretch/>
        </p:blipFill>
        <p:spPr>
          <a:xfrm>
            <a:off x="5150578" y="2494449"/>
            <a:ext cx="5700924" cy="360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8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Traditional 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IE" sz="2000"/>
              <a:t>API design happens after the release of some a data-rich application</a:t>
            </a:r>
          </a:p>
          <a:p>
            <a:pPr lvl="1"/>
            <a:r>
              <a:rPr lang="en-IE" sz="2000"/>
              <a:t>Existing application “wrapped” in API</a:t>
            </a:r>
          </a:p>
          <a:p>
            <a:r>
              <a:rPr lang="en-IE" sz="2000"/>
              <a:t>Created as an afterthought.</a:t>
            </a:r>
          </a:p>
          <a:p>
            <a:pPr lvl="1"/>
            <a:r>
              <a:rPr lang="en-IE" sz="2000"/>
              <a:t>Tightly bound application needs data/function exposed as API.</a:t>
            </a:r>
          </a:p>
          <a:p>
            <a:pPr lvl="1"/>
            <a:r>
              <a:rPr lang="en-IE" sz="2000"/>
              <a:t>Shoe-horned in as a separate entity.</a:t>
            </a:r>
          </a:p>
          <a:p>
            <a:endParaRPr lang="en-IE" sz="2000"/>
          </a:p>
          <a:p>
            <a:pPr lvl="1"/>
            <a:endParaRPr lang="en-IE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6" r="22269" b="2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4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“API First”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IE" sz="2000" dirty="0"/>
              <a:t>Collaboratively design, </a:t>
            </a:r>
            <a:r>
              <a:rPr lang="en-IE" sz="2000" dirty="0" err="1"/>
              <a:t>mockup</a:t>
            </a:r>
            <a:r>
              <a:rPr lang="en-IE" sz="2000" dirty="0"/>
              <a:t>, implement and document an API </a:t>
            </a:r>
            <a:r>
              <a:rPr lang="en-IE" sz="2000" b="1" dirty="0"/>
              <a:t>before</a:t>
            </a:r>
            <a:r>
              <a:rPr lang="en-IE" sz="2000" dirty="0"/>
              <a:t> the application or other channels that will use it even exist.</a:t>
            </a:r>
          </a:p>
          <a:p>
            <a:r>
              <a:rPr lang="en-IE" sz="2000" dirty="0"/>
              <a:t>Uses “clean-room” approach.</a:t>
            </a:r>
          </a:p>
          <a:p>
            <a:pPr lvl="1"/>
            <a:r>
              <a:rPr lang="en-IE" sz="2000" dirty="0"/>
              <a:t>the API is designed with little consideration for the existing IT landscape.</a:t>
            </a:r>
          </a:p>
          <a:p>
            <a:pPr lvl="1"/>
            <a:r>
              <a:rPr lang="en-IE" sz="2000" dirty="0"/>
              <a:t>the API is designed as though there are no constraints. </a:t>
            </a:r>
          </a:p>
          <a:p>
            <a:endParaRPr lang="en-IE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7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5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Advantages of API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IE" sz="1700" dirty="0"/>
              <a:t>Suits multi-device environment of today.</a:t>
            </a:r>
          </a:p>
          <a:p>
            <a:r>
              <a:rPr lang="en-IE" sz="1700" dirty="0"/>
              <a:t>An API layer can serve multiple channels/devices.</a:t>
            </a:r>
          </a:p>
          <a:p>
            <a:pPr lvl="1"/>
            <a:r>
              <a:rPr lang="en-IE" sz="1700" dirty="0"/>
              <a:t>Mobile/tablet/IoT device</a:t>
            </a:r>
          </a:p>
          <a:p>
            <a:r>
              <a:rPr lang="en-IE" sz="1700" dirty="0"/>
              <a:t>Scalable, modular, cohesive and composable</a:t>
            </a:r>
          </a:p>
          <a:p>
            <a:pPr lvl="1"/>
            <a:r>
              <a:rPr lang="en-IE" sz="1700" dirty="0"/>
              <a:t>If designed properly(e.g. microservice architecture)</a:t>
            </a:r>
          </a:p>
          <a:p>
            <a:pPr lvl="1"/>
            <a:r>
              <a:rPr lang="en-IE" sz="1700" dirty="0"/>
              <a:t>See later slides</a:t>
            </a:r>
          </a:p>
          <a:p>
            <a:r>
              <a:rPr lang="en-IE" sz="1700" dirty="0"/>
              <a:t>Concentrate on function first rather than data</a:t>
            </a:r>
          </a:p>
          <a:p>
            <a:endParaRPr lang="en-IE" sz="17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2" r="8550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5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API Design Approach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DC7D85D-C9B4-4A2F-A056-57FE7158D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14735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642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974B6-3353-4781-B620-BC5168DAE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0A2C0FD4-452B-439A-A978-C37BC16F5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FC47A-BBBF-4566-9C06-EBE4B084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3C74E-C0AC-4577-992E-5F2D84D67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9812" y="4963425"/>
            <a:ext cx="3510355" cy="75884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kern="120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6929AE4-43B6-494E-B7D6-F778AB2F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8CEE0D70-D5EB-4589-819D-77F64EC4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2A701B99-D75A-4647-9635-9858D3BA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4DEADC-5415-4FC6-93F0-89769392A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859" y="1120020"/>
            <a:ext cx="5632862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leep">
            <a:extLst>
              <a:ext uri="{FF2B5EF4-FFF2-40B4-BE49-F238E27FC236}">
                <a16:creationId xmlns:a16="http://schemas.microsoft.com/office/drawing/2014/main" id="{4F7B3846-3B4B-4BC4-9D1F-640EFD558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5629" y="1271406"/>
            <a:ext cx="3216633" cy="321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83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7B1FB1A458AA4FB1520DBCEEEF84AB" ma:contentTypeVersion="10" ma:contentTypeDescription="Create a new document." ma:contentTypeScope="" ma:versionID="80e6eefb936f797d5655855dd419b8d0">
  <xsd:schema xmlns:xsd="http://www.w3.org/2001/XMLSchema" xmlns:xs="http://www.w3.org/2001/XMLSchema" xmlns:p="http://schemas.microsoft.com/office/2006/metadata/properties" xmlns:ns3="2ce51dc8-c7fd-4e9f-aab7-66ee981bb74f" xmlns:ns4="4fa34961-db85-4b4a-bce8-6d4fac0faa91" targetNamespace="http://schemas.microsoft.com/office/2006/metadata/properties" ma:root="true" ma:fieldsID="5642072c215f5c8f7ec84511c98be178" ns3:_="" ns4:_="">
    <xsd:import namespace="2ce51dc8-c7fd-4e9f-aab7-66ee981bb74f"/>
    <xsd:import namespace="4fa34961-db85-4b4a-bce8-6d4fac0faa9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e51dc8-c7fd-4e9f-aab7-66ee981bb7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a34961-db85-4b4a-bce8-6d4fac0fa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EFC965-3637-45D5-B4DF-7591A11F85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581383-3816-49BF-A165-E5B754F24280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  <ds:schemaRef ds:uri="4fa34961-db85-4b4a-bce8-6d4fac0faa91"/>
    <ds:schemaRef ds:uri="2ce51dc8-c7fd-4e9f-aab7-66ee981bb74f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B46DE51-BBDC-464E-A412-C4EDF9EDD2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e51dc8-c7fd-4e9f-aab7-66ee981bb74f"/>
    <ds:schemaRef ds:uri="4fa34961-db85-4b4a-bce8-6d4fac0faa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2619</TotalTime>
  <Words>1844</Words>
  <Application>Microsoft Office PowerPoint</Application>
  <PresentationFormat>Widescreen</PresentationFormat>
  <Paragraphs>213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Arial</vt:lpstr>
      <vt:lpstr>Calibri</vt:lpstr>
      <vt:lpstr>Calibri Light</vt:lpstr>
      <vt:lpstr>charter</vt:lpstr>
      <vt:lpstr>Consolas</vt:lpstr>
      <vt:lpstr>Inter</vt:lpstr>
      <vt:lpstr>open sans</vt:lpstr>
      <vt:lpstr>sohne</vt:lpstr>
      <vt:lpstr>office theme</vt:lpstr>
      <vt:lpstr>Web API Design</vt:lpstr>
      <vt:lpstr>Agenda</vt:lpstr>
      <vt:lpstr>Web APIs</vt:lpstr>
      <vt:lpstr>Web APIs</vt:lpstr>
      <vt:lpstr>Traditional API Design</vt:lpstr>
      <vt:lpstr>“API First” approach</vt:lpstr>
      <vt:lpstr>Advantages of API First</vt:lpstr>
      <vt:lpstr>API Design Approach</vt:lpstr>
      <vt:lpstr>REST</vt:lpstr>
      <vt:lpstr>What’s REST?</vt:lpstr>
      <vt:lpstr>Key REST Principles</vt:lpstr>
      <vt:lpstr>HTTP</vt:lpstr>
      <vt:lpstr>Hypertext Transfer Protocol</vt:lpstr>
      <vt:lpstr>HTTP Overview: Components</vt:lpstr>
      <vt:lpstr>HTTP Protocol (Request)</vt:lpstr>
      <vt:lpstr>HTTP Protocol (Response)</vt:lpstr>
      <vt:lpstr>HTTP Protocol: Content-Type Header</vt:lpstr>
      <vt:lpstr>HTTP Protocol:  Methods (or Verbs)</vt:lpstr>
      <vt:lpstr>Uniform Resource Indicators</vt:lpstr>
      <vt:lpstr>Uniform Resource Locator</vt:lpstr>
      <vt:lpstr>Uniform Resource Locator: Query String</vt:lpstr>
      <vt:lpstr>API Design</vt:lpstr>
      <vt:lpstr>API Design: Endpoints</vt:lpstr>
      <vt:lpstr>API: Design</vt:lpstr>
      <vt:lpstr>API: Design</vt:lpstr>
      <vt:lpstr>API: Good Practice1</vt:lpstr>
      <vt:lpstr>API: Good Practice2</vt:lpstr>
      <vt:lpstr>EXRTA BIT: OpenAPI &amp; Swagger</vt:lpstr>
      <vt:lpstr>OpenAPI</vt:lpstr>
      <vt:lpstr>Open API: YAML</vt:lpstr>
      <vt:lpstr>Swagger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 Design</dc:title>
  <dc:creator>Frank X Walsh</dc:creator>
  <cp:lastModifiedBy>Frank X Walsh</cp:lastModifiedBy>
  <cp:revision>27</cp:revision>
  <dcterms:created xsi:type="dcterms:W3CDTF">2020-03-09T15:11:26Z</dcterms:created>
  <dcterms:modified xsi:type="dcterms:W3CDTF">2022-03-08T10:14:00Z</dcterms:modified>
</cp:coreProperties>
</file>