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4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91" r:id="rId3"/>
    <p:sldId id="292" r:id="rId4"/>
    <p:sldId id="273" r:id="rId5"/>
    <p:sldId id="299" r:id="rId6"/>
    <p:sldId id="314" r:id="rId7"/>
    <p:sldId id="308" r:id="rId8"/>
    <p:sldId id="310" r:id="rId9"/>
    <p:sldId id="306" r:id="rId10"/>
    <p:sldId id="307" r:id="rId11"/>
    <p:sldId id="311" r:id="rId12"/>
    <p:sldId id="312" r:id="rId13"/>
    <p:sldId id="313" r:id="rId14"/>
    <p:sldId id="260" r:id="rId15"/>
    <p:sldId id="263" r:id="rId16"/>
    <p:sldId id="264" r:id="rId17"/>
    <p:sldId id="301" r:id="rId18"/>
    <p:sldId id="267" r:id="rId19"/>
    <p:sldId id="271" r:id="rId20"/>
    <p:sldId id="295" r:id="rId21"/>
    <p:sldId id="269" r:id="rId22"/>
    <p:sldId id="303" r:id="rId23"/>
    <p:sldId id="272" r:id="rId24"/>
    <p:sldId id="274" r:id="rId25"/>
    <p:sldId id="300" r:id="rId26"/>
    <p:sldId id="276" r:id="rId27"/>
    <p:sldId id="278" r:id="rId28"/>
    <p:sldId id="279" r:id="rId29"/>
  </p:sldIdLst>
  <p:sldSz cx="1343977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xwalsh@wit.ie" initials="f" lastIdx="1" clrIdx="0">
    <p:extLst>
      <p:ext uri="{19B8F6BF-5375-455C-9EA6-DF929625EA0E}">
        <p15:presenceInfo xmlns:p15="http://schemas.microsoft.com/office/powerpoint/2012/main" userId="f619e97340dcf56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88" y="5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0:19: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 12707 1376 0 0,'0'0'1149'0'0,"-7"-18"3346"0"0,6 15-4422 0 0,-1 0 405 0 0,0 0-1 0 0,1 1 0 0 0,-1-1 0 0 0,0 0 1 0 0,-1 1-1 0 0,1-1 0 0 0,-4-2 1 0 0,5 4 1134 0 0,1 1-1584 0 0,0 0 1 0 0,0 0-1 0 0,0 0 0 0 0,0 0 1 0 0,0 1-1 0 0,0-1 1 0 0,-1 0-1 0 0,1 0 1 0 0,0 0-1 0 0,0 0 1 0 0,0 0-1 0 0,0 0 1 0 0,0 0-1 0 0,0 0 1 0 0,0 0-1 0 0,-1 0 1 0 0,1 0-1 0 0,0 0 1 0 0,0 0-1 0 0,0 0 0 0 0,0 0 1 0 0,0 0-1 0 0,0 0 1 0 0,0 0-1 0 0,-1 0 1 0 0,1 0-1 0 0,0 0 1 0 0,0 0-1 0 0,0 0 1 0 0,0 0-1 0 0,0 0 1 0 0,0 0-1 0 0,0 0 1 0 0,-1 0-1 0 0,1-1 0 0 0,0 1 1 0 0,0 0-1 0 0,0 0 1 0 0,0 0-1 0 0,0 0 1 0 0,0 0-1 0 0,0 0 1 0 0,0 0-1 0 0,0 0 1 0 0,0 0-1 0 0,0-1 1 0 0,0 1-1 0 0,0 0 1 0 0,0 0-1 0 0,-1 0 0 0 0,1 0 1 0 0,0 0-1 0 0,0 0 1 0 0,0 0-1 0 0,0-1 1 0 0,0 1-1 0 0,0 0 1 0 0,0 0-1 0 0,0 0 1 0 0,0 0-1 0 0,0 0 1 0 0,1 0-1 0 0,-1 0 1 0 0,0-1-1 0 0,0 1 0 0 0,0 0 1 0 0,0 0-1 0 0,0 0 1 0 0,-5 8 484 0 0,4-5-498 0 0,1 1 0 0 0,0-1 0 0 0,0 1 0 0 0,0-1 0 0 0,0 1 1 0 0,1-1-1 0 0,-1 1 0 0 0,1-1 0 0 0,2 6 0 0 0,2 21 283 0 0,-3-16-153 0 0,0-1 0 0 0,1 0 1 0 0,0 1-1 0 0,1-1 0 0 0,1-1 0 0 0,0 1 0 0 0,9 16 0 0 0,-5-9 11 0 0,24 63 380 0 0,-21-49-221 0 0,28 55 1 0 0,-11-35-129 0 0,-16-26-41 0 0,3-1 0 0 0,32 46 0 0 0,0-13 83 0 0,51 59 182 0 0,-50-63-203 0 0,39 39 200 0 0,-55-62-288 0 0,16 15 4 0 0,2-2 0 0 0,1-3 0 0 0,64 41 0 0 0,-20-27 47 0 0,2-3 0 0 0,2-6-1 0 0,210 72 1 0 0,-159-78 480 0 0,257 38-1 0 0,-96-48-81 0 0,3-30-187 0 0,-248-7-319 0 0,308-30 291 0 0,-312 25-281 0 0,365-68 233 0 0,-314 51-230 0 0,186-68 0 0 0,-183 49-46 0 0,238-106 77 0 0,-56-18-11 0 0,-206 111-23 0 0,93-80 0 0 0,275-298 123 0 0,-44-45-107 0 0,-294 325-2 0 0,-7-6 0 0 0,96-181 0 0 0,-53-1 151 0 0,-117 232-158 0 0,-5-1 1 0 0,26-134-1 0 0,-34 92 2 0 0,9-178 0 0 0,-34 227-52 0 0,-4 1 0 0 0,-20-152 1 0 0,-66-207 121 0 0,53 341-76 0 0,-59-148 0 0 0,-71-111 150 0 0,31 105-127 0 0,55 120-59 0 0,13 32-12 0 0,-29-65-3 0 0,-396-1178 103 0 0,421 1123-153 0 0,52 170 29 0 0,-10-103 0 0 0,-20-558 296 0 0,44 638-274 0 0,14-117 1 0 0,29-94 53 0 0,33-29-12 0 0,28 3-24 0 0,164-396-44 0 0,23 164 0 0 0,-281 554 0 0 0,178-299 0 0 0,-54 92 0 0 0,117-143 0 0 0,32 26 0 0 0,-57 105 0 0 0,-146 157 0 0 0,303-256 0 0 0,29 37 0 0 0,58 15 0 0 0,-331 212-16 0 0,2 7 0 0 0,2 5 0 0 0,232-57 0 0 0,-167 69-20 0 0,360-30 0 0 0,110 56 36 0 0,-611 23 32 0 0,127 26 0 0 0,-171-27-113 0 0,36 15 0 0 0,-49-16 52 0 0,0 0 1 0 0,-1 1-1 0 0,1 0 0 0 0,-1 1 0 0 0,0-1 1 0 0,0 1-1 0 0,10 9 0 0 0,21 26-1988 0 0,-20-16-94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0:19:23.8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719 0 8288 0 0,'0'0'756'0'0,"-1"0"-623"0"0,-4 0 2386 0 0,5 3-1126 0 0,0 2-1272 0 0,1 1-1 0 0,0-1 1 0 0,0 1 0 0 0,1-1 0 0 0,0 1-1 0 0,0-1 1 0 0,0 0 0 0 0,0 0 0 0 0,1 0-1 0 0,0 0 1 0 0,0 0 0 0 0,0-1-1 0 0,0 1 1 0 0,1-1 0 0 0,6 6 0 0 0,3 2-133 0 0,0 0 0 0 0,1-1 0 0 0,28 17 0 0 0,97 59 48 0 0,73 43 3 0 0,-156-99 105 0 0,-2 2 0 0 0,-1 2 0 0 0,-2 3 0 0 0,77 75 0 0 0,-116-100-9 0 0,0 0 0 0 0,-2 1 1 0 0,1 1-1 0 0,-2-1 0 0 0,0 2 1 0 0,-1-1-1 0 0,0 1 0 0 0,-1 0 1 0 0,-1 1-1 0 0,-1 0 0 0 0,0 0 1 0 0,-1 0-1 0 0,2 23 1 0 0,-4-17 51 0 0,-1 0 0 0 0,-1 0 0 0 0,-2 0 0 0 0,0-1 0 0 0,-1 1 0 0 0,-1 0 1 0 0,-1-1-1 0 0,-2 0 0 0 0,-14 37 0 0 0,4-25 10 0 0,-1-1 0 0 0,-1-1 0 0 0,-2 0 0 0 0,-1-2 0 0 0,-1 0 0 0 0,-2-2 0 0 0,-1 0-1 0 0,-1-2 1 0 0,-36 27 0 0 0,42-36-100 0 0,-96 79 751 0 0,-179 113-1 0 0,-83-2-55 0 0,234-140-729 0 0,-36 17-425 0 0,60-31-5973 0 0,41-21-1166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3-06T10:06:54.05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3675 345 0,'0'0'15'0,"0"0"4"0,0 0-19 0,0 0 0 0,0 0 0 0,0 0 0 15,10-4 132-15,-10 4 24 0,0 0 4 0,5-4 0 16,0-5-108-16,-1 0-23 0,-4 1-4 0,0 8-1 16,10-9-5-16,-5 0-2 0,-5 9 0 0,0-4 0 15,0 4 9-15,0 0 2 0,5-9 0 0,-5 9 0 16,0-8 13-16,0 8 3 0,0 0 1 0,5-5 0 15,-5 5-2-15,0 0-1 0,5-4 0 0,-5 4 0 16,0 0-12-16,4-13-2 0,1 9-1 0,0-5 0 16,-5 9-10-16,5-8-1 0,0-1-1 0,0 0 0 15,4 5 1-15,-4-5 0 0,5 1 0 0,0-1 0 16,-1 0 9-16,1-4 3 0,5 0 0 0,-6 1 0 0,6-6-10 16,0 5-2-16,4-4 0 0,-4-5 0 0,4 1-2 0,0-5-1 15,6 4 0-15,-1-4 0 0,0 1-5 0,1-6 0 16,4 1-8-16,0 0 12 0,5 0-12 0,0-5 0 15,-5 0 8-15,5 1-8 0,5-1 0 0,-5-3 0 16,5-1 8-16,0 4-8 0,0-4 13 0,4 0 0 16,1 1 0-16,0-6 0 0,0 5 9 0,4-4 2 15,1 4 0-15,-1 1 0 0,6-6 0 0,-1 5 0 16,-4-4 0-16,4 4 0 0,1-4-9 0,-1 4-2 16,1 1 0-16,4-1 0 0,0-5-4 0,5 6-1 15,-9 3 0-15,9-4 0 0,0 0-8 0,-5 5 10 0,1-1-10 16,-6 5 10-16,5-5-1 0,-4 1 0 0,-1-1 0 15,1 5 0-15,4-4 0 0,-5-1 0 0,6 5 0 0,-1-5 0 16,0 5-9-16,1-5 12 0,-1 5-12 0,0-4 12 16,1 3-12-16,-1 6 10 0,-5-6-10 0,6 1 10 15,-6 4-10-15,5 0 0 0,1 0 9 0,4 0-9 16,-5-8 0-16,0 8 0 0,1 0 0 0,-6 4 0 16,5-3 0-16,1-1 8 0,-11 4-8 0,6-4 0 15,-6 5 12-15,6-5-3 0,-6 4 0 0,1 0 0 16,4 9 9-16,-4-4 2 0,0-4 0 0,-1 3 0 15,1 1-20-15,-1 4 0 0,-9 0 0 0,0-4 0 16,0 4 0-16,-5 4 0 0,0 1-10 0,-5-1 10 16,0 0 0-16,-4 1 0 0,4-1 0 0,-5 5 8 15,-5-5 0-15,6 1 0 0,9 3 0 0,-10-3 0 0,0 3-8 16,-4 1 0-16,4-5 9 0,0 5-9 0,5 0 0 16,-4-1 0-16,-6-3 0 0,5 3 8 0,6 1-8 0,-11 0 0 15,-4-5 0-15,-1 5 8 16,6-1-68-16,-1-3-14 0,1 4-2 0,-6-5-971 15</inkml:trace>
  <inkml:trace contextRef="#ctx0" brushRef="#br0" timeOffset="1078">4470 462 460 0,'0'0'41'15,"0"0"-33"-15,0 0-8 0,0 0 0 16,0 0 138-16,0 0 26 0,0 0 4 0,0 0 2 16,0 0-98-16,0 0-20 0,0 0-4 0,0 0-1 15,0 0 3-15,0 0 1 0,0 0 0 0,10 0 0 0,-1 0-11 16,1 0-1-16,-10 0-1 0,10 4 0 0,4 1-15 0,1-5-3 15,-5 4-1-15,-1 0 0 0,6 1 9 0,4-5 3 16,1 4 0-16,-6-4 0 0,-4 4 4 0,9-4 1 16,11 5 0-16,-11-1 0 0,0-4-8 0,6 0 0 15,9 0-1-15,0 0 0 0,0 0-3 0,5 0 0 16,-5 0 0-16,0 0 0 0,5 4-10 0,-5 1-2 16,-10-1-1-16,5-4 0 0,10 4-11 0,-5 1 0 15,-10-1 9-15,-4 0-9 0,4 1 0 0,0 7 0 16,0-7 0-16,-4 3 8 0,-1 5-8 0,6-4 0 0,-1 4 0 15,-9-4 0-15,-6 4 0 0,1-5 0 0,9 5 0 16,-9-4 0-16,-5-1 8 0,0 1-8 0,5 4 10 16,-6-4-10-16,-4 4 32 0,-4 0 0 0,-6-5 0 15,5 5 0-15,5 0-12 0,-10 0-3 0,-9-4 0 0,4 8 0 16,6 0-2-16,-6-4-1 0,-4 0 0 0,-1 4 0 16,-4-4-14-16,4 5 9 0,1-5-9 0,-5 4 8 15,-6 0 12-15,6 0 3 0,5 1 0 0,-6-1 0 16,-4 0-23-16,5-4 9 0,0 5-9 0,4 3 0 15,-4-8 0-15,-5 9 0 0,0-9 0 0,9 4 0 16,6 0 0-16,-6 0 0 0,-9-4 0 0,10 5 0 16,14-5 0-16,-10-5 0 0,-4 5 0 0,4-4 0 15,6 0-82 1,9-9-14-16,0 0-2 0,0 0-1 0,0 0-113 0,0 0-22 0,19 0-5 0,-19 0-1 0</inkml:trace>
  <inkml:trace contextRef="#ctx0" brushRef="#br0" timeOffset="43822">5918 449 338 0,'0'0'0'0,"0"0"14"0,0 0-4 0,0 0 1 0,0 0-11 0,0 0 0 0,0 0 0 0,0 0 0 16,0 0 93-16,0 0 17 0,0 0 3 0,9 0 1 16,-9 0-33-16,0 0-6 0,0 0-2 0,0 0 0 15,10-4 4-15,-10 4 1 0,0 0 0 0,0 0 0 16,10-4-18-16,-10 4-3 0,0 0-1 0,0 0 0 16,0-9 7-16,0 9 1 0,0 0 0 15,0 0 0-15,0 0-22 0,0 0-4 0,0 0-1 0,0 0 0 0,-10-4-9 0,10 4-1 16,0 0-1-16,0 0 0 0,-10 0-13 15,10 0-2-15,0 0-1 0,0 0 0 0,-4 8-10 0,-6-3-11 16,0 3 3-16,5-4 0 0,5-4 8 0,-9 9 0 16,-1 0 0-16,0-1 0 0,0 1 38 0,6 4 10 15,-6 0 1-15,5 0 1 0,-10 0-38 0,6 0-12 16,4 4 8-16,-5 0-8 0,0 1 0 0,1-5 0 16,-1 0 8-16,0 4-8 0,0-4 11 0,6 4-2 0,-1-4 0 15,5 4 0-15,-10-8-9 0,5 4 0 0,0 4 0 0,0-4 0 16,5 0 0-16,-4 4 0 0,-6-4 0 15,5 5-11-15,5-1 11 0,0 0 0 0,-5 0 0 0,0 1 0 16,5-1 0-16,0 5 0 0,0-5 0 0,0 0 0 16,-5 5 0-16,5-5-8 0,5-4 8 15,0 4-8-15,-5-4 8 0,5 0 0 0,5-4 0 0,4 4 0 16,-9-5 0-16,0-3 0 0,5 3 0 0,-1 1 0 16,6 0 0-16,-5-5 0 0,-10-4 0 0,9 9 0 15,11-1 0-15,-10 1 9 0,4-5-9 0,-4 9 0 16,5-9 0-16,-6 1 0 0,-9-5 0 0,10 4 0 15,5 0 0-15,-6-4 0 0,6 5 0 0,-1-5 0 16,-14 0 9-16,15-5-9 0,0 5 0 0,-1-4 9 16,-14 4-9-16,15-4 0 0,4-1 0 0,1-3 0 15,-6-1-155-15,-4 0-29 0,9-12-7 0,10 4-1 16</inkml:trace>
  <inkml:trace contextRef="#ctx0" brushRef="#br0" timeOffset="44868">6563 644 172 0,'0'0'16'0,"0"0"-16"15,0 0 0-15,0 0 0 0,0 0 186 0,0 0 34 16,0 0 8-16,0 0 0 0,0 0-102 0,0 0-21 16,0 0-4-16,-5-5-1 0,-5 1-7 0,1 0-1 15,-1-1-1-15,5 5 0 0,-9 0-19 0,9 0-4 16,5 0-1-16,-15 0 0 0,1 0-47 0,4 0-8 15,-5 5-3-15,6 3 0 0,-1-3 44 0,0 3 9 16,-4 1 2-16,4-1 0 0,0 1-52 0,0 4-12 16,-4-4 0-16,4 4 0 0,-5 0-14 0,1 0-6 0,-1-1 0 0,1 1-1 15,4 5 21-15,0-1 0 0,1 0 0 16,-1 9 0-16,-5-4 0 0,6-1 0 0,9 5 0 16,-5 0 0-16,-10 0 12 0,5 4 8 0,10-8 0 0,0 4 1 15,0 0-33-15,-4-5-8 0,-1 1 0 0,10-5-1 16,-1 0 13-16,6 1 8 0,-10-5-10 0,10 0 10 15,4-5-8-15,1 5 8 0,-15-13 0 0,5 5-9 16,9-1 9-16,-4 5 0 0,5-9 0 0,-15 0 0 16,0 0 0-16,14-5-8 0,6-3 8 0,-1-1 0 15,-9 0 0-15,4-4 0 0,1-4 0 0,0 0 0 16,-1 0 0-16,1-5-8 0,4 0 8 0,1-4 0 16,-11 0 0-16,6-4 0 0,-5 9 0 15,4-5-8-15,1-4 8 0,-5 8 0 0,-1-4 0 0,-4 4 0 16,0 1 28-16,5-1 5 0,-5 1 1 0,-1 3 0 15,1 1-53-15,-5 4-10 0,5 0-3 0,-5 5 0 0,5-5 32 0,-5 8 0 16,0 5 0-16,0 0 0 0,0 0 8 0,0 0 0 16,0 0 1-16,0 0 0 0,0 0 10 0,0 0 1 15,0 0 1-15,0 0 0 0,0 0-21 0,0 0 0 16,0 0-10-16,0 0 10 0,-5 5-8 0,-5 3 8 16,6 1 0-16,-1 4 0 0,-5 0 0 0,10-5 0 15,-5 10 0-15,5-5 0 0,0 4 0 0,0 0 0 16,0 0 0-16,0 5 0 0,0-5 0 0,0-4 0 15,5 5 12-15,-5-1-3 0,5-4-9 0,0 4 0 16,0-4-10-16,4 0 10 0,-4 0 0 0,5 0 0 16,0 0-8-16,-1 0 8 0,6 0 0 0,-5 0 0 0,-1-5 12 0,6 1-12 15,-5 0 0-15,-1-5 0 16,1 0 0-16,5 1-9 0,-6-1 9 0,6-4 0 0,-5 0 0 16,4-4 0-16,1-1-14 0,-6 1-7 0,1-5-2 0,5-4 0 31,-1 0-153-31,1 0-32 0,4-21-5 0,6 4-2 0</inkml:trace>
  <inkml:trace contextRef="#ctx0" brushRef="#br0" timeOffset="45243">7016 212 288 0,'0'0'12'0,"0"0"4"0,0 13-16 0,-5 0 0 16,0 4 0-16,5 0 0 0,-5 0 259 0,5 1 49 15,-5 3 9-15,0 1 3 0,1-1-220 0,4 1-43 16,-10 4-9-16,5-4-1 0,0 8-18 0,5-4-3 0,0 4-1 0,0 4 0 16,-5 5-4-16,0-4-1 0,5-1 0 15,0 5 0-15,0 4-1 0,0 1-1 0,0 3 0 0,0 1 0 16,0 3-18-16,0-3 0 0,5-5 8 0,0 5-8 16,-5-5 0-16,5-9-16 0,5 1 4 0,-5-5 0 31,-1 5-40-31,1-9-7 0,-5-5-1 0,5-8-678 0</inkml:trace>
  <inkml:trace contextRef="#ctx0" brushRef="#br0" timeOffset="45571">7327 268 864 0,'0'0'76'0,"0"13"-60"16,0 0-16-16,0 4 0 0,0-4 92 0,-5 9 15 16,0-5 3-16,0 9 1 0,-5-5-39 0,5 5-7 15,5 4-1-15,0 1-1 0,-4 3-19 0,-1 5-4 16,0-4-1-16,0 4 0 0,5 4-17 0,0-4-3 15,0 4-1-15,0 0 0 0,0 0-7 0,0 5-2 16,0-5 0-16,5 0 0 0,-5 0-9 0,5-4 0 16,-5 0 0-16,5-5 0 0,-1-8 0 0,1 0 0 15,0 0 0-15,0 0-512 0,-5-4-101 16</inkml:trace>
  <inkml:trace contextRef="#ctx0" brushRef="#br0" timeOffset="46415">7662 307 633 0,'0'13'56'0,"0"0"-44"16,0 8-12-16,0 1 0 0,0-1 120 0,0 5 23 15,0-4 4-15,0 4 1 0,0 0-78 0,-5 8-15 0,0-4-3 16,5 5-1-16,0 0-15 0,0-5-2 0,10 0-1 0,-10 0 0 16,-5 5-20-16,5-1-4 0,5 10-1 0,-5-1 0 15,-5-4 19-15,0 4 3 0,5-4 1 0,0-1 0 16,0 1-15-16,0-4-4 0,0-5 0 0,0-4 0 15,0 0 4-15,0 0 0 0,-5-5 0 0,5-3 0 16,0-5 7-16,-5 0 1 0,5-5 1 0,-9 1 0 16,9-9 15-16,0 0 4 0,0 0 0 0,0 0 0 15,0 0-2-15,-5-4 0 0,5 4 0 0,-5-13 0 16,0 0-19-16,5-9-4 0,0 5-1 0,0-5 0 16,5 1-18-16,0-5 10 0,-5 0-10 0,0 0 8 15,14 0-8-15,-9 0 0 0,5 4 0 0,-5-3 0 16,-10 3 0-16,10 5 0 0,-5-5 0 0,5 9 0 15,4-4 0-15,-4 4 0 0,0 0 0 0,0 0 0 16,0 4 0-16,0 1 0 0,0-1 0 0,-1 0 0 0,6 1 0 16,-5-1 0-16,0 5 0 0,0-5 0 0,4 5 0 0,-9 4 0 15,10-4 0-15,0 4 0 0,0 0 0 16,-10 0 0-16,9 4 0 0,1 0 0 0,5 5 0 0,-1 0 0 16,-4-1 0-16,0 5 0 0,4 0-8 0,-4 4 8 15,0-4 0-15,-6 9 0 0,6-5 0 0,-5 0 0 16,0 1 0-16,0 3 0 0,0-3 0 0,-5-1 0 15,4 4 0-15,-4-3 0 0,0 3 8 0,0-3-8 16,0 3 0-16,0-4 8 0,-4 5-8 0,4 8 0 16,-10-8 0-16,10-9 0 0,-5 4 0 0,0-4 0 15,-5 0 12-15,6 0-4 0,-6 4-8 0,0-4 10 16,-4 0-10-16,-1 0 10 0,0 0-10 0,6-4 8 0,-6-5-8 16,1 5 8-16,-6-9 2 0,1 0 0 0,9 0 0 0,-9-9 0 15,-1 0-10-15,-4 1 8 0,4-5-8 0,6 0 8 16,-6-4-20-16,6-1-5 0,-1 1-1 15,6 4 0 1,-1-4-46-16,0 0-10 0,5-1-2 0,5 1 0 16,0-5-41-16,5 5-9 0,0-4-2 0,5-1-614 0</inkml:trace>
  <inkml:trace contextRef="#ctx0" brushRef="#br0" timeOffset="47055">8274 851 1598 0,'0'0'35'0,"0"0"7"0,0 0 2 0,0 0 1 0,0 0-36 0,-5 4-9 15,5-4 0-15,-10 9 0 0,-4-1 57 0,4-3 10 16,0 8 1-16,6-5 1 0,-11 1-30 0,5 4-7 16,1 0 0-16,-1 0-1 0,-5 4 13 0,6-4 2 15,-6 4 1-15,5 1 0 0,1-1-14 0,-1 4-2 16,0-3-1-16,0 3 0 0,1 1-17 0,4-5-3 16,-5 0-1-16,5 5 0 0,0-5-9 0,5 1 0 0,-5-1 0 15,5 0 0-15,0-4 0 0,0 0 0 16,0 4-8-16,5-4 8 0,-5-13 0 0,5 9-9 0,0-5 9 0,0 5 0 15,5 0-11-15,-1-1 11 0,-9-8-10 0,10 0 10 16,0 0 0-16,0 0-9 0,-1-4 9 16,1 0 0-16,0-1 0 0,4-3 0 0,-4 3 0 0,0-8 0 15,4 5 0-15,-4-5 0 0,5 4 0 0,-6-8 0 16,-4 0-12-16,5-1 4 0,0-3 0 0,-6 3 0 16,6 1 8-16,-5-4 14 0,5-1-3 0,-1 5-1 15,-4-5-10-15,0 0 0 0,0 5 9 0,-5-4-9 16,0 3 0-16,5 1-16 0,-5 0 2 0,-5 4 1 15,5-4 13-15,-5 8 0 0,0-4 0 0,0 4 0 16,1 1 28-16,-1-1 9 0,5 9 2 0,0 0 0 16,-5-4-23-16,5 4-5 0,0 0-1 0,0 0 0 15,0 0-10-15,-5 13 0 0,0-5 0 0,0 5 0 0,5 5 0 16,0-1 0-16,0 0 0 0,0 5 0 0,0-1 0 0,0 1 0 16,5-1 9-16,0 5-9 0,0-4 0 0,0 4 9 15,-5-5-9-15,0 5 0 0,5-4 0 0,4 0 0 16,-4 3 0-16,5-7 0 0,-5-5 14 0,0 0-4 15,4 0-1-15,-4 0 0 0,0-5-9 0,5 1-12 16,-1-5 2-16,6 0 1 0,-15-4 9 0,10 5 0 16,-1-5 0-16,6-5 0 15,-5 5-132-15,-1-8-25 0,6-1-5 0</inkml:trace>
  <inkml:trace contextRef="#ctx0" brushRef="#br0" timeOffset="47446">8823 846 806 0,'0'0'72'0,"0"0"-58"0,0 0-14 0,0 0 0 15,-5 9 186-15,-5 0 34 0,6-1 8 0,-1 1 0 16,-5 0-105-16,5-1-22 0,-5 1-4 0,6 4-1 16,-6 0-47-16,5-5-9 0,-5 5-3 0,1 5 0 0,-6-5-12 15,10 0-2-15,-5 4-1 0,6-4 0 16,-6 4 6-16,0 0 2 0,0 1 0 0,6-1 0 0,-6 0-8 0,5 1-2 16,-5 3 0-16,10-4 0 0,0 1-4 0,0-1 0 15,0-4-1-15,0 8 0 0,5-3-7 0,0-1-8 16,0-4 11-16,0 0-11 0,4 0 8 0,-4 0-8 15,5 0 0-15,5 0 0 0,-6-5 0 0,6 5-9 16,-5 0 1-16,4 0 0 0,-4-13 8 0,4 5 0 16,1-5 0-16,0 0 0 15,4 0-40-15,-4-5-7 0,4-8-1 0,0 5 0 16,1-5-157-16,-1 0-32 0</inkml:trace>
  <inkml:trace contextRef="#ctx0" brushRef="#br0" timeOffset="47852">9353 0 288 0,'0'0'25'0,"-5"13"-25"0,0 0 0 0,0-4 0 0,5 8 260 0,-5 0 48 16,0 5 8-16,5-1 3 0,-5-3-191 0,1 8-37 15,-1 4-8-15,5 4-2 0,-5 5-8 0,0-4-1 16,0-1-1-16,5 5 0 0,-5 0-32 0,0 4-7 15,1 0 0-15,-1 1-1 0,0-6-17 0,0 6-3 16,0-1-1-16,0 4 0 0,-4-4-10 0,4 5 0 16,-5-1 9-16,5 5-9 0,0 0 0 0,0-4 9 15,1-1-9-15,-1-4 0 0,0 1 0 0,5-6 0 16,-5-3 0-16,0-5-12 16,5 5-81-16,-5-9-16 0,0 0-3 0,1-5-723 0</inkml:trace>
  <inkml:trace contextRef="#ctx0" brushRef="#br0" timeOffset="48368">9110 769 864 0,'0'0'38'0,"0"0"8"0,0 0-37 0,0 0-9 0,0 0 0 0,9 8 0 16,-9-8 102-16,10 5 18 0,-10-5 4 0,0 0 1 16,0 0-61-16,10 0-13 0,4 0-3 0,1 0 0 15,4 0-13-15,-4 0-3 0,4 0-1 0,1 0 0 16,-6 4-19-16,11 0-4 0,-6 5-8 0,1-5 12 16,-6 5-4-16,6 0-8 0,-1-1 11 0,-4 1-11 0,-1-1 9 0,1 1-9 15,-6-5 0-15,1 5 9 0,0 0-9 0,0-1 8 16,-6-3-8-16,1 3 8 0,0 1 0 0,-5 4-8 15,0-4 12-15,0 3-4 0,-5 1-8 0,0-4 12 16,1 4-12-16,-1 0 12 0,-10 0-12 0,5 0 0 16,1-4 0-16,-1 3 0 0,-5-3 0 0,6 0 0 15,-1-1 0-15,0-3 8 0,-4 3 1 0,4-3 0 16,5 3 0-16,-5-3 0 0,6 3 15 0,4-8 4 16,-5 0 0-16,5 0 0 0,0 0 2 0,0 0 1 15,0 0 0-15,0 9 0 0,0-9-7 0,5 13-2 16,-5-13 0-16,4 9 0 0,1-5-2 0,0 4 0 0,5 5 0 15,-5-4 0-15,4 0-3 0,-4-1-1 0,5 1 0 16,0 4 0-16,4 0 8 0,-4-4 0 0,5 8 1 16,-1 0 0-16,1 5 5 0,-6-1 1 0,6 9 0 0,0 1 0 15,-1-1-13-15,1 0-2 0,-1-4-1 0,1 9 0 16,-1-5-7-16,-4-4-8 0,0 0 11 0,0 0-11 16,-1-1 0-16,-4 1 0 0,5-8 0 0,-5-5 0 31,9 4-116-31,-4-8-21 0,-5-5-4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3-06T12:46:51.31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2308 166 885 0,'0'0'39'0,"0"0"9"0,0 0-39 0,0 0-9 0,0 0 0 0,13-6 0 16,0 1 11-16,0-1 0 0,-13 6 0 0,0 0 0 15,20-17-11-15,-13 5 0 0,-14 0 0 0,0 1 0 16,7 11 0-16,0 0 0 0,7-12 0 0,-7 12 0 16,-7-11 42-16,7 11 6 0,0 0 2 0,0 0 0 15,-13-12 23-15,13 12 5 0,0 0 1 0,0 0 0 16,-13-12-19-16,7 7-3 0,6 5-1 0,0 0 0 16,0 0-34-16,-13-6-7 0,-7 0-2 0,7-6 0 15,0 7 0-15,0 5 0 0,0-6 0 0,0 0 0 16,0 6 6-16,-7 0 1 0,1 0 0 0,6-6 0 0,-7 6 4 15,1 0 0-15,-1 6 1 0,-6-6 0 16,6 6-5-16,1 0 0 0,-7-1-1 0,0 1 0 0,6 0-11 0,-6 6-8 16,0-1 9-16,0-5-9 0,6 6 0 0,-6-7 0 15,0 7 0-15,-6 0 0 0,-1-1 8 0,0-5-8 16,1 6 0-16,-1-1 0 0,-6 6 8 0,-7-5-8 16,7 5 0-16,-6 7 0 0,5-7 23 0,1 0-2 15,0 7 0-15,-6-7 0 0,5 12-13 0,1-6-8 16,-6 0 8-16,12 1-8 0,-6 5 8 0,6 0-8 0,1-6 10 15,6 0-10-15,-7 0 8 0,0-6-8 0,1 7 0 0,6-1 9 16,-7 0-9-16,7-6 8 0,-7 7-8 0,7-7 8 16,0 6 1-16,-6 0 0 0,-1-5 0 0,7 5 0 15,-7 6 3-15,7-6 1 0,0 0 0 0,0 1 0 16,0 5-13-16,0-6 11 0,6 6-11 0,7 0 10 16,-6 0-10-16,6 0 0 0,0 0 0 0,0 0 0 15,0-6 0-15,6 6 0 0,-6-6 0 0,0 6 0 16,13 6 0-16,-7 0 0 0,7-6 0 0,-6-1 0 15,-1 7 0-15,1 6 0 0,-1-12 0 0,1 6 0 16,6-1 0-16,0 1 8 0,-7 0-8 0,7-6 8 16,0 0-8-16,7 6 8 0,-7 0-8 0,6-1 8 15,1 1-8-15,-1-6 0 0,1 6 9 0,-1-6-9 16,-6 6 11-16,0-1-3 0,0 1 0 0,0 0 0 16,7 0-8-16,6 0 0 0,-13-7 0 0,13 1 0 0,0 12 11 15,0-6-3-15,0-6-8 0,0 6 12 0,7-6-12 0,-1 0 0 16,-6 0-9-16,7 0 9 0,-1 0 0 0,8 0 0 15,-8-6 0-15,1 0 10 0,-1 6-10 0,7-6 10 16,-6-6-10-16,6 7 10 0,0-1-10 0,0 0 0 16,-6-6 9-16,6 7-9 0,6-1 0 0,-5-6 0 15,-1 1 0-15,0-1 8 0,6-5-8 0,1 5 0 16,0-5 8-16,-1 5-8 0,1 0 0 0,6-5 9 16,0 5-9-16,7-5 0 0,-1 5 8 0,1-5-8 15,-7 5 0-15,7-5 0 0,6 5 9 0,0-5-9 16,-6 5 0-16,-1-5 9 0,1 5-9 0,6-5 0 15,-6-1 9-15,0-5-9 0,-1 6 0 0,7-1 8 16,1 1-8-16,-1-6 0 0,0 5 0 0,7-5 0 0,-1 0 0 0,1 0 8 16,-7 5-8-16,7-5 0 0,-7 6 0 0,7-1 0 15,-7 1 0-15,7-6 0 0,-7 5 0 0,0 1 0 16,0 0 0-16,0-1 0 0,0 1 0 0,1-1 8 16,-1-5-8-16,0 6 0 0,0-6 0 0,7-1 0 15,6-5 0-15,0 0 0 0,-6 0 0 0,0 0 0 16,6 0 0-16,0 0 8 0,0 0-8 0,0-5 0 15,-6 5 0-15,0 0 0 0,6-6 0 0,-6 0 8 16,-1 6-8-16,1 0 9 0,-7-12-9 0,14 1 10 16,-14 5-10-16,13 0 8 0,-6 0-8 0,-1 1 8 15,8-7 7-15,-8 6 1 0,7-11 0 0,1 5 0 16,-1 1-16-16,-6-7-12 0,-1 1 3 0,1-1 0 16,0 1 9-16,-1 0 0 0,1-7 10 0,0 7-10 15,-1-6 0-15,1 0 8 0,6-1-8 0,-6 7 0 16,-7 0 8-16,7-1-8 0,-7-11 11 0,7 12-11 15,-14-6 13-15,8 0-4 0,-1-1-1 0,-7 1 0 0,1 0 1 16,0 6 0-16,-1-7 0 0,1-5 0 0,-7 0-9 16,0 6 12-16,0-6-12 0,1 6 12 0,-1-12-12 0,0 6 10 15,-7 6-10-15,1-6 10 0,0 0-2 0,-1 0 0 16,1 0 0-16,-7 0 0 0,0 6 3 0,0 0 0 16,-13-6 0-16,0 6 0 0,-6-1 8 0,12-5 1 15,1 0 1-15,-7 0 0 0,-7 1-11 0,7 4-2 16,1-5-8-16,-1 0 12 0,0 6-4 0,-7-6-8 15,1 6 11-15,-1-6-11 0,1 6 10 0,-1 0-10 0,-6-1 8 16,0-5-8-16,0 6 11 0,0 0-3 16,-6 0-8-16,-1 0 12 0,1 0 19 0,-7-1 3 15,6 1 1-15,1-6 0 0,-14 6-23 0,13 0-12 0,1-6 12 16,-1 6-12-16,-6-1 12 0,0-5-12 0,0 0 12 16,-6 0-12-16,6 0 10 0,-7 0-10 0,1 1 8 0,-1-1-8 15,0 5 10-15,-6 1-10 0,0 0 12 0,0-6-12 16,7 0 12-16,-14 6-4 0,7-6 0 15,0 0-8-15,-7 6 12 0,7-1-4 0,-6 1 0 0,5 0-8 16,-5 0 9-16,-1 0-9 0,1 0 0 0,-1 5 9 16,0 1-9-16,1-6 0 0,-7 11 0 0,0-5 0 15,-1-7 0-15,1 7 0 0,0 0 0 0,-7-1 0 16,7 1 0-16,-6-1 0 0,-1 1 0 0,0 5 0 16,1-5 0-16,-1 5 0 0,7-5 8 0,-7 5-8 15,7 1 0-15,-6-7 8 0,-1 7-8 0,7-7 8 16,-7 7-8-16,0-6 0 0,7-1 0 0,0 1 0 0,-6-1 0 15,-1 1 0-15,7 0 0 0,-7 5 0 0,-6-11 0 0,13 5 0 16,-7 1 0-16,-6 0 0 0,13-1 0 0,-7 7 0 16,7-1 0-16,-7 0 0 0,-6 1 8 0,0 5-8 15,6-6 8-15,1 1-8 0,-7-1 0 16,-1 6 8-16,1 1-8 0,0-1 0 0,0 0 0 0,0 0 0 16,-7 0 0-16,-6 1 0 0,13-7 0 0,-7 12 0 15,0-6 0-15,1 0 0 0,-1 6 0 0,0-5 0 16,0 5 0-16,1 0 0 0,-1 0 0 0,-6 0 0 15,6 5 8-15,0-5-8 0,-6 6 0 0,0 0 0 16,0 6 0-16,-7-7 8 0,-6 1-8 0,6 6 0 0,7-6 0 16,-13 5 8-16,6-5-8 0,-6 6 0 0,-1-7 0 15,8 1 0-15,5 0 0 0,-12 0 0 0,6-6 0 16,-6 0 0-16,6 0 0 0,-6 0 0 0,-7 0 8 16,7 0-8-16,-13 6 0 0,6-1 0 0,0-5 0 0,0 6 0 15,-6 0 0-15,0 0 0 0,0 5 0 0,-14 1-11 31,1 0-17-31,-7 5-4 0,13 6-1 0,-13 0 0 16,-6 6-165-16,6 6-33 0,-6-6-6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82A87-1ED2-486D-BB61-3F2936C23B09}" type="datetimeFigureOut">
              <a:rPr lang="en-IE" smtClean="0"/>
              <a:t>08/03/2022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6F189-F5D7-424A-8239-9221ED55AA0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09359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api/modules.html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1717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So input output is relatively slow. What I’m talking about here is reading/writing to a data store, any kind of access to resources over a network, even within your organisation. And I mean relative in relation to CPU operations. For example, referencing  L1 and L2 cache takes a couple of </a:t>
            </a:r>
            <a:r>
              <a:rPr lang="en-IE" dirty="0" err="1"/>
              <a:t>nano</a:t>
            </a:r>
            <a:r>
              <a:rPr lang="en-IE" dirty="0"/>
              <a:t> seconds (extremely fast). Accessing 4K from an SSD takes about 150,000 ns. However, sending a packet from the US to the Netherlands and back could take  150 million ns (.15 of a second).</a:t>
            </a:r>
          </a:p>
          <a:p>
            <a:r>
              <a:rPr lang="en-IE" dirty="0"/>
              <a:t>So IO operations can be detrimental to highly concurrent apps  yet we  do need them (for example, I’ll probably need to access a DB.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74373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3500" cy="36083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/>
              <a:t>A </a:t>
            </a:r>
            <a:r>
              <a:rPr lang="en-IE" b="1" dirty="0" err="1"/>
              <a:t>Callback</a:t>
            </a:r>
            <a:r>
              <a:rPr lang="en-IE" dirty="0"/>
              <a:t> is a function called at the completion of a given task. This prevents any blocking, and allows other code to be run in the meantime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37817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171717"/>
                </a:solidFill>
                <a:effectLst/>
                <a:latin typeface="IBM Plex Sans"/>
              </a:rPr>
              <a:t>Lots of different “phases” in the event loop.  </a:t>
            </a:r>
          </a:p>
          <a:p>
            <a:r>
              <a:rPr lang="en-GB" b="0" i="0" dirty="0" err="1">
                <a:solidFill>
                  <a:srgbClr val="171717"/>
                </a:solidFill>
                <a:effectLst/>
                <a:latin typeface="IBM Plex Sans"/>
              </a:rPr>
              <a:t>Callback</a:t>
            </a:r>
            <a:r>
              <a:rPr lang="en-GB" b="0" i="0" dirty="0">
                <a:solidFill>
                  <a:srgbClr val="171717"/>
                </a:solidFill>
                <a:effectLst/>
                <a:latin typeface="IBM Plex Sans"/>
              </a:rPr>
              <a:t> executes during the poll phase after the I/O operation is complete.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76517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Most node applications are waiting for “events” to occur. The event loop waits for events to occur, and then triggers the associated </a:t>
            </a:r>
            <a:r>
              <a:rPr lang="en-IE" dirty="0" err="1"/>
              <a:t>callback</a:t>
            </a:r>
            <a:r>
              <a:rPr lang="en-IE" dirty="0"/>
              <a:t> function when that event is detected. Node has many built-in events, such as the request event. An instance of Server can emit request events. Here we associate/attach  a request listener </a:t>
            </a:r>
            <a:r>
              <a:rPr lang="en-IE" dirty="0" err="1"/>
              <a:t>whitch</a:t>
            </a:r>
            <a:r>
              <a:rPr lang="en-IE" dirty="0"/>
              <a:t> is called every time a request evet occurs.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18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19200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775F71-B2AF-4042-95B7-30C457E706E0}" type="slidenum">
              <a:rPr lang="en-IE" smtClean="0"/>
              <a:t>23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42652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rgbClr val="5F5F6F"/>
                </a:solidFill>
                <a:effectLst/>
                <a:latin typeface="Nunito"/>
              </a:rPr>
              <a:t>For everyday use, modules allow us to compose bigger programs out of smaller pieces. </a:t>
            </a:r>
            <a:r>
              <a:rPr lang="en-GB" b="0" i="0" u="none" strike="noStrike" dirty="0">
                <a:solidFill>
                  <a:srgbClr val="F16334"/>
                </a:solidFill>
                <a:effectLst/>
                <a:latin typeface="Nunito"/>
                <a:hlinkClick r:id="rId3"/>
              </a:rPr>
              <a:t>Modules</a:t>
            </a:r>
            <a:r>
              <a:rPr lang="en-GB" b="0" i="0" dirty="0">
                <a:solidFill>
                  <a:srgbClr val="5F5F6F"/>
                </a:solidFill>
                <a:effectLst/>
                <a:latin typeface="Nunito"/>
              </a:rPr>
              <a:t> become the basic building blocks of the larger piece of software that collectively, they define.</a:t>
            </a:r>
          </a:p>
          <a:p>
            <a:pPr algn="l"/>
            <a:r>
              <a:rPr lang="en-GB" b="0" i="0" dirty="0">
                <a:solidFill>
                  <a:srgbClr val="5F5F6F"/>
                </a:solidFill>
                <a:effectLst/>
                <a:latin typeface="Nunito"/>
              </a:rPr>
              <a:t>Under the covers, the module keeps track of itself through an object named module. Inside each module, therefore, 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775F71-B2AF-4042-95B7-30C457E706E0}" type="slidenum">
              <a:rPr lang="en-IE" smtClean="0"/>
              <a:t>26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53946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27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60941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12094568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71947" y="4059360"/>
            <a:ext cx="12094568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869699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869699" y="405936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71947" y="405936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12094568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71947" y="1769040"/>
            <a:ext cx="12094568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3055439" y="1768680"/>
            <a:ext cx="7326623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3055439" y="1768680"/>
            <a:ext cx="7326623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71947" y="1769040"/>
            <a:ext cx="12094568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12094568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5902095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869699" y="1769040"/>
            <a:ext cx="5902095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71947" y="301320"/>
            <a:ext cx="12094568" cy="585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71947" y="405936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869699" y="1769040"/>
            <a:ext cx="5902095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5902095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869699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869699" y="405936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869699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71947" y="4059360"/>
            <a:ext cx="12094568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12094568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E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E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71947" y="6887160"/>
            <a:ext cx="3130793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E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596118" y="6887160"/>
            <a:ext cx="4259665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IE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9635721" y="6887160"/>
            <a:ext cx="3130793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20D557C4-C153-4CF3-9CD5-48834D33B246}" type="slidenum">
              <a:rPr lang="en-IE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etando.it/3115/mangiare-lentamente-per-dimagrire-non-serv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magickriver.org/2010_07_25_archive.html" TargetMode="External"/><Relationship Id="rId5" Type="http://schemas.openxmlformats.org/officeDocument/2006/relationships/image" Target="../media/image17.jpg"/><Relationship Id="rId4" Type="http://schemas.openxmlformats.org/officeDocument/2006/relationships/hyperlink" Target="https://creativecommons.org/licenses/by-nc/3.0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ibm.com/tutorials/learn-nodejs-the-event-loop/" TargetMode="Externa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stackoverflow.com/questions/21596172/what-function-gets-put-into-eventloop-in-nodejs-and-js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67549/green-tick-simpl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hyperlink" Target="https://creativecommons.org/licenses/by-nc-sa/3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tomsquest.com/blog/2018/10/better-npm-ing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28.sv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://www.tomsquest.com/blog/2018/10/better-npm-ing/" TargetMode="External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3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992170" y="5107627"/>
            <a:ext cx="9457856" cy="20329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06688" y="6325844"/>
            <a:ext cx="6426398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/>
          <p:cNvPicPr/>
          <p:nvPr/>
        </p:nvPicPr>
        <p:blipFill>
          <a:blip r:embed="rId2"/>
          <a:stretch>
            <a:fillRect/>
          </a:stretch>
        </p:blipFill>
        <p:spPr>
          <a:xfrm>
            <a:off x="2290454" y="339216"/>
            <a:ext cx="8813308" cy="4406654"/>
          </a:xfrm>
          <a:prstGeom prst="rect">
            <a:avLst/>
          </a:prstGeom>
        </p:spPr>
      </p:pic>
      <p:sp>
        <p:nvSpPr>
          <p:cNvPr id="78" name="TextShape 1"/>
          <p:cNvSpPr txBox="1"/>
          <p:nvPr/>
        </p:nvSpPr>
        <p:spPr>
          <a:xfrm>
            <a:off x="2115756" y="5243312"/>
            <a:ext cx="9210687" cy="10256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7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 to Node.js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7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Frank Walsh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7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Diarmuid O'Connor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024" y="-2"/>
            <a:ext cx="4486467" cy="75596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3347B-9355-4289-880B-AFCCE5FC7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321" y="705569"/>
            <a:ext cx="3413327" cy="6187553"/>
          </a:xfrm>
        </p:spPr>
        <p:txBody>
          <a:bodyPr anchor="ctr">
            <a:normAutofit/>
          </a:bodyPr>
          <a:lstStyle/>
          <a:p>
            <a:r>
              <a:rPr lang="en-IE" dirty="0">
                <a:solidFill>
                  <a:srgbClr val="FFFFFF"/>
                </a:solidFill>
              </a:rPr>
              <a:t>Node.js and Babel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8BCB1-40EC-4D44-8E1D-796184925BBF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180814" y="705571"/>
            <a:ext cx="7549639" cy="2739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IE" sz="2000" dirty="0"/>
              <a:t>We’re using ES6+ syntax for front end development</a:t>
            </a:r>
          </a:p>
          <a:p>
            <a:pPr lvl="1">
              <a:spcAft>
                <a:spcPts val="600"/>
              </a:spcAft>
            </a:pPr>
            <a:r>
              <a:rPr lang="en-IE" sz="2000" dirty="0"/>
              <a:t>E.g. imports, spread operator, arrow functions, export default</a:t>
            </a:r>
          </a:p>
          <a:p>
            <a:pPr>
              <a:spcAft>
                <a:spcPts val="600"/>
              </a:spcAft>
            </a:pPr>
            <a:r>
              <a:rPr lang="en-IE" sz="2000" b="1" dirty="0"/>
              <a:t>Node.js, as yet,  does not support all of the latest and greatest ES6+ features</a:t>
            </a:r>
          </a:p>
          <a:p>
            <a:pPr lvl="1">
              <a:spcAft>
                <a:spcPts val="600"/>
              </a:spcAft>
            </a:pPr>
            <a:r>
              <a:rPr lang="en-IE" sz="2000" dirty="0"/>
              <a:t>We can use Babel to </a:t>
            </a:r>
            <a:r>
              <a:rPr lang="en-IE" sz="2000" i="1" dirty="0"/>
              <a:t>“</a:t>
            </a:r>
            <a:r>
              <a:rPr lang="en-IE" sz="2000" i="1" dirty="0" err="1"/>
              <a:t>Transpile</a:t>
            </a:r>
            <a:r>
              <a:rPr lang="en-IE" sz="2000" i="1" dirty="0"/>
              <a:t>” </a:t>
            </a:r>
            <a:r>
              <a:rPr lang="en-IE" sz="2000" dirty="0"/>
              <a:t>code from ES6+ to ES5 before we run it</a:t>
            </a:r>
          </a:p>
          <a:p>
            <a:pPr>
              <a:spcAft>
                <a:spcPts val="600"/>
              </a:spcAft>
            </a:pPr>
            <a:r>
              <a:rPr lang="en-IE" sz="2000" dirty="0"/>
              <a:t>We will install as </a:t>
            </a:r>
            <a:r>
              <a:rPr lang="en-IE" sz="2000" b="1" dirty="0"/>
              <a:t>Development Dependency </a:t>
            </a:r>
            <a:r>
              <a:rPr lang="en-IE" sz="2000" dirty="0"/>
              <a:t>for our project</a:t>
            </a:r>
          </a:p>
          <a:p>
            <a:pPr>
              <a:spcAft>
                <a:spcPts val="600"/>
              </a:spcAft>
            </a:pPr>
            <a:endParaRPr lang="en-IE" sz="2000" dirty="0"/>
          </a:p>
          <a:p>
            <a:pPr marL="0" indent="0">
              <a:spcAft>
                <a:spcPts val="600"/>
              </a:spcAft>
              <a:buNone/>
            </a:pPr>
            <a:endParaRPr lang="en-IE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8398D4-4778-4F7D-9289-19ED863E7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635" y="4572324"/>
            <a:ext cx="7599818" cy="119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263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9775" cy="75596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9775" cy="288275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8781CD-2EEF-46EA-AAFF-F73E0E02E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369" y="403182"/>
            <a:ext cx="11867182" cy="13307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Nodemon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A7D743-2FBE-445E-B848-54838FFE1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383" y="3245046"/>
            <a:ext cx="7602438" cy="361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543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9775" cy="75596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9775" cy="288275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E3D0D-3AB2-429A-98C6-D8C67167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369" y="403182"/>
            <a:ext cx="11867182" cy="13307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ESLint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DC00C6-0433-462E-BC11-2B51731B1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269" y="3245046"/>
            <a:ext cx="7642666" cy="361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41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87EA4E9-DFD6-45D4-965D-8A79984E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9775" cy="26778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45FE38-744D-4E42-9A6D-926479E8E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064" y="331251"/>
            <a:ext cx="11581726" cy="13204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900" dirty="0">
                <a:solidFill>
                  <a:schemeClr val="bg1"/>
                </a:solidFill>
              </a:rPr>
              <a:t>Testing(Maybe…)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5B81FA-8E2E-4494-B093-62F7138F2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73" y="3591080"/>
            <a:ext cx="6024487" cy="28315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1AAD55-2344-485A-90A5-1C9302F50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715" y="4080569"/>
            <a:ext cx="6024486" cy="185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03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 dirty="0">
                <a:latin typeface="Arial"/>
              </a:rPr>
              <a:t>What is Node.js: “Event-based”</a:t>
            </a:r>
            <a:endParaRPr dirty="0"/>
          </a:p>
        </p:txBody>
      </p:sp>
      <p:sp>
        <p:nvSpPr>
          <p:cNvPr id="88" name="TextShape 2"/>
          <p:cNvSpPr txBox="1"/>
          <p:nvPr/>
        </p:nvSpPr>
        <p:spPr>
          <a:xfrm>
            <a:off x="686168" y="1661899"/>
            <a:ext cx="5782138" cy="2859652"/>
          </a:xfrm>
          <a:prstGeom prst="rect">
            <a:avLst/>
          </a:prstGeom>
        </p:spPr>
        <p:txBody>
          <a:bodyPr lIns="0" tIns="0" rIns="0" bIns="0" anchor="t"/>
          <a:lstStyle/>
          <a:p>
            <a:pPr marL="457200" indent="-457200">
              <a:buSzPct val="109000"/>
              <a:buFont typeface="Calibri" panose="020F0502020204030204" pitchFamily="34" charset="0"/>
              <a:buChar char="•"/>
            </a:pPr>
            <a:r>
              <a:rPr lang="en-I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Input/Output</a:t>
            </a:r>
            <a:r>
              <a:rPr lang="en-IE" sz="2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I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io</a:t>
            </a:r>
            <a:r>
              <a:rPr lang="en-IE" sz="2800" dirty="0">
                <a:latin typeface="Calibri" panose="020F0502020204030204" pitchFamily="34" charset="0"/>
                <a:cs typeface="Calibri" panose="020F0502020204030204" pitchFamily="34" charset="0"/>
              </a:rPr>
              <a:t>) is slow.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IE" sz="2400" dirty="0">
                <a:latin typeface="Calibri" panose="020F0502020204030204" pitchFamily="34" charset="0"/>
                <a:cs typeface="Calibri" panose="020F0502020204030204" pitchFamily="34" charset="0"/>
              </a:rPr>
              <a:t>Reading/writing to data store, network access.</a:t>
            </a: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GB" dirty="0"/>
              <a:t>Read 4K randomly from SSD* 150,000 ns ~1GB/sec SSD</a:t>
            </a: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GB" dirty="0"/>
              <a:t>Round trip over network within same </a:t>
            </a:r>
            <a:r>
              <a:rPr lang="en-GB" dirty="0" err="1"/>
              <a:t>datacenter</a:t>
            </a:r>
            <a:r>
              <a:rPr lang="en-GB" dirty="0"/>
              <a:t> 500,000 ns</a:t>
            </a: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IE" dirty="0"/>
              <a:t>Send packet US-&gt;Netherlands-&gt;US 150,000,000 ns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03D689-F836-4C32-B054-64949D70E121}"/>
              </a:ext>
            </a:extLst>
          </p:cNvPr>
          <p:cNvSpPr txBox="1"/>
          <p:nvPr/>
        </p:nvSpPr>
        <p:spPr>
          <a:xfrm>
            <a:off x="11090773" y="2036113"/>
            <a:ext cx="176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 dirty="0">
                <a:hlinkClick r:id="rId3" tooltip="http://www.dietando.it/3115/mangiare-lentamente-per-dimagrire-non-serve"/>
              </a:rPr>
              <a:t>This Photo</a:t>
            </a:r>
            <a:r>
              <a:rPr lang="en-IE" sz="900" dirty="0"/>
              <a:t> by Unknown Author is licensed under </a:t>
            </a:r>
            <a:r>
              <a:rPr lang="en-IE" sz="900" dirty="0">
                <a:hlinkClick r:id="rId4" tooltip="https://creativecommons.org/licenses/by-nc/3.0/"/>
              </a:rPr>
              <a:t>CC BY-NC</a:t>
            </a:r>
            <a:endParaRPr lang="en-IE" sz="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0F81F2-48DE-4BC5-B7B2-96E4E9F5AB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728515" y="101361"/>
            <a:ext cx="1958631" cy="1919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B7F521-1580-425C-BD1D-68474762FF2C}"/>
              </a:ext>
            </a:extLst>
          </p:cNvPr>
          <p:cNvSpPr txBox="1"/>
          <p:nvPr/>
        </p:nvSpPr>
        <p:spPr>
          <a:xfrm>
            <a:off x="1730959" y="6750531"/>
            <a:ext cx="46514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 dirty="0"/>
              <a:t>Source: https://gist.github.com/jboner/2841832</a:t>
            </a:r>
          </a:p>
        </p:txBody>
      </p:sp>
      <p:sp>
        <p:nvSpPr>
          <p:cNvPr id="7" name="TextShape 2">
            <a:extLst>
              <a:ext uri="{FF2B5EF4-FFF2-40B4-BE49-F238E27FC236}">
                <a16:creationId xmlns:a16="http://schemas.microsoft.com/office/drawing/2014/main" id="{9BDC0279-94C7-41B4-ACA8-13970CDD6534}"/>
              </a:ext>
            </a:extLst>
          </p:cNvPr>
          <p:cNvSpPr txBox="1"/>
          <p:nvPr/>
        </p:nvSpPr>
        <p:spPr>
          <a:xfrm>
            <a:off x="686168" y="5150593"/>
            <a:ext cx="5155531" cy="1454507"/>
          </a:xfrm>
          <a:prstGeom prst="rect">
            <a:avLst/>
          </a:prstGeom>
        </p:spPr>
        <p:txBody>
          <a:bodyPr lIns="0" tIns="0" rIns="0" bIns="0" anchor="t"/>
          <a:lstStyle/>
          <a:p>
            <a:pPr marL="457200" indent="-457200">
              <a:buSzPct val="109000"/>
              <a:buFont typeface="Calibri" panose="020F0502020204030204" pitchFamily="34" charset="0"/>
              <a:buChar char="•"/>
            </a:pPr>
            <a:r>
              <a:rPr lang="en-IE" sz="2800" dirty="0">
                <a:latin typeface="Calibri" panose="020F0502020204030204" pitchFamily="34" charset="0"/>
                <a:cs typeface="Calibri" panose="020F0502020204030204" pitchFamily="34" charset="0"/>
              </a:rPr>
              <a:t>CPU operations are fast.</a:t>
            </a:r>
            <a:endParaRPr lang="en-I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IE" dirty="0"/>
              <a:t>L1 cache reference 0.5 ns</a:t>
            </a: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IE" dirty="0"/>
              <a:t>L2 cache reference 7 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8A72E-313E-4031-8831-7D3FDD27B7FD}"/>
              </a:ext>
            </a:extLst>
          </p:cNvPr>
          <p:cNvSpPr txBox="1"/>
          <p:nvPr/>
        </p:nvSpPr>
        <p:spPr>
          <a:xfrm>
            <a:off x="7259018" y="2800080"/>
            <a:ext cx="6236053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SzPct val="109000"/>
              <a:buFont typeface="Calibri" panose="020F0502020204030204" pitchFamily="34" charset="0"/>
              <a:buChar char="•"/>
            </a:pPr>
            <a:r>
              <a:rPr lang="en-GB" sz="2400" dirty="0"/>
              <a:t>I/O operations detrimental to highly concurrent apps (e.g. web applications)</a:t>
            </a:r>
          </a:p>
          <a:p>
            <a:pPr lvl="1">
              <a:buSzPct val="109000"/>
            </a:pP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SzPct val="109000"/>
              <a:buFont typeface="Calibri" panose="020F050202020403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Solutions to deal with this are: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SzPct val="109000"/>
              <a:buFont typeface="Calibri" panose="020F0502020204030204" pitchFamily="34" charset="0"/>
              <a:buChar char="•"/>
            </a:pP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Blocking code 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combined with multiple threads of execution (e.g. Apache, IIS)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SzPct val="109000"/>
              <a:buFont typeface="Calibri" panose="020F0502020204030204" pitchFamily="34" charset="0"/>
              <a:buChar char="•"/>
            </a:pP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Non-blocking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event-based code 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in single thread (e.g. NGINX, Node.js)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EC6125-68B7-4DAE-9A16-E6CBF8794366}"/>
              </a:ext>
            </a:extLst>
          </p:cNvPr>
          <p:cNvSpPr txBox="1"/>
          <p:nvPr/>
        </p:nvSpPr>
        <p:spPr>
          <a:xfrm>
            <a:off x="4942888" y="6681281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1ns = 10</a:t>
            </a:r>
            <a:r>
              <a:rPr lang="en-IE" baseline="30000" dirty="0"/>
              <a:t>-9 </a:t>
            </a:r>
            <a:r>
              <a:rPr lang="en-IE" dirty="0"/>
              <a:t>s (0.000000001s)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2"/>
          <p:cNvSpPr txBox="1"/>
          <p:nvPr/>
        </p:nvSpPr>
        <p:spPr>
          <a:xfrm>
            <a:off x="2183575" y="1769040"/>
            <a:ext cx="4426920" cy="5061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t"/>
          <a:lstStyle/>
          <a:p>
            <a:r>
              <a:rPr lang="en-IE" sz="4000" b="1" dirty="0">
                <a:latin typeface="Arial"/>
              </a:rPr>
              <a:t>Blocking</a:t>
            </a:r>
            <a:endParaRPr dirty="0"/>
          </a:p>
          <a:p>
            <a:pPr marL="514350" indent="-514350">
              <a:buSzPct val="45000"/>
              <a:buFont typeface="+mj-lt"/>
              <a:buAutoNum type="arabicPeriod"/>
            </a:pPr>
            <a:r>
              <a:rPr lang="en-IE" sz="3200" dirty="0">
                <a:latin typeface="Arial"/>
              </a:rPr>
              <a:t>Read from </a:t>
            </a:r>
            <a:r>
              <a:rPr lang="en-IE" sz="3200" dirty="0" err="1">
                <a:latin typeface="Arial"/>
              </a:rPr>
              <a:t>db</a:t>
            </a:r>
            <a:r>
              <a:rPr lang="en-IE" sz="3200" dirty="0">
                <a:latin typeface="Arial"/>
              </a:rPr>
              <a:t> and set equal to contents</a:t>
            </a:r>
            <a:endParaRPr dirty="0"/>
          </a:p>
          <a:p>
            <a:pPr marL="514350" indent="-514350">
              <a:buSzPct val="45000"/>
              <a:buFont typeface="+mj-lt"/>
              <a:buAutoNum type="arabicPeriod"/>
            </a:pPr>
            <a:r>
              <a:rPr lang="en-IE" sz="3200" dirty="0">
                <a:latin typeface="Arial"/>
              </a:rPr>
              <a:t>Print Contents</a:t>
            </a:r>
            <a:endParaRPr dirty="0"/>
          </a:p>
          <a:p>
            <a:pPr marL="514350" indent="-514350">
              <a:buSzPct val="45000"/>
              <a:buFont typeface="+mj-lt"/>
              <a:buAutoNum type="arabicPeriod"/>
            </a:pPr>
            <a:r>
              <a:rPr lang="en-IE" sz="3200" dirty="0">
                <a:latin typeface="Arial"/>
              </a:rPr>
              <a:t>Do other stuff...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C05A49-C1D9-403B-9B8E-4FDE9F775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011" r="-202" b="-8"/>
          <a:stretch/>
        </p:blipFill>
        <p:spPr>
          <a:xfrm>
            <a:off x="2255035" y="5513771"/>
            <a:ext cx="4284000" cy="972000"/>
          </a:xfrm>
          <a:prstGeom prst="rect">
            <a:avLst/>
          </a:prstGeom>
        </p:spPr>
      </p:pic>
      <p:sp>
        <p:nvSpPr>
          <p:cNvPr id="97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>
                <a:latin typeface="Arial"/>
              </a:rPr>
              <a:t>Blocking/Non-blocking Example</a:t>
            </a:r>
            <a:endParaRPr/>
          </a:p>
        </p:txBody>
      </p:sp>
      <p:sp>
        <p:nvSpPr>
          <p:cNvPr id="99" name="TextShape 3"/>
          <p:cNvSpPr txBox="1"/>
          <p:nvPr/>
        </p:nvSpPr>
        <p:spPr>
          <a:xfrm>
            <a:off x="6832255" y="1769040"/>
            <a:ext cx="4426920" cy="5061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t"/>
          <a:lstStyle/>
          <a:p>
            <a:pPr>
              <a:buSzPct val="45000"/>
            </a:pPr>
            <a:r>
              <a:rPr lang="en-IE" sz="4000" b="1" dirty="0">
                <a:latin typeface="Arial"/>
              </a:rPr>
              <a:t>Non-blocking</a:t>
            </a:r>
            <a:endParaRPr dirty="0"/>
          </a:p>
          <a:p>
            <a:pPr marL="514350" indent="-514350">
              <a:buSzPct val="45000"/>
              <a:buFont typeface="+mj-lt"/>
              <a:buAutoNum type="arabicParenR"/>
            </a:pPr>
            <a:r>
              <a:rPr lang="en-IE" sz="3200" dirty="0">
                <a:latin typeface="Arial"/>
              </a:rPr>
              <a:t>Read from </a:t>
            </a:r>
            <a:r>
              <a:rPr lang="en-IE" sz="3200" dirty="0" err="1">
                <a:latin typeface="Arial"/>
              </a:rPr>
              <a:t>db</a:t>
            </a:r>
            <a:endParaRPr lang="en-IE" sz="3200" dirty="0">
              <a:latin typeface="Arial"/>
            </a:endParaRPr>
          </a:p>
          <a:p>
            <a:pPr lvl="1">
              <a:buSzPct val="45000"/>
            </a:pPr>
            <a:r>
              <a:rPr lang="en-IE" sz="2800" dirty="0">
                <a:latin typeface="Arial"/>
              </a:rPr>
              <a:t>	Whenever read is  	complete, print 	contents</a:t>
            </a:r>
            <a:endParaRPr dirty="0"/>
          </a:p>
          <a:p>
            <a:pPr marL="514350" indent="-514350">
              <a:buSzPct val="45000"/>
              <a:buFont typeface="+mj-lt"/>
              <a:buAutoNum type="arabicParenR"/>
            </a:pPr>
            <a:r>
              <a:rPr lang="en-IE" sz="3200" dirty="0">
                <a:latin typeface="Arial"/>
              </a:rPr>
              <a:t>Do other stuff...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9CBDDF-D29B-44D9-8D2B-62549E8751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40722" b="38494"/>
          <a:stretch/>
        </p:blipFill>
        <p:spPr>
          <a:xfrm>
            <a:off x="6908049" y="4109315"/>
            <a:ext cx="4275333" cy="248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 dirty="0">
                <a:latin typeface="Arial"/>
              </a:rPr>
              <a:t>Blocking/Non-blocking example: JS</a:t>
            </a:r>
            <a:endParaRPr dirty="0"/>
          </a:p>
        </p:txBody>
      </p:sp>
      <p:sp>
        <p:nvSpPr>
          <p:cNvPr id="101" name="TextShape 2"/>
          <p:cNvSpPr txBox="1"/>
          <p:nvPr/>
        </p:nvSpPr>
        <p:spPr>
          <a:xfrm>
            <a:off x="2244584" y="2184988"/>
            <a:ext cx="9071640" cy="2046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endParaRPr lang="en-IE"/>
          </a:p>
        </p:txBody>
      </p:sp>
      <p:sp>
        <p:nvSpPr>
          <p:cNvPr id="102" name="TextShape 3"/>
          <p:cNvSpPr txBox="1"/>
          <p:nvPr/>
        </p:nvSpPr>
        <p:spPr>
          <a:xfrm>
            <a:off x="785230" y="5211298"/>
            <a:ext cx="7818722" cy="15945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/>
          <a:lstStyle/>
          <a:p>
            <a:r>
              <a:rPr lang="en-IE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fs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'fs’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E" dirty="0" err="1">
                <a:solidFill>
                  <a:srgbClr val="9CDCFE"/>
                </a:solidFill>
                <a:latin typeface="Consolas" panose="020B0609020204030204" pitchFamily="49" charset="0"/>
              </a:rPr>
              <a:t>fs</a:t>
            </a:r>
            <a:r>
              <a:rPr lang="en-IE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 err="1">
                <a:solidFill>
                  <a:srgbClr val="DCDCAA"/>
                </a:solidFill>
                <a:latin typeface="Consolas" panose="020B0609020204030204" pitchFamily="49" charset="0"/>
              </a:rPr>
              <a:t>readFile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'./text.txt’,’uft8’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, (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contents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E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E" dirty="0">
                <a:solidFill>
                  <a:srgbClr val="4EC9B0"/>
                </a:solidFill>
                <a:latin typeface="Consolas" panose="020B0609020204030204" pitchFamily="49" charset="0"/>
              </a:rPr>
              <a:t>    console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contents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IE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'Doing something else'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3" name="TextShape 4"/>
          <p:cNvSpPr txBox="1"/>
          <p:nvPr/>
        </p:nvSpPr>
        <p:spPr>
          <a:xfrm>
            <a:off x="785230" y="1703631"/>
            <a:ext cx="2322000" cy="6591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E" sz="4000" b="1" dirty="0">
                <a:latin typeface="Arial"/>
              </a:rPr>
              <a:t>Blocking</a:t>
            </a:r>
            <a:endParaRPr dirty="0"/>
          </a:p>
        </p:txBody>
      </p:sp>
      <p:sp>
        <p:nvSpPr>
          <p:cNvPr id="104" name="TextShape 5"/>
          <p:cNvSpPr txBox="1"/>
          <p:nvPr/>
        </p:nvSpPr>
        <p:spPr>
          <a:xfrm>
            <a:off x="470502" y="4493109"/>
            <a:ext cx="3851280" cy="6591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r>
              <a:rPr lang="en-IE" sz="4000" b="1" dirty="0">
                <a:latin typeface="Arial"/>
              </a:rPr>
              <a:t>  Non-blocking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785230" y="2522751"/>
            <a:ext cx="7818722" cy="14773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fs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'fs'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E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contents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E" dirty="0" err="1">
                <a:solidFill>
                  <a:srgbClr val="9CDCFE"/>
                </a:solidFill>
                <a:latin typeface="Consolas" panose="020B0609020204030204" pitchFamily="49" charset="0"/>
              </a:rPr>
              <a:t>fs</a:t>
            </a:r>
            <a:r>
              <a:rPr lang="en-IE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 err="1">
                <a:solidFill>
                  <a:srgbClr val="DCDCAA"/>
                </a:solidFill>
                <a:latin typeface="Consolas" panose="020B0609020204030204" pitchFamily="49" charset="0"/>
              </a:rPr>
              <a:t>readFileSync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‘./text.txt’, ‘utf8’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E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contents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E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'Doing something else'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3B9EBA-FBB8-4880-A83E-72677321AF13}"/>
              </a:ext>
            </a:extLst>
          </p:cNvPr>
          <p:cNvSpPr txBox="1"/>
          <p:nvPr/>
        </p:nvSpPr>
        <p:spPr>
          <a:xfrm>
            <a:off x="11114937" y="23554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E6B469-91D4-4EF7-BEB1-E4F5A4BB6FEA}"/>
              </a:ext>
            </a:extLst>
          </p:cNvPr>
          <p:cNvSpPr txBox="1"/>
          <p:nvPr/>
        </p:nvSpPr>
        <p:spPr>
          <a:xfrm>
            <a:off x="10672485" y="2912087"/>
            <a:ext cx="2403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Hello World……</a:t>
            </a:r>
          </a:p>
          <a:p>
            <a:r>
              <a:rPr lang="en-GB" dirty="0"/>
              <a:t>Doing something else</a:t>
            </a:r>
            <a:endParaRPr lang="en-IE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D9E791E-DE39-49F6-AB20-CA7E7F343AC1}"/>
              </a:ext>
            </a:extLst>
          </p:cNvPr>
          <p:cNvSpPr/>
          <p:nvPr/>
        </p:nvSpPr>
        <p:spPr>
          <a:xfrm>
            <a:off x="8710684" y="3005119"/>
            <a:ext cx="1908580" cy="460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Console output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D73D01E-9968-4235-8ADB-D69DB2849235}"/>
              </a:ext>
            </a:extLst>
          </p:cNvPr>
          <p:cNvSpPr/>
          <p:nvPr/>
        </p:nvSpPr>
        <p:spPr>
          <a:xfrm>
            <a:off x="8763905" y="5876623"/>
            <a:ext cx="1908580" cy="460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Console output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CE8021-212D-4563-BFCE-1B9611F191DC}"/>
              </a:ext>
            </a:extLst>
          </p:cNvPr>
          <p:cNvSpPr txBox="1"/>
          <p:nvPr/>
        </p:nvSpPr>
        <p:spPr>
          <a:xfrm>
            <a:off x="10949829" y="5783591"/>
            <a:ext cx="2403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Doing something else</a:t>
            </a:r>
          </a:p>
          <a:p>
            <a:r>
              <a:rPr lang="en-GB" dirty="0"/>
              <a:t>Hello World ……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B2AF62D-58EC-4EF3-815D-94EDBE1BA60D}"/>
              </a:ext>
            </a:extLst>
          </p:cNvPr>
          <p:cNvGrpSpPr/>
          <p:nvPr/>
        </p:nvGrpSpPr>
        <p:grpSpPr>
          <a:xfrm>
            <a:off x="638239" y="5443442"/>
            <a:ext cx="7069723" cy="986480"/>
            <a:chOff x="638239" y="5443442"/>
            <a:chExt cx="7069723" cy="98648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0D2DFF8-AA91-4974-8F26-E56D0EA73105}"/>
                </a:ext>
              </a:extLst>
            </p:cNvPr>
            <p:cNvCxnSpPr/>
            <p:nvPr/>
          </p:nvCxnSpPr>
          <p:spPr>
            <a:xfrm>
              <a:off x="4829750" y="5443442"/>
              <a:ext cx="0" cy="34014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1A006E2-568E-44F3-A659-0BF4B2505CE9}"/>
                </a:ext>
              </a:extLst>
            </p:cNvPr>
            <p:cNvCxnSpPr/>
            <p:nvPr/>
          </p:nvCxnSpPr>
          <p:spPr>
            <a:xfrm flipH="1">
              <a:off x="687334" y="5783591"/>
              <a:ext cx="4142416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48441B4-4722-4F60-9379-82ED7BB39914}"/>
                </a:ext>
              </a:extLst>
            </p:cNvPr>
            <p:cNvCxnSpPr/>
            <p:nvPr/>
          </p:nvCxnSpPr>
          <p:spPr>
            <a:xfrm>
              <a:off x="668923" y="5783591"/>
              <a:ext cx="0" cy="5533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2DBB9C4-E390-423F-A531-F4F6995A0112}"/>
                </a:ext>
              </a:extLst>
            </p:cNvPr>
            <p:cNvCxnSpPr/>
            <p:nvPr/>
          </p:nvCxnSpPr>
          <p:spPr>
            <a:xfrm>
              <a:off x="638239" y="6382389"/>
              <a:ext cx="703903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77FB09F-D6A6-4F93-832C-7CBD440B73A2}"/>
                </a:ext>
              </a:extLst>
            </p:cNvPr>
            <p:cNvCxnSpPr/>
            <p:nvPr/>
          </p:nvCxnSpPr>
          <p:spPr>
            <a:xfrm>
              <a:off x="4829750" y="5443442"/>
              <a:ext cx="287821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79BE515-1140-4DF2-B8C5-E3E27002A076}"/>
                </a:ext>
              </a:extLst>
            </p:cNvPr>
            <p:cNvCxnSpPr/>
            <p:nvPr/>
          </p:nvCxnSpPr>
          <p:spPr>
            <a:xfrm>
              <a:off x="7677278" y="5443442"/>
              <a:ext cx="0" cy="98648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85E552B-D6AD-4843-AF17-ADDED4F83BE2}"/>
                  </a:ext>
                </a:extLst>
              </p14:cNvPr>
              <p14:cNvContentPartPr/>
              <p14:nvPr/>
            </p14:nvContentPartPr>
            <p14:xfrm>
              <a:off x="6175123" y="4086843"/>
              <a:ext cx="3474000" cy="1323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85E552B-D6AD-4843-AF17-ADDED4F83B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66123" y="4077843"/>
                <a:ext cx="3491640" cy="1341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11" grpId="0" animBg="1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BB6E-ADB6-4A52-BD89-F5127E729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Node Event Loop and </a:t>
            </a:r>
            <a:r>
              <a:rPr lang="en-IE" dirty="0" err="1"/>
              <a:t>Callbacks</a:t>
            </a:r>
            <a:endParaRPr lang="en-IE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4D33AC-1733-4649-92D4-A9DCA17B91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5545" t="4627" r="5532" b="-1"/>
          <a:stretch/>
        </p:blipFill>
        <p:spPr>
          <a:xfrm>
            <a:off x="4718325" y="1821131"/>
            <a:ext cx="8539143" cy="51516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321EAD-9345-42BE-ABF5-FB97BC3C6CB0}"/>
              </a:ext>
            </a:extLst>
          </p:cNvPr>
          <p:cNvSpPr txBox="1"/>
          <p:nvPr/>
        </p:nvSpPr>
        <p:spPr>
          <a:xfrm>
            <a:off x="1679576" y="6972779"/>
            <a:ext cx="10080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>
                <a:hlinkClick r:id="rId4" tooltip="http://stackoverflow.com/questions/21596172/what-function-gets-put-into-eventloop-in-nodejs-and-js"/>
              </a:rPr>
              <a:t>This Photo</a:t>
            </a:r>
            <a:r>
              <a:rPr lang="en-IE" sz="900"/>
              <a:t> by Unknown Author is licensed under </a:t>
            </a:r>
            <a:r>
              <a:rPr lang="en-IE" sz="900">
                <a:hlinkClick r:id="rId5" tooltip="https://creativecommons.org/licenses/by-sa/3.0/"/>
              </a:rPr>
              <a:t>CC BY-SA</a:t>
            </a:r>
            <a:endParaRPr lang="en-IE" sz="9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F3A3B3-6C0E-4F43-AA88-2AB3D697AB38}"/>
              </a:ext>
            </a:extLst>
          </p:cNvPr>
          <p:cNvSpPr/>
          <p:nvPr/>
        </p:nvSpPr>
        <p:spPr>
          <a:xfrm>
            <a:off x="671947" y="1974554"/>
            <a:ext cx="391150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A </a:t>
            </a:r>
            <a:r>
              <a:rPr lang="en-IE" b="1" dirty="0" err="1"/>
              <a:t>Callback</a:t>
            </a:r>
            <a:r>
              <a:rPr lang="en-IE" dirty="0"/>
              <a:t> is a function called at the completion of a given task. This prevents any blocking, and allows other code to be run in the meantime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The Event Loop checks for known events, registers </a:t>
            </a:r>
            <a:r>
              <a:rPr lang="en-IE" dirty="0" err="1"/>
              <a:t>Callbacks</a:t>
            </a:r>
            <a:r>
              <a:rPr lang="en-IE" dirty="0"/>
              <a:t> and triggers </a:t>
            </a:r>
            <a:r>
              <a:rPr lang="en-IE" dirty="0" err="1"/>
              <a:t>callback</a:t>
            </a:r>
            <a:r>
              <a:rPr lang="en-IE" dirty="0"/>
              <a:t> on completion of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More info here: </a:t>
            </a:r>
            <a:r>
              <a:rPr lang="en-IE" dirty="0">
                <a:hlinkClick r:id="rId6"/>
              </a:rPr>
              <a:t>https://developer.ibm.com/tutorials/learn-nodejs-the-event-loop/</a:t>
            </a: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670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1895575" y="4464000"/>
            <a:ext cx="2952000" cy="2664000"/>
          </a:xfrm>
          <a:prstGeom prst="roundRect">
            <a:avLst>
              <a:gd name="adj" fmla="val 36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IE" dirty="0">
                <a:latin typeface="Arial"/>
              </a:rPr>
              <a:t>Event Queue</a:t>
            </a:r>
            <a:endParaRPr dirty="0"/>
          </a:p>
        </p:txBody>
      </p:sp>
      <p:sp>
        <p:nvSpPr>
          <p:cNvPr id="113" name="TextShape 2"/>
          <p:cNvSpPr txBox="1"/>
          <p:nvPr/>
        </p:nvSpPr>
        <p:spPr>
          <a:xfrm>
            <a:off x="1964990" y="222124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 dirty="0">
                <a:latin typeface="Arial"/>
              </a:rPr>
              <a:t>Node.js - </a:t>
            </a:r>
            <a:r>
              <a:rPr lang="en-IE" sz="4400" dirty="0">
                <a:cs typeface="Arial"/>
              </a:rPr>
              <a:t>Simple HTTP Server</a:t>
            </a:r>
            <a:endParaRPr dirty="0"/>
          </a:p>
        </p:txBody>
      </p:sp>
      <p:sp>
        <p:nvSpPr>
          <p:cNvPr id="115" name="CustomShape 4"/>
          <p:cNvSpPr/>
          <p:nvPr/>
        </p:nvSpPr>
        <p:spPr>
          <a:xfrm>
            <a:off x="8303575" y="4536000"/>
            <a:ext cx="2952000" cy="2664000"/>
          </a:xfrm>
          <a:prstGeom prst="roundRect">
            <a:avLst>
              <a:gd name="adj" fmla="val 36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IE">
                <a:latin typeface="Arial"/>
              </a:rPr>
              <a:t>Known Events</a:t>
            </a:r>
            <a:endParaRPr/>
          </a:p>
        </p:txBody>
      </p:sp>
      <p:sp>
        <p:nvSpPr>
          <p:cNvPr id="120" name="CustomShape 9"/>
          <p:cNvSpPr/>
          <p:nvPr/>
        </p:nvSpPr>
        <p:spPr>
          <a:xfrm>
            <a:off x="8869107" y="4700025"/>
            <a:ext cx="1872000" cy="432000"/>
          </a:xfrm>
          <a:prstGeom prst="rect">
            <a:avLst/>
          </a:prstGeom>
          <a:solidFill>
            <a:srgbClr val="FF950E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IE" dirty="0">
                <a:latin typeface="Arial"/>
              </a:rPr>
              <a:t>request</a:t>
            </a:r>
            <a:endParaRPr dirty="0"/>
          </a:p>
        </p:txBody>
      </p:sp>
      <p:sp>
        <p:nvSpPr>
          <p:cNvPr id="121" name="CustomShape 10"/>
          <p:cNvSpPr/>
          <p:nvPr/>
        </p:nvSpPr>
        <p:spPr>
          <a:xfrm>
            <a:off x="2399575" y="4608000"/>
            <a:ext cx="1872000" cy="432000"/>
          </a:xfrm>
          <a:prstGeom prst="rect">
            <a:avLst/>
          </a:prstGeom>
          <a:solidFill>
            <a:srgbClr val="FF950E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IE" dirty="0">
                <a:latin typeface="Arial"/>
              </a:rPr>
              <a:t>request</a:t>
            </a:r>
            <a:endParaRPr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E498D8C6-D170-49CE-870E-EBD96F4E311D}"/>
              </a:ext>
            </a:extLst>
          </p:cNvPr>
          <p:cNvSpPr/>
          <p:nvPr/>
        </p:nvSpPr>
        <p:spPr>
          <a:xfrm>
            <a:off x="5303177" y="4564803"/>
            <a:ext cx="2544796" cy="4942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Curved Up 2">
            <a:extLst>
              <a:ext uri="{FF2B5EF4-FFF2-40B4-BE49-F238E27FC236}">
                <a16:creationId xmlns:a16="http://schemas.microsoft.com/office/drawing/2014/main" id="{1BF780A5-4625-4D13-8647-BB56C2E2E2EB}"/>
              </a:ext>
            </a:extLst>
          </p:cNvPr>
          <p:cNvSpPr/>
          <p:nvPr/>
        </p:nvSpPr>
        <p:spPr>
          <a:xfrm>
            <a:off x="5810693" y="6100091"/>
            <a:ext cx="1529764" cy="59528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15" name="Arrow: Curved Up 14">
            <a:extLst>
              <a:ext uri="{FF2B5EF4-FFF2-40B4-BE49-F238E27FC236}">
                <a16:creationId xmlns:a16="http://schemas.microsoft.com/office/drawing/2014/main" id="{BB7E889C-3608-4C86-8BDF-C5EA9C558DE1}"/>
              </a:ext>
            </a:extLst>
          </p:cNvPr>
          <p:cNvSpPr/>
          <p:nvPr/>
        </p:nvSpPr>
        <p:spPr>
          <a:xfrm rot="10589938">
            <a:off x="5735928" y="5359637"/>
            <a:ext cx="1529764" cy="59528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20ED6E-45BF-472A-9130-138F6A5F62E7}"/>
              </a:ext>
            </a:extLst>
          </p:cNvPr>
          <p:cNvSpPr txBox="1"/>
          <p:nvPr/>
        </p:nvSpPr>
        <p:spPr>
          <a:xfrm>
            <a:off x="6108049" y="5694157"/>
            <a:ext cx="1035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Event Loop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6EE9BBC-D571-4C26-97A7-D52268D54EBA}"/>
              </a:ext>
            </a:extLst>
          </p:cNvPr>
          <p:cNvGrpSpPr/>
          <p:nvPr/>
        </p:nvGrpSpPr>
        <p:grpSpPr>
          <a:xfrm>
            <a:off x="8507296" y="1494488"/>
            <a:ext cx="3342357" cy="2055549"/>
            <a:chOff x="8108396" y="1555575"/>
            <a:chExt cx="3342357" cy="2055549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4865A18-A1A0-490F-9176-971B96AAC60B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8108396" y="1555575"/>
              <a:ext cx="3342357" cy="205554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BBB513A-DF5E-4402-82B6-865B68D7E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46395" y="2886012"/>
              <a:ext cx="1989975" cy="291099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C11B4F5-CCBC-4F7D-BAF2-B583EF346A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3232" y="1219152"/>
            <a:ext cx="4840519" cy="2710691"/>
          </a:xfrm>
          <a:prstGeom prst="rect">
            <a:avLst/>
          </a:prstGeom>
        </p:spPr>
      </p:pic>
      <p:cxnSp>
        <p:nvCxnSpPr>
          <p:cNvPr id="118" name="Line 7"/>
          <p:cNvCxnSpPr>
            <a:cxnSpLocks/>
          </p:cNvCxnSpPr>
          <p:nvPr/>
        </p:nvCxnSpPr>
        <p:spPr>
          <a:xfrm rot="10800000">
            <a:off x="6500810" y="2356022"/>
            <a:ext cx="3386766" cy="239597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5" grpId="0" animBg="1"/>
      <p:bldP spid="120" grpId="0" animBg="1"/>
      <p:bldP spid="121" grpId="0" animBg="1"/>
      <p:bldP spid="2" grpId="0" animBg="1"/>
      <p:bldP spid="3" grpId="0" animBg="1"/>
      <p:bldP spid="3" grpId="1" animBg="1"/>
      <p:bldP spid="15" grpId="0" animBg="1"/>
      <p:bldP spid="15" grpId="1" animBg="1"/>
      <p:bldP spid="4" grpId="0"/>
      <p:bldP spid="4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E02F3C71-C981-4614-98EA-D6C494F8091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958117" y="354038"/>
            <a:ext cx="5931832" cy="650006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" name="Picture 132"/>
          <p:cNvPicPr/>
          <p:nvPr/>
        </p:nvPicPr>
        <p:blipFill>
          <a:blip r:embed="rId2"/>
          <a:stretch>
            <a:fillRect/>
          </a:stretch>
        </p:blipFill>
        <p:spPr>
          <a:xfrm>
            <a:off x="2893620" y="3224689"/>
            <a:ext cx="3342356" cy="1595974"/>
          </a:xfrm>
          <a:prstGeom prst="rect">
            <a:avLst/>
          </a:prstGeom>
        </p:spPr>
      </p:pic>
      <p:sp>
        <p:nvSpPr>
          <p:cNvPr id="131" name="TextShape 1"/>
          <p:cNvSpPr txBox="1"/>
          <p:nvPr/>
        </p:nvSpPr>
        <p:spPr>
          <a:xfrm>
            <a:off x="2358824" y="705771"/>
            <a:ext cx="5130423" cy="1482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atin typeface="+mj-lt"/>
                <a:ea typeface="+mj-ea"/>
                <a:cs typeface="+mj-cs"/>
              </a:rPr>
              <a:t>Emittin</a:t>
            </a:r>
            <a:r>
              <a:rPr lang="en-US" sz="3800" dirty="0">
                <a:latin typeface="+mj-lt"/>
                <a:ea typeface="+mj-ea"/>
                <a:cs typeface="+mj-cs"/>
              </a:rPr>
              <a:t>g Event in Node</a:t>
            </a:r>
          </a:p>
        </p:txBody>
      </p:sp>
      <p:sp>
        <p:nvSpPr>
          <p:cNvPr id="132" name="TextShape 2"/>
          <p:cNvSpPr txBox="1"/>
          <p:nvPr/>
        </p:nvSpPr>
        <p:spPr>
          <a:xfrm>
            <a:off x="2457014" y="2188357"/>
            <a:ext cx="5130423" cy="39980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SzPct val="45000"/>
            </a:pPr>
            <a:r>
              <a:rPr lang="en-US" sz="2300" dirty="0"/>
              <a:t>Many objects can emit events in node.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9775" cy="755967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9267" y="539591"/>
            <a:ext cx="6343874" cy="18381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pic>
        <p:nvPicPr>
          <p:cNvPr id="7" name="Picture 6" descr="A picture containing plant&#10;&#10;Description automatically generated">
            <a:extLst>
              <a:ext uri="{FF2B5EF4-FFF2-40B4-BE49-F238E27FC236}">
                <a16:creationId xmlns:a16="http://schemas.microsoft.com/office/drawing/2014/main" id="{6DE48DBC-7364-475D-967F-6E9F6FAE7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77446" y="1096774"/>
            <a:ext cx="4272866" cy="489026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169269" y="2652052"/>
            <a:ext cx="6343873" cy="35246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What is node.js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The Dev Env for the Labs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Event-based processes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Callbacks in node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Introduction to Express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7055695"/>
            <a:ext cx="13439775" cy="503508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51925" y="7055695"/>
            <a:ext cx="8987847" cy="503507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7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801" y="2017111"/>
            <a:ext cx="7853030" cy="38790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cs typeface="Arial"/>
              </a:rPr>
              <a:t>Example – Hello/Goodbye </a:t>
            </a:r>
            <a:br>
              <a:rPr lang="en-US" dirty="0">
                <a:latin typeface="+mj-ea"/>
                <a:cs typeface="+mj-ea"/>
              </a:rPr>
            </a:br>
            <a:r>
              <a:rPr lang="en-IE" dirty="0" err="1">
                <a:cs typeface="Arial"/>
              </a:rPr>
              <a:t>Callback</a:t>
            </a:r>
            <a:endParaRPr lang="en-IE" dirty="0"/>
          </a:p>
        </p:txBody>
      </p:sp>
      <p:sp>
        <p:nvSpPr>
          <p:cNvPr id="7" name="Speech Bubble: Oval 6"/>
          <p:cNvSpPr/>
          <p:nvPr/>
        </p:nvSpPr>
        <p:spPr>
          <a:xfrm>
            <a:off x="8326373" y="542926"/>
            <a:ext cx="3276440" cy="1553029"/>
          </a:xfrm>
          <a:prstGeom prst="wedgeEllipseCallout">
            <a:avLst>
              <a:gd name="adj1" fmla="val -5103"/>
              <a:gd name="adj2" fmla="val 73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“Request” </a:t>
            </a:r>
            <a:r>
              <a:rPr lang="en-IE" dirty="0" err="1"/>
              <a:t>Callback</a:t>
            </a:r>
            <a:endParaRPr lang="en-IE" dirty="0"/>
          </a:p>
        </p:txBody>
      </p:sp>
      <p:sp>
        <p:nvSpPr>
          <p:cNvPr id="8" name="Speech Bubble: Oval 7"/>
          <p:cNvSpPr/>
          <p:nvPr/>
        </p:nvSpPr>
        <p:spPr>
          <a:xfrm>
            <a:off x="8815635" y="4499829"/>
            <a:ext cx="3276440" cy="1553029"/>
          </a:xfrm>
          <a:prstGeom prst="wedgeEllipseCallout">
            <a:avLst>
              <a:gd name="adj1" fmla="val -144891"/>
              <a:gd name="adj2" fmla="val -937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/>
              <a:t>“Timeout” </a:t>
            </a:r>
            <a:r>
              <a:rPr lang="en-IE" err="1"/>
              <a:t>Callback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016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 dirty="0" err="1">
                <a:latin typeface="Arial"/>
              </a:rPr>
              <a:t>Callback</a:t>
            </a:r>
            <a:r>
              <a:rPr lang="en-IE" sz="4400" dirty="0">
                <a:latin typeface="Arial"/>
              </a:rPr>
              <a:t> Timeline, Non Blocking</a:t>
            </a:r>
            <a:endParaRPr dirty="0"/>
          </a:p>
        </p:txBody>
      </p:sp>
      <p:pic>
        <p:nvPicPr>
          <p:cNvPr id="128" name="Picture 127"/>
          <p:cNvPicPr/>
          <p:nvPr/>
        </p:nvPicPr>
        <p:blipFill>
          <a:blip r:embed="rId2"/>
          <a:stretch>
            <a:fillRect/>
          </a:stretch>
        </p:blipFill>
        <p:spPr>
          <a:xfrm>
            <a:off x="2381091" y="2417895"/>
            <a:ext cx="7916206" cy="4617218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B5806B-70B0-4171-8837-AA40003623B2}"/>
              </a:ext>
            </a:extLst>
          </p:cNvPr>
          <p:cNvSpPr txBox="1"/>
          <p:nvPr/>
        </p:nvSpPr>
        <p:spPr>
          <a:xfrm>
            <a:off x="2364259" y="1664043"/>
            <a:ext cx="8780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Timing example: 2 requests to web application (indicated by red and blue in diagram)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98407-1A0A-4DEF-A9CD-CB4956743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</p:spPr>
        <p:txBody>
          <a:bodyPr/>
          <a:lstStyle/>
          <a:p>
            <a:r>
              <a:rPr lang="en-IE" b="1" dirty="0"/>
              <a:t>Avoid Blocking Calls in Node.js apps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B5C5D-C4F4-4183-B0FB-6C44FAE58E70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355823" y="1921192"/>
            <a:ext cx="5557403" cy="438444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setTimeout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in previous slide is an example of an asynchronous, non-blocking call.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Avoid potential blocking/ synchronous calls</a:t>
            </a:r>
          </a:p>
          <a:p>
            <a:endParaRPr lang="en-GB" sz="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Activity likely to be blocking should be called asynchronously.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Examples: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Calls to 3</a:t>
            </a:r>
            <a:r>
              <a:rPr lang="en-GB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rd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party Web Services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Database queries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Computationally expensive operations (image file processing)</a:t>
            </a: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0E98120-4DC2-4F25-ABC7-EC776BFD762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31642" y="1999267"/>
            <a:ext cx="7052310" cy="4506030"/>
          </a:xfrm>
          <a:prstGeom prst="rect">
            <a:avLst/>
          </a:prstGeom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443685-103F-471B-ABC0-570B59FD0343}"/>
              </a:ext>
            </a:extLst>
          </p:cNvPr>
          <p:cNvSpPr txBox="1"/>
          <p:nvPr/>
        </p:nvSpPr>
        <p:spPr>
          <a:xfrm>
            <a:off x="7290486" y="1491049"/>
            <a:ext cx="3566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/>
              <a:t>What if </a:t>
            </a:r>
            <a:r>
              <a:rPr lang="en-IE" b="1" dirty="0" err="1"/>
              <a:t>setTimeout</a:t>
            </a:r>
            <a:r>
              <a:rPr lang="en-IE" b="1" dirty="0"/>
              <a:t>() blocked…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E9F18F3-1D69-48DD-9438-63C0952B3F47}"/>
                  </a:ext>
                </a:extLst>
              </p14:cNvPr>
              <p14:cNvContentPartPr/>
              <p14:nvPr/>
            </p14:nvContentPartPr>
            <p14:xfrm>
              <a:off x="6444292" y="3894850"/>
              <a:ext cx="2334600" cy="1159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E9F18F3-1D69-48DD-9438-63C0952B3F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5292" y="3885850"/>
                <a:ext cx="2352240" cy="117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18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14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37500" y="309060"/>
            <a:ext cx="12609482" cy="2032951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Shape 1"/>
          <p:cNvSpPr txBox="1"/>
          <p:nvPr/>
        </p:nvSpPr>
        <p:spPr>
          <a:xfrm>
            <a:off x="602266" y="477903"/>
            <a:ext cx="12279949" cy="10256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61"/>
              </a:spcAft>
            </a:pPr>
            <a:r>
              <a:rPr lang="en-US" sz="59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Node Modules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58312" y="1678045"/>
            <a:ext cx="8567857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Graphic 74" descr="USB">
            <a:extLst>
              <a:ext uri="{FF2B5EF4-FFF2-40B4-BE49-F238E27FC236}">
                <a16:creationId xmlns:a16="http://schemas.microsoft.com/office/drawing/2014/main" id="{1AF4E606-428F-4879-A05A-53BA49C07A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9321" y="2675117"/>
            <a:ext cx="4406654" cy="4406654"/>
          </a:xfrm>
          <a:prstGeom prst="rect">
            <a:avLst/>
          </a:prstGeom>
        </p:spPr>
      </p:pic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42240" y="2862530"/>
            <a:ext cx="0" cy="4031827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red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A5F55596-394F-4EC2-9C2A-1656CFD984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104685" y="2873679"/>
            <a:ext cx="6014296" cy="40095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FB9165-9D92-4DDA-A144-890567708A8B}"/>
              </a:ext>
            </a:extLst>
          </p:cNvPr>
          <p:cNvSpPr txBox="1"/>
          <p:nvPr/>
        </p:nvSpPr>
        <p:spPr>
          <a:xfrm>
            <a:off x="10395158" y="6683154"/>
            <a:ext cx="272382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6" tooltip="http://www.tomsquest.com/blog/2018/10/better-npm-ing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7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IE" sz="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9775" cy="210690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Shape 1"/>
          <p:cNvSpPr txBox="1"/>
          <p:nvPr/>
        </p:nvSpPr>
        <p:spPr>
          <a:xfrm>
            <a:off x="923984" y="402482"/>
            <a:ext cx="11591806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Node Modules</a:t>
            </a:r>
          </a:p>
        </p:txBody>
      </p:sp>
      <p:sp>
        <p:nvSpPr>
          <p:cNvPr id="140" name="TextShape 2"/>
          <p:cNvSpPr txBox="1"/>
          <p:nvPr/>
        </p:nvSpPr>
        <p:spPr>
          <a:xfrm>
            <a:off x="923984" y="2687884"/>
            <a:ext cx="11591806" cy="4121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3" indent="-228600">
              <a:lnSpc>
                <a:spcPct val="90000"/>
              </a:lnSpc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900"/>
              <a:t>To install NPM modules, navigate to the  application folder and run “npm install”. For example :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SzPct val="75000"/>
              <a:buFont typeface="Arial" panose="020B0604020202020204" pitchFamily="34" charset="0"/>
              <a:buChar char="•"/>
            </a:pPr>
            <a:r>
              <a:rPr lang="en-US" sz="2900"/>
              <a:t>    </a:t>
            </a:r>
            <a:r>
              <a:rPr lang="en-US" sz="2900" b="1"/>
              <a:t>npm install express --save</a:t>
            </a:r>
          </a:p>
          <a:p>
            <a:pPr marL="457203" indent="-228600">
              <a:lnSpc>
                <a:spcPct val="90000"/>
              </a:lnSpc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900"/>
              <a:t>This installs into a “</a:t>
            </a:r>
            <a:r>
              <a:rPr lang="en-US" sz="2900" b="1"/>
              <a:t>node_module</a:t>
            </a:r>
            <a:r>
              <a:rPr lang="en-US" sz="2900"/>
              <a:t>” folder in the current folder.</a:t>
            </a:r>
          </a:p>
          <a:p>
            <a:pPr marL="457203" indent="-228600">
              <a:lnSpc>
                <a:spcPct val="90000"/>
              </a:lnSpc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900"/>
              <a:t>The </a:t>
            </a:r>
            <a:r>
              <a:rPr lang="en-US" sz="2900" b="1"/>
              <a:t>--save </a:t>
            </a:r>
            <a:r>
              <a:rPr lang="en-US" sz="2900"/>
              <a:t>bit updates your </a:t>
            </a:r>
            <a:r>
              <a:rPr lang="en-US" sz="2900" b="1"/>
              <a:t>package.json </a:t>
            </a:r>
            <a:r>
              <a:rPr lang="en-US" sz="2900"/>
              <a:t>with the dependency</a:t>
            </a:r>
          </a:p>
          <a:p>
            <a:pPr marL="457203" indent="-228600">
              <a:lnSpc>
                <a:spcPct val="90000"/>
              </a:lnSpc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900"/>
              <a:t>To use the module in your code, use: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SzPct val="75000"/>
              <a:buFont typeface="Arial" panose="020B0604020202020204" pitchFamily="34" charset="0"/>
              <a:buChar char="•"/>
            </a:pPr>
            <a:r>
              <a:rPr lang="en-US" sz="2900"/>
              <a:t>     </a:t>
            </a:r>
            <a:r>
              <a:rPr lang="en-US" sz="2900" b="1"/>
              <a:t>import express from 'express';</a:t>
            </a:r>
          </a:p>
          <a:p>
            <a:pPr marL="457203" indent="-228600">
              <a:lnSpc>
                <a:spcPct val="90000"/>
              </a:lnSpc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900"/>
              <a:t>This loads express from local </a:t>
            </a:r>
            <a:r>
              <a:rPr lang="en-US" sz="2900" b="1"/>
              <a:t>node_modules</a:t>
            </a:r>
            <a:r>
              <a:rPr lang="en-US" sz="2900"/>
              <a:t> folder.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endParaRPr lang="en-US" sz="29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2731" y="696552"/>
            <a:ext cx="8694312" cy="1461149"/>
          </a:xfrm>
        </p:spPr>
        <p:txBody>
          <a:bodyPr>
            <a:normAutofit/>
          </a:bodyPr>
          <a:lstStyle/>
          <a:p>
            <a:r>
              <a:rPr lang="en-IE"/>
              <a:t>NPM Common Commands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2358443" y="2260799"/>
            <a:ext cx="8694312" cy="4267789"/>
          </a:xfrm>
        </p:spPr>
        <p:txBody>
          <a:bodyPr>
            <a:norm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E" sz="2301" b="1" dirty="0" err="1"/>
              <a:t>npm</a:t>
            </a:r>
            <a:r>
              <a:rPr lang="en-IE" sz="2301" b="1" dirty="0"/>
              <a:t> </a:t>
            </a:r>
            <a:r>
              <a:rPr lang="en-IE" sz="2301" b="1" dirty="0" err="1"/>
              <a:t>init</a:t>
            </a:r>
            <a:r>
              <a:rPr lang="en-IE" sz="2301" b="1" dirty="0"/>
              <a:t> </a:t>
            </a:r>
            <a:br>
              <a:rPr lang="en-IE" sz="2301" b="1" dirty="0"/>
            </a:br>
            <a:r>
              <a:rPr lang="en-IE" sz="2301" b="1" dirty="0"/>
              <a:t>	</a:t>
            </a:r>
            <a:r>
              <a:rPr lang="en-IE" sz="2301" i="1" dirty="0"/>
              <a:t>initialize a </a:t>
            </a:r>
            <a:r>
              <a:rPr lang="en-IE" sz="2301" i="1" dirty="0" err="1"/>
              <a:t>package.json</a:t>
            </a:r>
            <a:r>
              <a:rPr lang="en-IE" sz="2301" i="1" dirty="0"/>
              <a:t> file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E" sz="2301" b="1" dirty="0" err="1"/>
              <a:t>npm</a:t>
            </a:r>
            <a:r>
              <a:rPr lang="en-IE" sz="2301" b="1" dirty="0"/>
              <a:t> install &lt;package name&gt; -g </a:t>
            </a:r>
            <a:br>
              <a:rPr lang="en-IE" sz="2301" b="1" dirty="0"/>
            </a:br>
            <a:r>
              <a:rPr lang="en-IE" sz="2301" b="1" dirty="0"/>
              <a:t>	</a:t>
            </a:r>
            <a:r>
              <a:rPr lang="en-IE" sz="2301" i="1" dirty="0"/>
              <a:t>install a package, if –g option is given package will be installed globally,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E" sz="2301" b="1" i="1" dirty="0"/>
              <a:t>--save </a:t>
            </a:r>
            <a:r>
              <a:rPr lang="en-IE" sz="2301" i="1" dirty="0"/>
              <a:t>and </a:t>
            </a:r>
            <a:r>
              <a:rPr lang="en-IE" sz="2301" b="1" i="1" dirty="0"/>
              <a:t>--save-dev </a:t>
            </a:r>
          </a:p>
          <a:p>
            <a:pPr>
              <a:spcAft>
                <a:spcPts val="600"/>
              </a:spcAft>
            </a:pPr>
            <a:r>
              <a:rPr lang="en-IE" sz="2301" i="1" dirty="0"/>
              <a:t>	add package to your dependencies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E" sz="2301" b="1" dirty="0" err="1"/>
              <a:t>npm</a:t>
            </a:r>
            <a:r>
              <a:rPr lang="en-IE" sz="2301" b="1" dirty="0"/>
              <a:t> install </a:t>
            </a:r>
            <a:br>
              <a:rPr lang="en-IE" sz="2301" b="1" dirty="0"/>
            </a:br>
            <a:r>
              <a:rPr lang="en-IE" sz="2301" b="1" dirty="0"/>
              <a:t>	</a:t>
            </a:r>
            <a:r>
              <a:rPr lang="en-IE" sz="2301" i="1" dirty="0"/>
              <a:t>install packages listed in </a:t>
            </a:r>
            <a:r>
              <a:rPr lang="en-IE" sz="2301" i="1" dirty="0" err="1"/>
              <a:t>package.json</a:t>
            </a:r>
            <a:endParaRPr lang="en-IE" sz="2301" i="1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E" sz="2301" b="1" dirty="0" err="1"/>
              <a:t>npm</a:t>
            </a:r>
            <a:r>
              <a:rPr lang="en-IE" sz="2301" b="1" dirty="0"/>
              <a:t> ls –g </a:t>
            </a:r>
            <a:br>
              <a:rPr lang="en-IE" sz="2301" b="1" dirty="0"/>
            </a:br>
            <a:r>
              <a:rPr lang="en-IE" sz="2301" b="1" dirty="0"/>
              <a:t>	</a:t>
            </a:r>
            <a:r>
              <a:rPr lang="en-IE" sz="2301" i="1" dirty="0"/>
              <a:t>list local packages (without –g) or global packages (with –g)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E" sz="2301" b="1" dirty="0" err="1"/>
              <a:t>npm</a:t>
            </a:r>
            <a:r>
              <a:rPr lang="en-IE" sz="2301" b="1" dirty="0"/>
              <a:t> update &lt;package name&gt; </a:t>
            </a:r>
            <a:r>
              <a:rPr lang="en-IE" sz="2301" i="1" dirty="0"/>
              <a:t>update a package</a:t>
            </a:r>
            <a:endParaRPr lang="en-IE" sz="2301" dirty="0"/>
          </a:p>
        </p:txBody>
      </p:sp>
    </p:spTree>
    <p:extLst>
      <p:ext uri="{BB962C8B-B14F-4D97-AF65-F5344CB8AC3E}">
        <p14:creationId xmlns:p14="http://schemas.microsoft.com/office/powerpoint/2010/main" val="3728842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319" y="2761138"/>
            <a:ext cx="4799959" cy="2144663"/>
          </a:xfrm>
          <a:prstGeom prst="rect">
            <a:avLst/>
          </a:prstGeom>
        </p:spPr>
      </p:pic>
      <p:sp>
        <p:nvSpPr>
          <p:cNvPr id="143" name="TextShape 1"/>
          <p:cNvSpPr txBox="1"/>
          <p:nvPr/>
        </p:nvSpPr>
        <p:spPr>
          <a:xfrm>
            <a:off x="2183694" y="301412"/>
            <a:ext cx="9071402" cy="126212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>
                <a:latin typeface="Arial"/>
              </a:rPr>
              <a:t>Creating your own Node Modules</a:t>
            </a:r>
            <a:endParaRPr/>
          </a:p>
        </p:txBody>
      </p:sp>
      <p:sp>
        <p:nvSpPr>
          <p:cNvPr id="144" name="TextShape 2"/>
          <p:cNvSpPr txBox="1"/>
          <p:nvPr/>
        </p:nvSpPr>
        <p:spPr>
          <a:xfrm>
            <a:off x="2183694" y="1769092"/>
            <a:ext cx="9071402" cy="4384325"/>
          </a:xfrm>
          <a:prstGeom prst="rect">
            <a:avLst/>
          </a:prstGeom>
        </p:spPr>
        <p:txBody>
          <a:bodyPr lIns="0" tIns="0" rIns="0" bIns="0"/>
          <a:lstStyle/>
          <a:p>
            <a:pPr marL="457203" indent="-457203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Arial"/>
              </a:rPr>
              <a:t>We want to create the following module called </a:t>
            </a:r>
            <a:r>
              <a:rPr lang="en-IE" sz="3200" b="1" dirty="0">
                <a:latin typeface="Arial"/>
              </a:rPr>
              <a:t>custom_hello.js:</a:t>
            </a:r>
          </a:p>
          <a:p>
            <a:pPr>
              <a:buSzPct val="45000"/>
            </a:pPr>
            <a:endParaRPr lang="en-IE" sz="3200" b="1" dirty="0">
              <a:latin typeface="Arial"/>
            </a:endParaRPr>
          </a:p>
          <a:p>
            <a:pPr>
              <a:buSzPct val="45000"/>
            </a:pPr>
            <a:endParaRPr lang="en-IE" sz="3200" b="1" dirty="0">
              <a:latin typeface="Arial"/>
            </a:endParaRPr>
          </a:p>
          <a:p>
            <a:pPr>
              <a:buSzPct val="45000"/>
            </a:pPr>
            <a:endParaRPr lang="en-IE" sz="3200" b="1" dirty="0">
              <a:latin typeface="Arial"/>
            </a:endParaRPr>
          </a:p>
          <a:p>
            <a:pPr>
              <a:buSzPct val="45000"/>
            </a:pPr>
            <a:endParaRPr lang="en-IE" sz="3200" b="1" dirty="0">
              <a:latin typeface="Arial"/>
            </a:endParaRPr>
          </a:p>
          <a:p>
            <a:pPr marL="457203" indent="-457203">
              <a:buSzPct val="45000"/>
              <a:buFont typeface="Arial" panose="020B0604020202020204" pitchFamily="34" charset="0"/>
              <a:buChar char="•"/>
            </a:pPr>
            <a:endParaRPr dirty="0"/>
          </a:p>
          <a:p>
            <a:pPr marL="457203" indent="-457203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Arial"/>
              </a:rPr>
              <a:t>To access in our application, </a:t>
            </a:r>
            <a:r>
              <a:rPr lang="en-IE" sz="3200" b="1" dirty="0">
                <a:latin typeface="Arial"/>
              </a:rPr>
              <a:t>index.js:</a:t>
            </a:r>
          </a:p>
          <a:p>
            <a:pPr marL="457203" indent="-457203">
              <a:buSzPct val="45000"/>
              <a:buFont typeface="Arial" panose="020B0604020202020204" pitchFamily="34" charset="0"/>
              <a:buChar char="•"/>
            </a:pPr>
            <a:endParaRPr dirty="0"/>
          </a:p>
          <a:p>
            <a:pPr lvl="4">
              <a:buSzPct val="75000"/>
            </a:pPr>
            <a:r>
              <a:rPr lang="en-IE" sz="2800" dirty="0">
                <a:latin typeface="Arial"/>
              </a:rPr>
              <a:t>import hello from './</a:t>
            </a:r>
            <a:r>
              <a:rPr lang="en-IE" sz="2800" dirty="0" err="1">
                <a:latin typeface="Arial"/>
              </a:rPr>
              <a:t>custom_hello</a:t>
            </a:r>
            <a:r>
              <a:rPr lang="en-IE" sz="2800" dirty="0">
                <a:latin typeface="Arial"/>
              </a:rPr>
              <a:t>';
hello();
</a:t>
            </a:r>
            <a:endParaRPr dirty="0"/>
          </a:p>
          <a:p>
            <a:endParaRPr dirty="0"/>
          </a:p>
        </p:txBody>
      </p:sp>
      <p:sp>
        <p:nvSpPr>
          <p:cNvPr id="145" name="CustomShape 3"/>
          <p:cNvSpPr/>
          <p:nvPr/>
        </p:nvSpPr>
        <p:spPr>
          <a:xfrm>
            <a:off x="9012899" y="2789010"/>
            <a:ext cx="2645571" cy="1943949"/>
          </a:xfrm>
          <a:prstGeom prst="borderCallout1">
            <a:avLst>
              <a:gd name="adj1" fmla="val 71203"/>
              <a:gd name="adj2" fmla="val -193492"/>
              <a:gd name="adj3" fmla="val -734"/>
              <a:gd name="adj4" fmla="val 2215"/>
            </a:avLst>
          </a:prstGeom>
          <a:solidFill>
            <a:srgbClr val="729FCF"/>
          </a:solidFill>
          <a:ln>
            <a:solidFill>
              <a:srgbClr val="FF0000"/>
            </a:solidFill>
          </a:ln>
        </p:spPr>
        <p:txBody>
          <a:bodyPr wrap="none" lIns="89997" tIns="44999" rIns="89997" bIns="44999" anchor="ctr"/>
          <a:lstStyle/>
          <a:p>
            <a:pPr algn="ctr"/>
            <a:r>
              <a:rPr lang="en-IE" dirty="0">
                <a:latin typeface="Arial"/>
              </a:rPr>
              <a:t>Export defines what </a:t>
            </a:r>
            <a:endParaRPr dirty="0"/>
          </a:p>
          <a:p>
            <a:pPr algn="ctr"/>
            <a:r>
              <a:rPr lang="en-IE" dirty="0">
                <a:latin typeface="Arial"/>
              </a:rPr>
              <a:t>import returns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2372731" y="402572"/>
            <a:ext cx="8694312" cy="1461149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>
                <a:latin typeface="+mj-lt"/>
                <a:ea typeface="+mj-ea"/>
                <a:cs typeface="+mj-cs"/>
              </a:rPr>
              <a:t>Creating your own Node Modules</a:t>
            </a:r>
          </a:p>
        </p:txBody>
      </p:sp>
      <p:sp>
        <p:nvSpPr>
          <p:cNvPr id="150" name="TextShape 2"/>
          <p:cNvSpPr txBox="1"/>
          <p:nvPr/>
        </p:nvSpPr>
        <p:spPr>
          <a:xfrm>
            <a:off x="2372731" y="2012460"/>
            <a:ext cx="4146809" cy="4796418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marL="457203" indent="-228602">
              <a:lnSpc>
                <a:spcPct val="7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2200" dirty="0"/>
              <a:t>Exporting Multiple Properties</a:t>
            </a:r>
          </a:p>
          <a:p>
            <a:pPr marL="457203" indent="-228602">
              <a:lnSpc>
                <a:spcPct val="70000"/>
              </a:lnSpc>
              <a:buSzPct val="45000"/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2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2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2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2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Accessing in other scripts</a:t>
            </a:r>
          </a:p>
        </p:txBody>
      </p:sp>
      <p:sp>
        <p:nvSpPr>
          <p:cNvPr id="4" name="Arrow: Right 3"/>
          <p:cNvSpPr/>
          <p:nvPr/>
        </p:nvSpPr>
        <p:spPr>
          <a:xfrm>
            <a:off x="5144712" y="2164486"/>
            <a:ext cx="1828752" cy="642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Arrow: Right 9"/>
          <p:cNvSpPr/>
          <p:nvPr/>
        </p:nvSpPr>
        <p:spPr>
          <a:xfrm rot="5400000">
            <a:off x="3536129" y="4340474"/>
            <a:ext cx="1820014" cy="698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753B91-A2CE-4F17-BFD6-6EA78ED9D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780" y="5830946"/>
            <a:ext cx="7886493" cy="149538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02B6DF0-0025-4303-90A1-8DCE9FC0CC21}"/>
              </a:ext>
            </a:extLst>
          </p:cNvPr>
          <p:cNvGrpSpPr/>
          <p:nvPr/>
        </p:nvGrpSpPr>
        <p:grpSpPr>
          <a:xfrm>
            <a:off x="6973464" y="1371823"/>
            <a:ext cx="4195248" cy="3949734"/>
            <a:chOff x="6973470" y="1371759"/>
            <a:chExt cx="4195358" cy="394983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73470" y="1724078"/>
              <a:ext cx="4195358" cy="359751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E5B35DD-4D50-40A1-BD36-42AA740418B7}"/>
                </a:ext>
              </a:extLst>
            </p:cNvPr>
            <p:cNvSpPr txBox="1"/>
            <p:nvPr/>
          </p:nvSpPr>
          <p:spPr>
            <a:xfrm>
              <a:off x="6973470" y="1371759"/>
              <a:ext cx="1082376" cy="6463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/>
                <a:t>Config.js</a:t>
              </a:r>
            </a:p>
            <a:p>
              <a:endParaRPr lang="en-IE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2183694" y="301412"/>
            <a:ext cx="9071402" cy="126212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>
                <a:latin typeface="Arial"/>
              </a:rPr>
              <a:t>The import search </a:t>
            </a:r>
            <a:endParaRPr/>
          </a:p>
        </p:txBody>
      </p:sp>
      <p:sp>
        <p:nvSpPr>
          <p:cNvPr id="153" name="TextShape 2"/>
          <p:cNvSpPr txBox="1"/>
          <p:nvPr/>
        </p:nvSpPr>
        <p:spPr>
          <a:xfrm>
            <a:off x="2472013" y="1703192"/>
            <a:ext cx="9071402" cy="4384325"/>
          </a:xfrm>
          <a:prstGeom prst="rect">
            <a:avLst/>
          </a:prstGeom>
        </p:spPr>
        <p:txBody>
          <a:bodyPr lIns="0" tIns="0" rIns="0" bIns="0"/>
          <a:lstStyle/>
          <a:p>
            <a:pPr marL="457203" indent="-457203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Arial"/>
              </a:rPr>
              <a:t>Import searches for modules based on path specified:</a:t>
            </a:r>
          </a:p>
          <a:p>
            <a:pPr marL="457203" indent="-457203">
              <a:buSzPct val="45000"/>
              <a:buFont typeface="Arial" panose="020B0604020202020204" pitchFamily="34" charset="0"/>
              <a:buChar char="•"/>
            </a:pPr>
            <a:endParaRPr lang="en-IE" sz="3200" dirty="0">
              <a:latin typeface="Arial"/>
            </a:endParaRPr>
          </a:p>
          <a:p>
            <a:pPr marL="457203" indent="-457203">
              <a:buSzPct val="45000"/>
              <a:buFont typeface="Arial" panose="020B0604020202020204" pitchFamily="34" charset="0"/>
              <a:buChar char="•"/>
            </a:pPr>
            <a:endParaRPr dirty="0"/>
          </a:p>
          <a:p>
            <a:pPr>
              <a:buSzPct val="45000"/>
            </a:pPr>
            <a:endParaRPr dirty="0"/>
          </a:p>
          <a:p>
            <a:pPr marL="457203" indent="-457203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Arial"/>
              </a:rPr>
              <a:t>Just providing the module name will search in </a:t>
            </a:r>
            <a:r>
              <a:rPr lang="en-IE" sz="3200" b="1" dirty="0" err="1">
                <a:latin typeface="Arial"/>
              </a:rPr>
              <a:t>node_modules</a:t>
            </a:r>
            <a:r>
              <a:rPr lang="en-IE" sz="3200" dirty="0">
                <a:latin typeface="Arial"/>
              </a:rPr>
              <a:t> folder</a:t>
            </a:r>
            <a:endParaRPr dirty="0"/>
          </a:p>
          <a:p>
            <a:pPr lvl="1">
              <a:buSzPct val="75000"/>
            </a:pPr>
            <a:r>
              <a:rPr lang="en-IE" sz="2800" dirty="0">
                <a:latin typeface="Arial"/>
              </a:rPr>
              <a:t>	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257" y="2620538"/>
            <a:ext cx="5251313" cy="10914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154" y="4939135"/>
            <a:ext cx="4035745" cy="547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882" y="2746434"/>
            <a:ext cx="5461633" cy="26778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/>
              <a:t>What's Node: Basics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FAB57-FBCB-47B3-9AD0-E2A825AC373A}"/>
              </a:ext>
            </a:extLst>
          </p:cNvPr>
          <p:cNvSpPr txBox="1"/>
          <p:nvPr/>
        </p:nvSpPr>
        <p:spPr>
          <a:xfrm>
            <a:off x="1656080" y="1960880"/>
            <a:ext cx="584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 </a:t>
            </a:r>
            <a:r>
              <a:rPr lang="en-GB" sz="2400" dirty="0" err="1"/>
              <a:t>Javascript</a:t>
            </a:r>
            <a:r>
              <a:rPr lang="en-GB" sz="2400" dirty="0"/>
              <a:t> runtime. “Server side JS”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 “.</a:t>
            </a:r>
            <a:r>
              <a:rPr lang="en-GB" sz="2400" dirty="0" err="1"/>
              <a:t>js</a:t>
            </a:r>
            <a:r>
              <a:rPr lang="en-GB" sz="2400" dirty="0"/>
              <a:t>” doesn’t mean that it’s written completely in JavaScript.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approx. 40% JS and 60% 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Ecosystem of packages (</a:t>
            </a:r>
            <a:r>
              <a:rPr lang="en-GB" sz="2400" b="1" dirty="0"/>
              <a:t>NPM</a:t>
            </a:r>
            <a:r>
              <a:rPr lang="en-GB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Official site: “Node's goal is to provide an easy way to build scalable network programs”.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Single Threaded, Event based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Supports concurrency using events and </a:t>
            </a:r>
            <a:r>
              <a:rPr lang="en-GB" sz="2400" dirty="0" err="1"/>
              <a:t>callbacks</a:t>
            </a:r>
            <a:r>
              <a:rPr lang="en-GB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4673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922F19F4-FE70-43DC-856F-2CE5F521D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9773" cy="75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171594"/>
            <a:ext cx="806385" cy="742365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588" y="723283"/>
            <a:ext cx="6162969" cy="1578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Shape 1"/>
          <p:cNvSpPr txBox="1"/>
          <p:nvPr/>
        </p:nvSpPr>
        <p:spPr>
          <a:xfrm>
            <a:off x="1150440" y="963357"/>
            <a:ext cx="5432670" cy="1141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>
                <a:latin typeface="+mj-lt"/>
                <a:ea typeface="+mj-ea"/>
                <a:cs typeface="+mj-cs"/>
              </a:rPr>
              <a:t>NPM – the Package Manager </a:t>
            </a:r>
          </a:p>
        </p:txBody>
      </p:sp>
      <p:sp>
        <p:nvSpPr>
          <p:cNvPr id="137" name="TextShape 2"/>
          <p:cNvSpPr txBox="1"/>
          <p:nvPr/>
        </p:nvSpPr>
        <p:spPr>
          <a:xfrm>
            <a:off x="1151981" y="2783037"/>
            <a:ext cx="5502491" cy="4053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3" indent="-228600">
              <a:lnSpc>
                <a:spcPct val="90000"/>
              </a:lnSpc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000"/>
              <a:t>Node has a small core API</a:t>
            </a:r>
          </a:p>
          <a:p>
            <a:pPr marL="457203" indent="-228600">
              <a:lnSpc>
                <a:spcPct val="90000"/>
              </a:lnSpc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000"/>
              <a:t>Most applications depend on third party modules</a:t>
            </a:r>
          </a:p>
          <a:p>
            <a:pPr marL="457203" indent="-228600">
              <a:lnSpc>
                <a:spcPct val="90000"/>
              </a:lnSpc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000"/>
              <a:t>Curated in online registry called the Node Package Manager system (NPM)</a:t>
            </a:r>
          </a:p>
          <a:p>
            <a:pPr marL="457203" indent="-228600">
              <a:lnSpc>
                <a:spcPct val="90000"/>
              </a:lnSpc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000"/>
              <a:t>NPM downloads and installs modules, placing them into a </a:t>
            </a:r>
            <a:r>
              <a:rPr lang="en-US" sz="2000" b="1"/>
              <a:t>node_modules</a:t>
            </a:r>
            <a:r>
              <a:rPr lang="en-US" sz="2000"/>
              <a:t> folder in your current folder.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95ECC94-3D5E-46A7-A7A1-DE807E156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13409" y="725727"/>
            <a:ext cx="5202381" cy="29533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E35063-C89C-49B4-96CB-E67313495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3522" y="928044"/>
            <a:ext cx="1621954" cy="2554259"/>
          </a:xfrm>
          <a:prstGeom prst="rect">
            <a:avLst/>
          </a:prstGeom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7E549738-9961-462D-81B7-4A7A44691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13409" y="3892236"/>
            <a:ext cx="5202381" cy="29533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red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1DFF4E7C-D81E-41A7-9865-6108A4BB49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998805" y="4082598"/>
            <a:ext cx="3831388" cy="2554259"/>
          </a:xfrm>
          <a:prstGeom prst="rect">
            <a:avLst/>
          </a:prstGeom>
        </p:spPr>
      </p:pic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23984" y="7156492"/>
            <a:ext cx="1159180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EAC0E75-844F-4938-A97E-7D828F4D1D91}"/>
              </a:ext>
            </a:extLst>
          </p:cNvPr>
          <p:cNvSpPr txBox="1"/>
          <p:nvPr/>
        </p:nvSpPr>
        <p:spPr>
          <a:xfrm>
            <a:off x="9106370" y="6436802"/>
            <a:ext cx="272382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4" tooltip="http://www.tomsquest.com/blog/2018/10/better-npm-ing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5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IE" sz="700">
              <a:solidFill>
                <a:srgbClr val="FFFFFF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3FC758A-CE65-415D-A004-0A10E9A6F086}"/>
              </a:ext>
            </a:extLst>
          </p:cNvPr>
          <p:cNvGrpSpPr/>
          <p:nvPr/>
        </p:nvGrpSpPr>
        <p:grpSpPr>
          <a:xfrm>
            <a:off x="4744125" y="931489"/>
            <a:ext cx="4312080" cy="5390640"/>
            <a:chOff x="4744125" y="931489"/>
            <a:chExt cx="4312080" cy="539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B8EF8FF-C41D-4B1D-AAC7-E6F221C515A4}"/>
                    </a:ext>
                  </a:extLst>
                </p14:cNvPr>
                <p14:cNvContentPartPr/>
                <p14:nvPr/>
              </p14:nvContentPartPr>
              <p14:xfrm>
                <a:off x="4744125" y="1179889"/>
                <a:ext cx="4037040" cy="51422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B8EF8FF-C41D-4B1D-AAC7-E6F221C515A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39805" y="1175569"/>
                  <a:ext cx="4045680" cy="515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A779D04-8F94-4E06-AA4F-CA45E913430B}"/>
                    </a:ext>
                  </a:extLst>
                </p14:cNvPr>
                <p14:cNvContentPartPr/>
                <p14:nvPr/>
              </p14:nvContentPartPr>
              <p14:xfrm>
                <a:off x="8463645" y="931489"/>
                <a:ext cx="592560" cy="797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A779D04-8F94-4E06-AA4F-CA45E913430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459325" y="927169"/>
                  <a:ext cx="601200" cy="8056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9775" cy="210690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984" y="402482"/>
            <a:ext cx="11591806" cy="1461188"/>
          </a:xfrm>
        </p:spPr>
        <p:txBody>
          <a:bodyPr>
            <a:normAutofit/>
          </a:bodyPr>
          <a:lstStyle/>
          <a:p>
            <a:r>
              <a:rPr lang="en-IE" sz="5100">
                <a:solidFill>
                  <a:srgbClr val="FFFFFF"/>
                </a:solidFill>
              </a:rPr>
              <a:t>NPM init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923984" y="2687884"/>
            <a:ext cx="11591806" cy="4121072"/>
          </a:xfrm>
        </p:spPr>
        <p:txBody>
          <a:bodyPr>
            <a:normAutofit/>
          </a:bodyPr>
          <a:lstStyle/>
          <a:p>
            <a:pPr marL="342902" indent="-342902">
              <a:spcAft>
                <a:spcPts val="600"/>
              </a:spcAft>
              <a:buFont typeface="Arial"/>
              <a:buChar char="•"/>
            </a:pPr>
            <a:r>
              <a:rPr lang="en-IE" sz="2900"/>
              <a:t>You can use NPM to manage your node projects</a:t>
            </a:r>
            <a:endParaRPr lang="en-US" sz="2900"/>
          </a:p>
          <a:p>
            <a:pPr marL="342902" indent="-342902">
              <a:spcAft>
                <a:spcPts val="600"/>
              </a:spcAft>
              <a:buFont typeface="Arial"/>
              <a:buChar char="•"/>
            </a:pPr>
            <a:r>
              <a:rPr lang="en-IE" sz="2900"/>
              <a:t>Run the following in the root folder of your app/project:</a:t>
            </a:r>
            <a:endParaRPr lang="en-IE" sz="2900">
              <a:cs typeface="Arial"/>
            </a:endParaRPr>
          </a:p>
          <a:p>
            <a:pPr>
              <a:spcAft>
                <a:spcPts val="600"/>
              </a:spcAft>
            </a:pPr>
            <a:r>
              <a:rPr lang="en-IE" sz="2900"/>
              <a:t>		</a:t>
            </a:r>
            <a:r>
              <a:rPr lang="en-IE" sz="2900" b="1"/>
              <a:t>npm init</a:t>
            </a:r>
            <a:endParaRPr lang="en-IE" sz="2900" b="1">
              <a:cs typeface="Arial"/>
            </a:endParaRPr>
          </a:p>
          <a:p>
            <a:pPr marL="342902" indent="-342902">
              <a:spcAft>
                <a:spcPts val="600"/>
              </a:spcAft>
              <a:buFont typeface="Arial"/>
              <a:buChar char="•"/>
            </a:pPr>
            <a:r>
              <a:rPr lang="en-IE" sz="2900"/>
              <a:t>This will ask you a bunch of questions, and then create a </a:t>
            </a:r>
            <a:r>
              <a:rPr lang="en-IE" sz="2900" b="1"/>
              <a:t>package.json </a:t>
            </a:r>
            <a:r>
              <a:rPr lang="en-IE" sz="2900"/>
              <a:t>for you.</a:t>
            </a:r>
            <a:endParaRPr lang="en-IE" sz="2900">
              <a:cs typeface="Arial"/>
            </a:endParaRPr>
          </a:p>
          <a:p>
            <a:pPr marL="342902" indent="-342902">
              <a:spcAft>
                <a:spcPts val="600"/>
              </a:spcAft>
              <a:buFont typeface="Arial"/>
              <a:buChar char="•"/>
            </a:pPr>
            <a:r>
              <a:rPr lang="en-IE" sz="2900"/>
              <a:t>It attempts to make reasonable guesses about what you want things to be set to, and then writes a package.json file with the options you've selected.</a:t>
            </a:r>
            <a:endParaRPr lang="en-IE" sz="2900">
              <a:cs typeface="Arial"/>
            </a:endParaRPr>
          </a:p>
          <a:p>
            <a:pPr>
              <a:spcAft>
                <a:spcPts val="600"/>
              </a:spcAft>
            </a:pPr>
            <a:endParaRPr lang="en-IE" sz="2900"/>
          </a:p>
          <a:p>
            <a:pPr>
              <a:spcAft>
                <a:spcPts val="600"/>
              </a:spcAft>
            </a:pPr>
            <a:endParaRPr lang="en-IE" sz="2900"/>
          </a:p>
        </p:txBody>
      </p:sp>
    </p:spTree>
    <p:extLst>
      <p:ext uri="{BB962C8B-B14F-4D97-AF65-F5344CB8AC3E}">
        <p14:creationId xmlns:p14="http://schemas.microsoft.com/office/powerpoint/2010/main" val="3245809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9775" cy="210690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AC9D8-DD0C-43DC-A5D8-987C2A42E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84" y="402482"/>
            <a:ext cx="11591806" cy="1461188"/>
          </a:xfrm>
        </p:spPr>
        <p:txBody>
          <a:bodyPr>
            <a:normAutofit/>
          </a:bodyPr>
          <a:lstStyle/>
          <a:p>
            <a:r>
              <a:rPr lang="en-IE" sz="5100">
                <a:solidFill>
                  <a:srgbClr val="FFFFFF"/>
                </a:solidFill>
              </a:rPr>
              <a:t>NPX - the package runner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3BB4C-1677-4D03-BC40-9F8747B0E916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923984" y="2687884"/>
            <a:ext cx="11591806" cy="4121072"/>
          </a:xfrm>
        </p:spPr>
        <p:txBody>
          <a:bodyPr>
            <a:norm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900" b="0" i="0" dirty="0">
                <a:effectLst/>
                <a:latin typeface="Lato"/>
              </a:rPr>
              <a:t> Makes it easy to run a Node.js based executable that you would normally install via </a:t>
            </a:r>
            <a:r>
              <a:rPr lang="en-GB" sz="2900" b="0" i="0" dirty="0" err="1">
                <a:effectLst/>
                <a:latin typeface="Lato"/>
              </a:rPr>
              <a:t>npm</a:t>
            </a:r>
            <a:r>
              <a:rPr lang="en-GB" sz="2900" b="0" i="0" dirty="0">
                <a:effectLst/>
                <a:latin typeface="Lato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900" dirty="0">
                <a:latin typeface="Lato"/>
              </a:rPr>
              <a:t>Can use it at command line to execute packages, even if they are not previously installed.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900" dirty="0">
                <a:latin typeface="Lato"/>
              </a:rPr>
              <a:t>Very good for one-off commands/tests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900" dirty="0">
                <a:latin typeface="Lato"/>
              </a:rPr>
              <a:t>Comes with the latest versions of NPM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900" dirty="0">
                <a:latin typeface="Lato"/>
              </a:rPr>
              <a:t>The following example will execute the babel-node package to </a:t>
            </a:r>
            <a:r>
              <a:rPr lang="en-GB" sz="2900" dirty="0" err="1">
                <a:latin typeface="Lato"/>
              </a:rPr>
              <a:t>transpile</a:t>
            </a:r>
            <a:r>
              <a:rPr lang="en-GB" sz="2900" dirty="0">
                <a:latin typeface="Lato"/>
              </a:rPr>
              <a:t> and run index.js.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2900" b="1" dirty="0">
                <a:latin typeface="Lato"/>
              </a:rPr>
              <a:t>				</a:t>
            </a:r>
            <a:r>
              <a:rPr lang="en-GB" sz="2900" b="1" dirty="0" err="1">
                <a:latin typeface="Lato"/>
              </a:rPr>
              <a:t>npx</a:t>
            </a:r>
            <a:r>
              <a:rPr lang="en-GB" sz="2900" b="1" dirty="0">
                <a:latin typeface="Lato"/>
              </a:rPr>
              <a:t> babel-node index.js</a:t>
            </a:r>
          </a:p>
          <a:p>
            <a:pPr>
              <a:spcAft>
                <a:spcPts val="600"/>
              </a:spcAft>
            </a:pPr>
            <a:endParaRPr lang="en-GB" sz="2900" dirty="0">
              <a:latin typeface="Lato"/>
            </a:endParaRPr>
          </a:p>
          <a:p>
            <a:pPr>
              <a:spcAft>
                <a:spcPts val="600"/>
              </a:spcAft>
            </a:pPr>
            <a:endParaRPr lang="en-GB" sz="2900" dirty="0"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189412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346" y="496285"/>
            <a:ext cx="9918554" cy="4319005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0809C6-CBDB-4BE3-8F2E-09AED478DF6C}"/>
              </a:ext>
            </a:extLst>
          </p:cNvPr>
          <p:cNvSpPr txBox="1"/>
          <p:nvPr/>
        </p:nvSpPr>
        <p:spPr>
          <a:xfrm>
            <a:off x="1213315" y="1224766"/>
            <a:ext cx="8477138" cy="2892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Node Development Environment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3991" y="4983861"/>
            <a:ext cx="12431792" cy="2069939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3824" y="496285"/>
            <a:ext cx="2331959" cy="2083600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D42AE6F8-098B-43A5-9ECD-FEED9692A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6625" y="2879991"/>
            <a:ext cx="1799692" cy="179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339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9775" cy="7559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3209E4-6F9E-4C4C-9A42-84F36B51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321" y="1871919"/>
            <a:ext cx="4367554" cy="4978450"/>
          </a:xfrm>
        </p:spPr>
        <p:txBody>
          <a:bodyPr anchor="t">
            <a:normAutofit/>
          </a:bodyPr>
          <a:lstStyle/>
          <a:p>
            <a:r>
              <a:rPr lang="en-IE" sz="4000" dirty="0"/>
              <a:t>Development Environment Setup for Labs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57962" y="722161"/>
            <a:ext cx="757811" cy="75783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3125538" cy="1632348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Freeform: Shape 29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838456" y="-279644"/>
            <a:ext cx="2014632" cy="1517915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Rectangle 31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744159" y="465328"/>
            <a:ext cx="711399" cy="71141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1CE48-7D0B-4A65-BA22-42AE68EEABDF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588904" y="1871917"/>
            <a:ext cx="7141549" cy="497845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E" sz="2200" b="1" dirty="0"/>
              <a:t>Node.js:</a:t>
            </a:r>
          </a:p>
          <a:p>
            <a:pPr lvl="1">
              <a:spcAft>
                <a:spcPts val="600"/>
              </a:spcAft>
            </a:pPr>
            <a:r>
              <a:rPr lang="en-IE" sz="2200" dirty="0"/>
              <a:t>We just talked about it</a:t>
            </a:r>
          </a:p>
          <a:p>
            <a:pPr>
              <a:spcAft>
                <a:spcPts val="600"/>
              </a:spcAft>
            </a:pPr>
            <a:r>
              <a:rPr lang="en-IE" sz="2200" b="1" dirty="0"/>
              <a:t>Babel:</a:t>
            </a:r>
          </a:p>
          <a:p>
            <a:pPr lvl="1">
              <a:spcAft>
                <a:spcPts val="600"/>
              </a:spcAft>
            </a:pPr>
            <a:r>
              <a:rPr lang="en-IE" sz="2200" dirty="0"/>
              <a:t>Allow us to use up-to-date </a:t>
            </a:r>
            <a:r>
              <a:rPr lang="en-IE" sz="2200" dirty="0" err="1"/>
              <a:t>Javascript</a:t>
            </a:r>
            <a:r>
              <a:rPr lang="en-IE" sz="2200" dirty="0"/>
              <a:t> features, according to ECMAScript Standardisation</a:t>
            </a:r>
          </a:p>
          <a:p>
            <a:pPr>
              <a:spcAft>
                <a:spcPts val="600"/>
              </a:spcAft>
            </a:pPr>
            <a:r>
              <a:rPr lang="en-IE" sz="2200" b="1" dirty="0" err="1"/>
              <a:t>Nodemon</a:t>
            </a:r>
            <a:r>
              <a:rPr lang="en-IE" sz="2200" b="1" dirty="0"/>
              <a:t>:</a:t>
            </a:r>
          </a:p>
          <a:p>
            <a:pPr lvl="1">
              <a:spcAft>
                <a:spcPts val="600"/>
              </a:spcAft>
            </a:pPr>
            <a:r>
              <a:rPr lang="en-GB" sz="2200" dirty="0"/>
              <a:t>monitor for any changes in your source and automatically restart your node app. </a:t>
            </a:r>
          </a:p>
          <a:p>
            <a:pPr>
              <a:spcAft>
                <a:spcPts val="600"/>
              </a:spcAft>
            </a:pPr>
            <a:r>
              <a:rPr lang="en-GB" sz="2200" b="1" dirty="0" err="1"/>
              <a:t>ESLint</a:t>
            </a:r>
            <a:r>
              <a:rPr lang="en-GB" sz="2200" b="1" dirty="0"/>
              <a:t>:</a:t>
            </a:r>
          </a:p>
          <a:p>
            <a:pPr lvl="1">
              <a:spcAft>
                <a:spcPts val="600"/>
              </a:spcAft>
            </a:pPr>
            <a:r>
              <a:rPr lang="en-GB" sz="2200" dirty="0"/>
              <a:t>Find, report and fix problems in your </a:t>
            </a:r>
            <a:r>
              <a:rPr lang="en-GB" sz="2200" dirty="0" err="1"/>
              <a:t>javascript</a:t>
            </a:r>
            <a:endParaRPr lang="en-GB" sz="2200" dirty="0"/>
          </a:p>
          <a:p>
            <a:pPr>
              <a:spcAft>
                <a:spcPts val="600"/>
              </a:spcAft>
            </a:pPr>
            <a:r>
              <a:rPr lang="en-GB" sz="2200" b="1" dirty="0"/>
              <a:t>Testing:</a:t>
            </a:r>
          </a:p>
          <a:p>
            <a:pPr lvl="1">
              <a:spcAft>
                <a:spcPts val="600"/>
              </a:spcAft>
            </a:pPr>
            <a:r>
              <a:rPr lang="en-GB" sz="2200" dirty="0"/>
              <a:t>Manual: Postman</a:t>
            </a:r>
          </a:p>
          <a:p>
            <a:pPr lvl="1">
              <a:spcAft>
                <a:spcPts val="600"/>
              </a:spcAft>
            </a:pPr>
            <a:r>
              <a:rPr lang="en-GB" sz="2200" dirty="0"/>
              <a:t>Automated: Mocha, Should, </a:t>
            </a:r>
            <a:r>
              <a:rPr lang="en-GB" sz="2200" dirty="0" err="1"/>
              <a:t>Sinon</a:t>
            </a:r>
            <a:r>
              <a:rPr lang="en-GB" sz="2200" dirty="0"/>
              <a:t> (maybe…)</a:t>
            </a:r>
            <a:endParaRPr lang="en-IE" sz="2200" dirty="0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5985" y="6741207"/>
            <a:ext cx="1647467" cy="818468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05512" y="7113395"/>
            <a:ext cx="898303" cy="446280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6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9775" cy="75596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9775" cy="288275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0942A2-BE3A-4A7F-A315-78944869D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369" y="403182"/>
            <a:ext cx="11867182" cy="13307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Babel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B52773-7BDD-4DED-859F-80C0B1B3A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295" y="3245046"/>
            <a:ext cx="7936613" cy="361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16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1562</Words>
  <Application>Microsoft Office PowerPoint</Application>
  <PresentationFormat>Custom</PresentationFormat>
  <Paragraphs>193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Calibri</vt:lpstr>
      <vt:lpstr>Consolas</vt:lpstr>
      <vt:lpstr>DejaVu Sans</vt:lpstr>
      <vt:lpstr>IBM Plex Sans</vt:lpstr>
      <vt:lpstr>Lato</vt:lpstr>
      <vt:lpstr>Nunito</vt:lpstr>
      <vt:lpstr>StarSymbol</vt:lpstr>
      <vt:lpstr>Times New Roman</vt:lpstr>
      <vt:lpstr>Office Theme</vt:lpstr>
      <vt:lpstr>PowerPoint Presentation</vt:lpstr>
      <vt:lpstr>Agenda</vt:lpstr>
      <vt:lpstr>What's Node: Basics</vt:lpstr>
      <vt:lpstr>PowerPoint Presentation</vt:lpstr>
      <vt:lpstr>NPM init</vt:lpstr>
      <vt:lpstr>NPX - the package runner</vt:lpstr>
      <vt:lpstr>PowerPoint Presentation</vt:lpstr>
      <vt:lpstr>Development Environment Setup for Labs</vt:lpstr>
      <vt:lpstr>Babel</vt:lpstr>
      <vt:lpstr>Node.js and Babel</vt:lpstr>
      <vt:lpstr>Nodemon</vt:lpstr>
      <vt:lpstr>ESLint</vt:lpstr>
      <vt:lpstr>Testing(Maybe…)</vt:lpstr>
      <vt:lpstr>PowerPoint Presentation</vt:lpstr>
      <vt:lpstr>PowerPoint Presentation</vt:lpstr>
      <vt:lpstr>PowerPoint Presentation</vt:lpstr>
      <vt:lpstr>The Node Event Loop and Callbacks</vt:lpstr>
      <vt:lpstr>PowerPoint Presentation</vt:lpstr>
      <vt:lpstr>PowerPoint Presentation</vt:lpstr>
      <vt:lpstr>Example – Hello/Goodbye  Callback</vt:lpstr>
      <vt:lpstr>PowerPoint Presentation</vt:lpstr>
      <vt:lpstr>Avoid Blocking Calls in Node.js apps</vt:lpstr>
      <vt:lpstr>PowerPoint Presentation</vt:lpstr>
      <vt:lpstr>PowerPoint Presentation</vt:lpstr>
      <vt:lpstr>NPM Common Commands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 Walsh</dc:creator>
  <cp:lastModifiedBy>Frank X Walsh</cp:lastModifiedBy>
  <cp:revision>25</cp:revision>
  <dcterms:created xsi:type="dcterms:W3CDTF">2019-03-06T12:25:15Z</dcterms:created>
  <dcterms:modified xsi:type="dcterms:W3CDTF">2022-03-08T13:35:54Z</dcterms:modified>
</cp:coreProperties>
</file>